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7" r:id="rId2"/>
    <p:sldId id="258" r:id="rId3"/>
    <p:sldId id="259" r:id="rId4"/>
    <p:sldId id="260" r:id="rId5"/>
    <p:sldId id="300" r:id="rId6"/>
    <p:sldId id="301" r:id="rId7"/>
    <p:sldId id="297" r:id="rId8"/>
    <p:sldId id="298" r:id="rId9"/>
    <p:sldId id="299" r:id="rId10"/>
    <p:sldId id="30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ne G Calvert" initials="RGC" lastIdx="1" clrIdx="0">
    <p:extLst>
      <p:ext uri="{19B8F6BF-5375-455C-9EA6-DF929625EA0E}">
        <p15:presenceInfo xmlns:p15="http://schemas.microsoft.com/office/powerpoint/2012/main" userId="Rogene G Calv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60" d="100"/>
          <a:sy n="60" d="100"/>
        </p:scale>
        <p:origin x="800" y="52"/>
      </p:cViewPr>
      <p:guideLst>
        <p:guide orient="horz" pos="2160"/>
        <p:guide pos="3840"/>
      </p:guideLst>
    </p:cSldViewPr>
  </p:slideViewPr>
  <p:notesTextViewPr>
    <p:cViewPr>
      <p:scale>
        <a:sx n="1" d="1"/>
        <a:sy n="1" d="1"/>
      </p:scale>
      <p:origin x="0" y="0"/>
    </p:cViewPr>
  </p:notesTextViewPr>
  <p:notesViewPr>
    <p:cSldViewPr snapToGrid="0" showGuides="1">
      <p:cViewPr varScale="1">
        <p:scale>
          <a:sx n="46" d="100"/>
          <a:sy n="46" d="100"/>
        </p:scale>
        <p:origin x="2728"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1F24B-7210-47E9-B244-41C76C3A314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72467F1-D05A-4E18-9834-54F69398BD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D18D75-ED4F-48FE-B1C4-A2BFC9A121C7}" type="datetimeFigureOut">
              <a:rPr lang="en-US" smtClean="0"/>
              <a:t>7/19/2019</a:t>
            </a:fld>
            <a:endParaRPr lang="en-US"/>
          </a:p>
        </p:txBody>
      </p:sp>
      <p:sp>
        <p:nvSpPr>
          <p:cNvPr id="4" name="Footer Placeholder 3">
            <a:extLst>
              <a:ext uri="{FF2B5EF4-FFF2-40B4-BE49-F238E27FC236}">
                <a16:creationId xmlns:a16="http://schemas.microsoft.com/office/drawing/2014/main" id="{F98D606A-DF69-441E-847E-2761E03CC9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9E0A2BF-BAD2-41FC-BB72-388EB3D440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657E7B2-345B-45F6-A528-C1EBBDC9D253}" type="slidenum">
              <a:rPr lang="en-US" smtClean="0"/>
              <a:t>‹#›</a:t>
            </a:fld>
            <a:endParaRPr lang="en-US"/>
          </a:p>
        </p:txBody>
      </p:sp>
    </p:spTree>
    <p:extLst>
      <p:ext uri="{BB962C8B-B14F-4D97-AF65-F5344CB8AC3E}">
        <p14:creationId xmlns:p14="http://schemas.microsoft.com/office/powerpoint/2010/main" val="3990286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D87BE1-5F51-4740-814D-5F137B38DC3B}" type="datetimeFigureOut">
              <a:rPr lang="en-US" smtClean="0"/>
              <a:t>7/19/2019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AE9F93-52E0-4DF5-B421-F0B9A3FF0B78}" type="slidenum">
              <a:rPr lang="en-US" smtClean="0"/>
              <a:t>‹#›</a:t>
            </a:fld>
            <a:endParaRPr lang="en-US"/>
          </a:p>
        </p:txBody>
      </p:sp>
    </p:spTree>
    <p:extLst>
      <p:ext uri="{BB962C8B-B14F-4D97-AF65-F5344CB8AC3E}">
        <p14:creationId xmlns:p14="http://schemas.microsoft.com/office/powerpoint/2010/main" val="1209931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766F31-A5E3-4779-AD5D-E352FFEC918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558101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766F31-A5E3-4779-AD5D-E352FFEC918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149151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766F31-A5E3-4779-AD5D-E352FFEC918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1765650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766F31-A5E3-4779-AD5D-E352FFEC918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2447577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766F31-A5E3-4779-AD5D-E352FFEC918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1659943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766F31-A5E3-4779-AD5D-E352FFEC9185}" type="datetimeFigureOut">
              <a:rPr lang="en-US" smtClean="0"/>
              <a:t>7/19/2019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3587458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766F31-A5E3-4779-AD5D-E352FFEC9185}" type="datetimeFigureOut">
              <a:rPr lang="en-US" smtClean="0"/>
              <a:t>7/19/2019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104871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766F31-A5E3-4779-AD5D-E352FFEC9185}" type="datetimeFigureOut">
              <a:rPr lang="en-US" smtClean="0"/>
              <a:t>7/19/2019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2982416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766F31-A5E3-4779-AD5D-E352FFEC9185}" type="datetimeFigureOut">
              <a:rPr lang="en-US" smtClean="0"/>
              <a:t>7/19/2019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101736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766F31-A5E3-4779-AD5D-E352FFEC9185}" type="datetimeFigureOut">
              <a:rPr lang="en-US" smtClean="0"/>
              <a:t>7/19/2019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225069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766F31-A5E3-4779-AD5D-E352FFEC9185}" type="datetimeFigureOut">
              <a:rPr lang="en-US" smtClean="0"/>
              <a:t>7/19/2019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061CC-CB9B-401F-89B2-0AF3571CD265}" type="slidenum">
              <a:rPr lang="en-US" smtClean="0"/>
              <a:t>‹#›</a:t>
            </a:fld>
            <a:endParaRPr lang="en-US"/>
          </a:p>
        </p:txBody>
      </p:sp>
    </p:spTree>
    <p:extLst>
      <p:ext uri="{BB962C8B-B14F-4D97-AF65-F5344CB8AC3E}">
        <p14:creationId xmlns:p14="http://schemas.microsoft.com/office/powerpoint/2010/main" val="3670461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766F31-A5E3-4779-AD5D-E352FFEC9185}" type="datetimeFigureOut">
              <a:rPr lang="en-US" smtClean="0"/>
              <a:t>7/19/2019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3061CC-CB9B-401F-89B2-0AF3571CD265}" type="slidenum">
              <a:rPr lang="en-US" smtClean="0"/>
              <a:t>‹#›</a:t>
            </a:fld>
            <a:endParaRPr lang="en-US"/>
          </a:p>
        </p:txBody>
      </p:sp>
    </p:spTree>
    <p:extLst>
      <p:ext uri="{BB962C8B-B14F-4D97-AF65-F5344CB8AC3E}">
        <p14:creationId xmlns:p14="http://schemas.microsoft.com/office/powerpoint/2010/main" val="3513475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ormAutofit fontScale="90000"/>
          </a:bodyPr>
          <a:lstStyle/>
          <a:p>
            <a:r>
              <a:rPr lang="en-US" b="1" dirty="0"/>
              <a:t>MAKING HOUSTON AN AGE FRIENDLY/LIVABLE COMMUNITY </a:t>
            </a:r>
            <a:br>
              <a:rPr lang="en-US" dirty="0"/>
            </a:br>
            <a:endParaRPr lang="en-US" dirty="0"/>
          </a:p>
        </p:txBody>
      </p:sp>
      <p:sp>
        <p:nvSpPr>
          <p:cNvPr id="3" name="Subtitle 2"/>
          <p:cNvSpPr>
            <a:spLocks noGrp="1"/>
          </p:cNvSpPr>
          <p:nvPr>
            <p:ph type="subTitle" idx="1"/>
          </p:nvPr>
        </p:nvSpPr>
        <p:spPr>
          <a:xfrm>
            <a:off x="1507067" y="4330262"/>
            <a:ext cx="7766936" cy="1582858"/>
          </a:xfrm>
        </p:spPr>
        <p:txBody>
          <a:bodyPr>
            <a:normAutofit/>
          </a:bodyPr>
          <a:lstStyle/>
          <a:p>
            <a:pPr algn="ctr"/>
            <a:r>
              <a:rPr lang="en-US" sz="2800" b="1"/>
              <a:t>WORLD HEALTH ORGANIZATION</a:t>
            </a:r>
          </a:p>
          <a:p>
            <a:pPr algn="ctr"/>
            <a:r>
              <a:rPr lang="en-US" sz="2800" b="1"/>
              <a:t> AARP, CITY OF HOUSTON AND COMMUNITY PARTNERS</a:t>
            </a:r>
          </a:p>
          <a:p>
            <a:endParaRPr lang="en-US" dirty="0"/>
          </a:p>
        </p:txBody>
      </p:sp>
      <p:pic>
        <p:nvPicPr>
          <p:cNvPr id="4" name="Picture 3">
            <a:extLst>
              <a:ext uri="{FF2B5EF4-FFF2-40B4-BE49-F238E27FC236}">
                <a16:creationId xmlns:a16="http://schemas.microsoft.com/office/drawing/2014/main" id="{8D957D08-B95A-442C-A6DC-2AD6D293B6A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396174" y="302064"/>
            <a:ext cx="1064306" cy="1049066"/>
          </a:xfrm>
          <a:prstGeom prst="rect">
            <a:avLst/>
          </a:prstGeom>
          <a:noFill/>
          <a:ln>
            <a:noFill/>
          </a:ln>
        </p:spPr>
      </p:pic>
    </p:spTree>
    <p:extLst>
      <p:ext uri="{BB962C8B-B14F-4D97-AF65-F5344CB8AC3E}">
        <p14:creationId xmlns:p14="http://schemas.microsoft.com/office/powerpoint/2010/main" val="1152589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9154F-7D88-45BF-B265-8804D2FC5669}"/>
              </a:ext>
            </a:extLst>
          </p:cNvPr>
          <p:cNvSpPr>
            <a:spLocks noGrp="1"/>
          </p:cNvSpPr>
          <p:nvPr>
            <p:ph type="title"/>
          </p:nvPr>
        </p:nvSpPr>
        <p:spPr/>
        <p:txBody>
          <a:bodyPr/>
          <a:lstStyle/>
          <a:p>
            <a:r>
              <a:rPr lang="en-US" b="1" dirty="0"/>
              <a:t>WHO IS INVOLVED?</a:t>
            </a:r>
          </a:p>
        </p:txBody>
      </p:sp>
      <p:sp>
        <p:nvSpPr>
          <p:cNvPr id="3" name="Content Placeholder 2">
            <a:extLst>
              <a:ext uri="{FF2B5EF4-FFF2-40B4-BE49-F238E27FC236}">
                <a16:creationId xmlns:a16="http://schemas.microsoft.com/office/drawing/2014/main" id="{5044BBEC-3D16-4442-B66C-EC77768C422F}"/>
              </a:ext>
            </a:extLst>
          </p:cNvPr>
          <p:cNvSpPr>
            <a:spLocks noGrp="1"/>
          </p:cNvSpPr>
          <p:nvPr>
            <p:ph sz="half" idx="1"/>
          </p:nvPr>
        </p:nvSpPr>
        <p:spPr>
          <a:xfrm>
            <a:off x="485553" y="1913859"/>
            <a:ext cx="5534247" cy="4579015"/>
          </a:xfrm>
        </p:spPr>
        <p:txBody>
          <a:bodyPr>
            <a:normAutofit fontScale="92500" lnSpcReduction="20000"/>
          </a:bodyPr>
          <a:lstStyle/>
          <a:p>
            <a:r>
              <a:rPr lang="en-US" dirty="0"/>
              <a:t>Over 100 public, private, non-profit organizations participated in the process</a:t>
            </a:r>
          </a:p>
          <a:p>
            <a:pPr marL="0" indent="0">
              <a:buNone/>
            </a:pPr>
            <a:endParaRPr lang="en-US" dirty="0"/>
          </a:p>
          <a:p>
            <a:r>
              <a:rPr lang="en-US" dirty="0"/>
              <a:t>They represent all 9 domains, including: transportation; housing; outdoor spaces and buildings; social participation; public safety; health and community support; civic participation, volunteerism and employment; respect and social inclusion, and communication and information</a:t>
            </a:r>
          </a:p>
        </p:txBody>
      </p:sp>
      <p:sp>
        <p:nvSpPr>
          <p:cNvPr id="4" name="Content Placeholder 3">
            <a:extLst>
              <a:ext uri="{FF2B5EF4-FFF2-40B4-BE49-F238E27FC236}">
                <a16:creationId xmlns:a16="http://schemas.microsoft.com/office/drawing/2014/main" id="{5F41F46F-6B1A-409A-97DE-DE27C9D0E4DF}"/>
              </a:ext>
            </a:extLst>
          </p:cNvPr>
          <p:cNvSpPr>
            <a:spLocks noGrp="1"/>
          </p:cNvSpPr>
          <p:nvPr>
            <p:ph sz="half" idx="2"/>
          </p:nvPr>
        </p:nvSpPr>
        <p:spPr>
          <a:xfrm>
            <a:off x="6172199" y="1913859"/>
            <a:ext cx="5534247" cy="4579014"/>
          </a:xfrm>
        </p:spPr>
        <p:txBody>
          <a:bodyPr>
            <a:normAutofit fontScale="92500" lnSpcReduction="20000"/>
          </a:bodyPr>
          <a:lstStyle/>
          <a:p>
            <a:r>
              <a:rPr lang="en-US" dirty="0"/>
              <a:t>Some examples include: Area Agency on Aging; Baker-Ripley; UT Health Center; Habitat for Humanity; Avenue; Volunteer Center; Citizens Transportation Coalition; Chinese Community Center; Mi Familia </a:t>
            </a:r>
            <a:r>
              <a:rPr lang="en-US" dirty="0" err="1"/>
              <a:t>Vota</a:t>
            </a:r>
            <a:r>
              <a:rPr lang="en-US" dirty="0"/>
              <a:t>; Super Neighborhood Alliance; Houston Parks and Recreation; Houston Health Dept.; Harris County Transit RIDES; METRO; Adult Protective Services; Houston Police Dept.; Houston Fire Dept.; Housing and Community Development Dept.; Houston Housing Authority; Boat People SOS; Management Districts</a:t>
            </a:r>
          </a:p>
        </p:txBody>
      </p:sp>
      <p:pic>
        <p:nvPicPr>
          <p:cNvPr id="5" name="Picture 4">
            <a:extLst>
              <a:ext uri="{FF2B5EF4-FFF2-40B4-BE49-F238E27FC236}">
                <a16:creationId xmlns:a16="http://schemas.microsoft.com/office/drawing/2014/main" id="{54C0A3C5-E58C-444E-803A-714C2613845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392933" y="503373"/>
            <a:ext cx="1064306" cy="1049066"/>
          </a:xfrm>
          <a:prstGeom prst="rect">
            <a:avLst/>
          </a:prstGeom>
          <a:noFill/>
          <a:ln>
            <a:noFill/>
          </a:ln>
        </p:spPr>
      </p:pic>
    </p:spTree>
    <p:extLst>
      <p:ext uri="{BB962C8B-B14F-4D97-AF65-F5344CB8AC3E}">
        <p14:creationId xmlns:p14="http://schemas.microsoft.com/office/powerpoint/2010/main" val="1686441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CD3DF78-5F3E-4C36-8925-7F8643B126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073957" y="483643"/>
            <a:ext cx="1064306" cy="1049066"/>
          </a:xfrm>
          <a:prstGeom prst="rect">
            <a:avLst/>
          </a:prstGeom>
          <a:noFill/>
          <a:ln>
            <a:noFill/>
          </a:ln>
        </p:spPr>
      </p:pic>
      <p:pic>
        <p:nvPicPr>
          <p:cNvPr id="5" name="Picture 4">
            <a:extLst>
              <a:ext uri="{FF2B5EF4-FFF2-40B4-BE49-F238E27FC236}">
                <a16:creationId xmlns:a16="http://schemas.microsoft.com/office/drawing/2014/main" id="{B96512C4-797C-444E-B624-5C74CAA92AFD}"/>
              </a:ext>
            </a:extLst>
          </p:cNvPr>
          <p:cNvPicPr>
            <a:picLocks noChangeAspect="1"/>
          </p:cNvPicPr>
          <p:nvPr/>
        </p:nvPicPr>
        <p:blipFill>
          <a:blip r:embed="rId3"/>
          <a:stretch>
            <a:fillRect/>
          </a:stretch>
        </p:blipFill>
        <p:spPr>
          <a:xfrm>
            <a:off x="4055713" y="640397"/>
            <a:ext cx="4887989" cy="5951991"/>
          </a:xfrm>
          <a:prstGeom prst="rect">
            <a:avLst/>
          </a:prstGeom>
        </p:spPr>
      </p:pic>
    </p:spTree>
    <p:extLst>
      <p:ext uri="{BB962C8B-B14F-4D97-AF65-F5344CB8AC3E}">
        <p14:creationId xmlns:p14="http://schemas.microsoft.com/office/powerpoint/2010/main" val="3508866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31C83-A99C-48E7-8870-FBC57E3929A4}"/>
              </a:ext>
            </a:extLst>
          </p:cNvPr>
          <p:cNvSpPr>
            <a:spLocks noGrp="1"/>
          </p:cNvSpPr>
          <p:nvPr>
            <p:ph type="title"/>
          </p:nvPr>
        </p:nvSpPr>
        <p:spPr>
          <a:xfrm>
            <a:off x="838199" y="365125"/>
            <a:ext cx="10878879" cy="1325563"/>
          </a:xfrm>
        </p:spPr>
        <p:txBody>
          <a:bodyPr/>
          <a:lstStyle/>
          <a:p>
            <a:r>
              <a:rPr lang="en-US" b="1" dirty="0"/>
              <a:t>WHAT IS AN AGE FRIENDLY LIVABLE COMMUNITY?</a:t>
            </a:r>
          </a:p>
        </p:txBody>
      </p:sp>
      <p:sp>
        <p:nvSpPr>
          <p:cNvPr id="3" name="Content Placeholder 2">
            <a:extLst>
              <a:ext uri="{FF2B5EF4-FFF2-40B4-BE49-F238E27FC236}">
                <a16:creationId xmlns:a16="http://schemas.microsoft.com/office/drawing/2014/main" id="{5BEBE334-38C0-45DA-BF82-2D9F9BE646FC}"/>
              </a:ext>
            </a:extLst>
          </p:cNvPr>
          <p:cNvSpPr>
            <a:spLocks noGrp="1"/>
          </p:cNvSpPr>
          <p:nvPr>
            <p:ph idx="1"/>
          </p:nvPr>
        </p:nvSpPr>
        <p:spPr/>
        <p:txBody>
          <a:bodyPr/>
          <a:lstStyle/>
          <a:p>
            <a:r>
              <a:rPr lang="en-US" dirty="0"/>
              <a:t>“A community that is safe and secure, has affordable and appropriate housing and transportation options, and has supportive community features and services. Once in place, those resources enhance personal independence; allow residents to age in place; and foster residents’ engagement in the community’s civic, economic and social life”</a:t>
            </a:r>
          </a:p>
          <a:p>
            <a:pPr lvl="0"/>
            <a:r>
              <a:rPr lang="en-US" dirty="0"/>
              <a:t>This includes walkable streets, suitable housing and transportation options, access to key services and opportunities for residents to participate in community activities.</a:t>
            </a:r>
          </a:p>
          <a:p>
            <a:endParaRPr lang="en-US" dirty="0"/>
          </a:p>
        </p:txBody>
      </p:sp>
      <p:pic>
        <p:nvPicPr>
          <p:cNvPr id="4" name="Picture 3">
            <a:extLst>
              <a:ext uri="{FF2B5EF4-FFF2-40B4-BE49-F238E27FC236}">
                <a16:creationId xmlns:a16="http://schemas.microsoft.com/office/drawing/2014/main" id="{B730F7D9-2048-4C14-A419-D5B22ED5A5E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52772" y="365125"/>
            <a:ext cx="1064306" cy="1049066"/>
          </a:xfrm>
          <a:prstGeom prst="rect">
            <a:avLst/>
          </a:prstGeom>
          <a:noFill/>
          <a:ln>
            <a:noFill/>
          </a:ln>
        </p:spPr>
      </p:pic>
    </p:spTree>
    <p:extLst>
      <p:ext uri="{BB962C8B-B14F-4D97-AF65-F5344CB8AC3E}">
        <p14:creationId xmlns:p14="http://schemas.microsoft.com/office/powerpoint/2010/main" val="207713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78788-14E3-46D2-8D80-80CF3805CCD3}"/>
              </a:ext>
            </a:extLst>
          </p:cNvPr>
          <p:cNvSpPr>
            <a:spLocks noGrp="1"/>
          </p:cNvSpPr>
          <p:nvPr>
            <p:ph type="title"/>
          </p:nvPr>
        </p:nvSpPr>
        <p:spPr/>
        <p:txBody>
          <a:bodyPr/>
          <a:lstStyle/>
          <a:p>
            <a:r>
              <a:rPr lang="en-US" dirty="0"/>
              <a:t>WHAT IS IT ABOUT?</a:t>
            </a:r>
          </a:p>
        </p:txBody>
      </p:sp>
      <p:sp>
        <p:nvSpPr>
          <p:cNvPr id="3" name="Content Placeholder 2">
            <a:extLst>
              <a:ext uri="{FF2B5EF4-FFF2-40B4-BE49-F238E27FC236}">
                <a16:creationId xmlns:a16="http://schemas.microsoft.com/office/drawing/2014/main" id="{7C4EE213-1E3C-493E-A1A3-169D5673EA56}"/>
              </a:ext>
            </a:extLst>
          </p:cNvPr>
          <p:cNvSpPr>
            <a:spLocks noGrp="1"/>
          </p:cNvSpPr>
          <p:nvPr>
            <p:ph idx="1"/>
          </p:nvPr>
        </p:nvSpPr>
        <p:spPr>
          <a:xfrm>
            <a:off x="838200" y="1460938"/>
            <a:ext cx="10515600" cy="5160579"/>
          </a:xfrm>
        </p:spPr>
        <p:txBody>
          <a:bodyPr>
            <a:normAutofit lnSpcReduction="10000"/>
          </a:bodyPr>
          <a:lstStyle/>
          <a:p>
            <a:r>
              <a:rPr lang="en-US" dirty="0"/>
              <a:t>The AARP Network of Age-Friendly Communities is the U.S. affiliated of the World Health Organization (WHO) AFC Cities and Communities program that was launched in 2006 to help cities prepare for their own and the world’s growing population of older adults.</a:t>
            </a:r>
          </a:p>
          <a:p>
            <a:r>
              <a:rPr lang="en-US" dirty="0"/>
              <a:t>Today, AARP has </a:t>
            </a:r>
            <a:r>
              <a:rPr lang="en-US" b="1" dirty="0"/>
              <a:t>350+ </a:t>
            </a:r>
            <a:r>
              <a:rPr lang="en-US" dirty="0"/>
              <a:t>communities that are members of the Age-Friendly Communities Network. </a:t>
            </a:r>
          </a:p>
          <a:p>
            <a:r>
              <a:rPr lang="en-US" dirty="0"/>
              <a:t> </a:t>
            </a:r>
            <a:r>
              <a:rPr lang="en-US" b="1" dirty="0"/>
              <a:t>In Texas: </a:t>
            </a:r>
            <a:r>
              <a:rPr lang="en-US" i="1" dirty="0"/>
              <a:t>Austin, San Antonio, Dallas, Ft. Worth, Brownsville and Houston.</a:t>
            </a:r>
          </a:p>
          <a:p>
            <a:r>
              <a:rPr lang="en-US" dirty="0"/>
              <a:t>Houston joined the Network of AFC Cities in August 2014, under leadership of Mayor Annise Parker and a certificate was sent to Houston City Council in January 2015 from the WHO.</a:t>
            </a:r>
          </a:p>
          <a:p>
            <a:r>
              <a:rPr lang="en-US" dirty="0"/>
              <a:t>Mayor Sylvester Turner reaffirmed our commitment in September 2018.  </a:t>
            </a:r>
          </a:p>
          <a:p>
            <a:endParaRPr lang="en-US" dirty="0"/>
          </a:p>
          <a:p>
            <a:endParaRPr lang="en-US" dirty="0"/>
          </a:p>
        </p:txBody>
      </p:sp>
      <p:pic>
        <p:nvPicPr>
          <p:cNvPr id="4" name="Picture 3">
            <a:extLst>
              <a:ext uri="{FF2B5EF4-FFF2-40B4-BE49-F238E27FC236}">
                <a16:creationId xmlns:a16="http://schemas.microsoft.com/office/drawing/2014/main" id="{58011498-3375-4B4E-981C-A8FC79C3112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8385" y="365125"/>
            <a:ext cx="1064306" cy="1047445"/>
          </a:xfrm>
          <a:prstGeom prst="rect">
            <a:avLst/>
          </a:prstGeom>
          <a:noFill/>
          <a:ln>
            <a:noFill/>
          </a:ln>
        </p:spPr>
      </p:pic>
    </p:spTree>
    <p:extLst>
      <p:ext uri="{BB962C8B-B14F-4D97-AF65-F5344CB8AC3E}">
        <p14:creationId xmlns:p14="http://schemas.microsoft.com/office/powerpoint/2010/main" val="2778376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569C-13CF-465E-B18D-B9C5A189F1F4}"/>
              </a:ext>
            </a:extLst>
          </p:cNvPr>
          <p:cNvSpPr>
            <a:spLocks noGrp="1"/>
          </p:cNvSpPr>
          <p:nvPr>
            <p:ph type="title"/>
          </p:nvPr>
        </p:nvSpPr>
        <p:spPr/>
        <p:txBody>
          <a:bodyPr/>
          <a:lstStyle/>
          <a:p>
            <a:r>
              <a:rPr lang="en-US" dirty="0"/>
              <a:t>WHY IS IT NEEDED?</a:t>
            </a:r>
          </a:p>
        </p:txBody>
      </p:sp>
      <p:sp>
        <p:nvSpPr>
          <p:cNvPr id="6" name="Content Placeholder 5">
            <a:extLst>
              <a:ext uri="{FF2B5EF4-FFF2-40B4-BE49-F238E27FC236}">
                <a16:creationId xmlns:a16="http://schemas.microsoft.com/office/drawing/2014/main" id="{AC560B1D-1261-492B-9222-0C4F2B0FEC46}"/>
              </a:ext>
            </a:extLst>
          </p:cNvPr>
          <p:cNvSpPr>
            <a:spLocks noGrp="1"/>
          </p:cNvSpPr>
          <p:nvPr>
            <p:ph idx="1"/>
          </p:nvPr>
        </p:nvSpPr>
        <p:spPr>
          <a:xfrm>
            <a:off x="838200" y="1690688"/>
            <a:ext cx="10515600" cy="4802187"/>
          </a:xfrm>
        </p:spPr>
        <p:txBody>
          <a:bodyPr>
            <a:normAutofit fontScale="92500" lnSpcReduction="10000"/>
          </a:bodyPr>
          <a:lstStyle/>
          <a:p>
            <a:r>
              <a:rPr lang="en-US" dirty="0"/>
              <a:t>Houston is aging. One in four Houstonians is 50 and over. One in ten is 65 and over. The demand for services tailored to an age-friendly community will only increase in the coming years as more and more baby boomers become older persons</a:t>
            </a:r>
            <a:r>
              <a:rPr lang="en-US" b="1" dirty="0"/>
              <a:t>. </a:t>
            </a:r>
          </a:p>
          <a:p>
            <a:r>
              <a:rPr lang="en-US" dirty="0"/>
              <a:t>Houston must plan for older adults with higher rates of disability that hinder their mobility and ability to move around comfortably. The population of 65 and older is almost four times more likely to have at least one disability at 38.1 percent compared to 9.8 percent among the general population.</a:t>
            </a:r>
          </a:p>
          <a:p>
            <a:r>
              <a:rPr lang="en-US" dirty="0"/>
              <a:t>Most Houston AARP respondents want to live independently in their own home for as long as they can. A surveyed 87 percent believe it is important to stay in their own home as they age, and 44 percent say it is important to age in their own community.</a:t>
            </a:r>
          </a:p>
          <a:p>
            <a:endParaRPr lang="en-US" dirty="0"/>
          </a:p>
          <a:p>
            <a:endParaRPr lang="en-US" dirty="0"/>
          </a:p>
        </p:txBody>
      </p:sp>
      <p:pic>
        <p:nvPicPr>
          <p:cNvPr id="7" name="Picture 6">
            <a:extLst>
              <a:ext uri="{FF2B5EF4-FFF2-40B4-BE49-F238E27FC236}">
                <a16:creationId xmlns:a16="http://schemas.microsoft.com/office/drawing/2014/main" id="{CAD847BA-704C-452E-8F58-2A2A68A0D8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289494" y="365125"/>
            <a:ext cx="1064306" cy="1049066"/>
          </a:xfrm>
          <a:prstGeom prst="rect">
            <a:avLst/>
          </a:prstGeom>
          <a:noFill/>
          <a:ln>
            <a:noFill/>
          </a:ln>
        </p:spPr>
      </p:pic>
    </p:spTree>
    <p:extLst>
      <p:ext uri="{BB962C8B-B14F-4D97-AF65-F5344CB8AC3E}">
        <p14:creationId xmlns:p14="http://schemas.microsoft.com/office/powerpoint/2010/main" val="843304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ED99B-1D42-4B4C-9567-F80733AE3153}"/>
              </a:ext>
            </a:extLst>
          </p:cNvPr>
          <p:cNvSpPr>
            <a:spLocks noGrp="1"/>
          </p:cNvSpPr>
          <p:nvPr>
            <p:ph type="title"/>
          </p:nvPr>
        </p:nvSpPr>
        <p:spPr>
          <a:xfrm>
            <a:off x="838200" y="595423"/>
            <a:ext cx="10515600" cy="1414130"/>
          </a:xfrm>
        </p:spPr>
        <p:txBody>
          <a:bodyPr/>
          <a:lstStyle/>
          <a:p>
            <a:r>
              <a:rPr lang="en-US" dirty="0"/>
              <a:t>WHY IS IT NEEDED? (cont’d.)</a:t>
            </a:r>
          </a:p>
        </p:txBody>
      </p:sp>
      <p:sp>
        <p:nvSpPr>
          <p:cNvPr id="3" name="Content Placeholder 2">
            <a:extLst>
              <a:ext uri="{FF2B5EF4-FFF2-40B4-BE49-F238E27FC236}">
                <a16:creationId xmlns:a16="http://schemas.microsoft.com/office/drawing/2014/main" id="{7DFDADA7-F6DA-4962-B90F-07E8DD8DAB16}"/>
              </a:ext>
            </a:extLst>
          </p:cNvPr>
          <p:cNvSpPr>
            <a:spLocks noGrp="1"/>
          </p:cNvSpPr>
          <p:nvPr>
            <p:ph idx="1"/>
          </p:nvPr>
        </p:nvSpPr>
        <p:spPr>
          <a:xfrm>
            <a:off x="838200" y="2349795"/>
            <a:ext cx="10515600" cy="3827168"/>
          </a:xfrm>
        </p:spPr>
        <p:txBody>
          <a:bodyPr/>
          <a:lstStyle/>
          <a:p>
            <a:r>
              <a:rPr lang="en-US" dirty="0"/>
              <a:t>Houstonians 65 and over live in the same house they did one year ago at a rate of 92.4 percent in comparison to 79.6 percent of the general population.</a:t>
            </a:r>
          </a:p>
          <a:p>
            <a:r>
              <a:rPr lang="en-US" dirty="0"/>
              <a:t>Houston is diverse.  Among Houston residents 65 and over, 70.8 percent speak English only at home. Yet 29.2 percent still speak a language other than English at home and 18.8 percent speak English less than very well.</a:t>
            </a:r>
          </a:p>
        </p:txBody>
      </p:sp>
      <p:pic>
        <p:nvPicPr>
          <p:cNvPr id="4" name="Picture 3">
            <a:extLst>
              <a:ext uri="{FF2B5EF4-FFF2-40B4-BE49-F238E27FC236}">
                <a16:creationId xmlns:a16="http://schemas.microsoft.com/office/drawing/2014/main" id="{0DE849B4-5BAD-4A7B-8410-FBF3C38C112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073957" y="483643"/>
            <a:ext cx="1064306" cy="1049066"/>
          </a:xfrm>
          <a:prstGeom prst="rect">
            <a:avLst/>
          </a:prstGeom>
          <a:noFill/>
          <a:ln>
            <a:noFill/>
          </a:ln>
        </p:spPr>
      </p:pic>
    </p:spTree>
    <p:extLst>
      <p:ext uri="{BB962C8B-B14F-4D97-AF65-F5344CB8AC3E}">
        <p14:creationId xmlns:p14="http://schemas.microsoft.com/office/powerpoint/2010/main" val="276962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BCB3C-4FE6-40E7-B391-51FD9C6FA5EF}"/>
              </a:ext>
            </a:extLst>
          </p:cNvPr>
          <p:cNvSpPr>
            <a:spLocks noGrp="1"/>
          </p:cNvSpPr>
          <p:nvPr>
            <p:ph type="title"/>
          </p:nvPr>
        </p:nvSpPr>
        <p:spPr>
          <a:xfrm>
            <a:off x="838200" y="365125"/>
            <a:ext cx="10515600" cy="1621330"/>
          </a:xfrm>
        </p:spPr>
        <p:txBody>
          <a:bodyPr/>
          <a:lstStyle/>
          <a:p>
            <a:r>
              <a:rPr lang="en-US" dirty="0"/>
              <a:t>9 DOMAINS OF AN AGE FRIENDLY/LIVABLE COMMUNITY</a:t>
            </a:r>
          </a:p>
        </p:txBody>
      </p:sp>
      <p:sp>
        <p:nvSpPr>
          <p:cNvPr id="3" name="Content Placeholder 2">
            <a:extLst>
              <a:ext uri="{FF2B5EF4-FFF2-40B4-BE49-F238E27FC236}">
                <a16:creationId xmlns:a16="http://schemas.microsoft.com/office/drawing/2014/main" id="{AF4D1743-A307-4250-97E9-C80E293A879F}"/>
              </a:ext>
            </a:extLst>
          </p:cNvPr>
          <p:cNvSpPr>
            <a:spLocks noGrp="1"/>
          </p:cNvSpPr>
          <p:nvPr>
            <p:ph idx="1"/>
          </p:nvPr>
        </p:nvSpPr>
        <p:spPr>
          <a:xfrm>
            <a:off x="838200" y="2287529"/>
            <a:ext cx="10515600" cy="4205346"/>
          </a:xfrm>
        </p:spPr>
        <p:txBody>
          <a:bodyPr>
            <a:normAutofit/>
          </a:bodyPr>
          <a:lstStyle/>
          <a:p>
            <a:pPr marL="0" indent="0">
              <a:buNone/>
            </a:pPr>
            <a:r>
              <a:rPr lang="en-US" b="1" dirty="0"/>
              <a:t>Outdoor Spaces and Building</a:t>
            </a:r>
            <a:r>
              <a:rPr lang="en-US" dirty="0"/>
              <a:t>: Availability of safe and accessible recreational facilities</a:t>
            </a:r>
          </a:p>
          <a:p>
            <a:pPr marL="0" indent="0">
              <a:buNone/>
            </a:pPr>
            <a:r>
              <a:rPr lang="en-US" b="1" dirty="0"/>
              <a:t>Transportation</a:t>
            </a:r>
            <a:r>
              <a:rPr lang="en-US" dirty="0"/>
              <a:t>: Safe and affordable modes of private and public transportation.</a:t>
            </a:r>
          </a:p>
          <a:p>
            <a:pPr marL="0" indent="0">
              <a:buNone/>
            </a:pPr>
            <a:r>
              <a:rPr lang="en-US" b="1" dirty="0"/>
              <a:t>Housing</a:t>
            </a:r>
            <a:r>
              <a:rPr lang="en-US" dirty="0"/>
              <a:t>:  Availability of home modification programs for aging in place as well as a range of age- friendly housing options.</a:t>
            </a:r>
          </a:p>
          <a:p>
            <a:pPr marL="0" indent="0">
              <a:buNone/>
            </a:pPr>
            <a:r>
              <a:rPr lang="en-US" b="1" dirty="0"/>
              <a:t>Social Participation</a:t>
            </a:r>
            <a:r>
              <a:rPr lang="en-US" dirty="0"/>
              <a:t>:  Access to leisure and cultural activities including opportunities for older residents to socialize and engage with their peers as well as with younger people.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lvl="1"/>
            <a:endParaRPr lang="en-US" sz="2000" dirty="0"/>
          </a:p>
          <a:p>
            <a:pPr marL="457200" lvl="1" indent="0">
              <a:buNone/>
            </a:pPr>
            <a:endParaRPr lang="en-US" dirty="0"/>
          </a:p>
        </p:txBody>
      </p:sp>
      <p:pic>
        <p:nvPicPr>
          <p:cNvPr id="4" name="Picture 3">
            <a:extLst>
              <a:ext uri="{FF2B5EF4-FFF2-40B4-BE49-F238E27FC236}">
                <a16:creationId xmlns:a16="http://schemas.microsoft.com/office/drawing/2014/main" id="{93B76225-C8E5-4A93-8B0F-9A377E5705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505" y="2383325"/>
            <a:ext cx="736148" cy="712402"/>
          </a:xfrm>
          <a:prstGeom prst="rect">
            <a:avLst/>
          </a:prstGeom>
        </p:spPr>
      </p:pic>
      <p:pic>
        <p:nvPicPr>
          <p:cNvPr id="5" name="Picture 4">
            <a:extLst>
              <a:ext uri="{FF2B5EF4-FFF2-40B4-BE49-F238E27FC236}">
                <a16:creationId xmlns:a16="http://schemas.microsoft.com/office/drawing/2014/main" id="{A7763867-471E-4026-B590-62FAEB7E46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52" y="3224798"/>
            <a:ext cx="786136" cy="811495"/>
          </a:xfrm>
          <a:prstGeom prst="rect">
            <a:avLst/>
          </a:prstGeom>
        </p:spPr>
      </p:pic>
      <p:pic>
        <p:nvPicPr>
          <p:cNvPr id="6" name="Picture 5">
            <a:extLst>
              <a:ext uri="{FF2B5EF4-FFF2-40B4-BE49-F238E27FC236}">
                <a16:creationId xmlns:a16="http://schemas.microsoft.com/office/drawing/2014/main" id="{37A2A259-FA4E-4C71-B0C6-4702C4125B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144" y="4235399"/>
            <a:ext cx="763964" cy="686123"/>
          </a:xfrm>
          <a:prstGeom prst="rect">
            <a:avLst/>
          </a:prstGeom>
        </p:spPr>
      </p:pic>
      <p:pic>
        <p:nvPicPr>
          <p:cNvPr id="7" name="Picture 6">
            <a:extLst>
              <a:ext uri="{FF2B5EF4-FFF2-40B4-BE49-F238E27FC236}">
                <a16:creationId xmlns:a16="http://schemas.microsoft.com/office/drawing/2014/main" id="{B2932199-9632-46AB-A955-6A5042FCA0C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12" y="5067122"/>
            <a:ext cx="769688" cy="783486"/>
          </a:xfrm>
          <a:prstGeom prst="rect">
            <a:avLst/>
          </a:prstGeom>
        </p:spPr>
      </p:pic>
      <p:pic>
        <p:nvPicPr>
          <p:cNvPr id="8" name="Picture 7">
            <a:extLst>
              <a:ext uri="{FF2B5EF4-FFF2-40B4-BE49-F238E27FC236}">
                <a16:creationId xmlns:a16="http://schemas.microsoft.com/office/drawing/2014/main" id="{F392832E-3793-45DD-8BA6-6A6C9E75ECAD}"/>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637483" y="365125"/>
            <a:ext cx="1064306" cy="1049066"/>
          </a:xfrm>
          <a:prstGeom prst="rect">
            <a:avLst/>
          </a:prstGeom>
          <a:noFill/>
          <a:ln>
            <a:noFill/>
          </a:ln>
        </p:spPr>
      </p:pic>
    </p:spTree>
    <p:extLst>
      <p:ext uri="{BB962C8B-B14F-4D97-AF65-F5344CB8AC3E}">
        <p14:creationId xmlns:p14="http://schemas.microsoft.com/office/powerpoint/2010/main" val="1759486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0AA5E-AD85-4AC6-9C5C-777BC85F8C7E}"/>
              </a:ext>
            </a:extLst>
          </p:cNvPr>
          <p:cNvSpPr>
            <a:spLocks noGrp="1"/>
          </p:cNvSpPr>
          <p:nvPr>
            <p:ph type="title"/>
          </p:nvPr>
        </p:nvSpPr>
        <p:spPr>
          <a:xfrm>
            <a:off x="838200" y="641131"/>
            <a:ext cx="10515600" cy="1380756"/>
          </a:xfrm>
        </p:spPr>
        <p:txBody>
          <a:bodyPr/>
          <a:lstStyle/>
          <a:p>
            <a:r>
              <a:rPr lang="en-US" dirty="0"/>
              <a:t>9 DOMAINS OF AN AGE FRIENDLY/LIVABLE COMMUNITY (cont’d.)</a:t>
            </a:r>
          </a:p>
        </p:txBody>
      </p:sp>
      <p:sp>
        <p:nvSpPr>
          <p:cNvPr id="3" name="Content Placeholder 2">
            <a:extLst>
              <a:ext uri="{FF2B5EF4-FFF2-40B4-BE49-F238E27FC236}">
                <a16:creationId xmlns:a16="http://schemas.microsoft.com/office/drawing/2014/main" id="{27BAF603-1781-4C19-B3EA-A30C6CBF128C}"/>
              </a:ext>
            </a:extLst>
          </p:cNvPr>
          <p:cNvSpPr>
            <a:spLocks noGrp="1"/>
          </p:cNvSpPr>
          <p:nvPr>
            <p:ph idx="1"/>
          </p:nvPr>
        </p:nvSpPr>
        <p:spPr>
          <a:xfrm>
            <a:off x="838200" y="2354317"/>
            <a:ext cx="10515600" cy="4138558"/>
          </a:xfrm>
        </p:spPr>
        <p:txBody>
          <a:bodyPr/>
          <a:lstStyle/>
          <a:p>
            <a:pPr marL="0" indent="0">
              <a:buNone/>
            </a:pPr>
            <a:r>
              <a:rPr lang="en-US" b="1" dirty="0"/>
              <a:t>Respect and Social Inclusion</a:t>
            </a:r>
            <a:r>
              <a:rPr lang="en-US" dirty="0"/>
              <a:t>: Programs that promote ethnic and cultural diversity, as well as multigenerational interaction and dialogue.</a:t>
            </a:r>
          </a:p>
          <a:p>
            <a:pPr marL="0" indent="0">
              <a:buNone/>
            </a:pPr>
            <a:r>
              <a:rPr lang="en-US" b="1" dirty="0"/>
              <a:t>Civic Participation and Employment</a:t>
            </a:r>
            <a:r>
              <a:rPr lang="en-US" dirty="0"/>
              <a:t>: Paid work and volunteer activities for older resident and opportunities to engage in the formulation of policies relevant to their lives.</a:t>
            </a:r>
          </a:p>
          <a:p>
            <a:pPr marL="0" indent="0">
              <a:buNone/>
            </a:pPr>
            <a:r>
              <a:rPr lang="en-US" b="1" dirty="0"/>
              <a:t>Communication and Information</a:t>
            </a:r>
            <a:r>
              <a:rPr lang="en-US" dirty="0"/>
              <a:t>: Access to communications technology and other resources so older residents can connect 	with their community, friends and family.</a:t>
            </a:r>
          </a:p>
          <a:p>
            <a:pPr marL="0" indent="0">
              <a:buNone/>
            </a:pPr>
            <a:endParaRPr lang="en-US" dirty="0"/>
          </a:p>
          <a:p>
            <a:pPr marL="0" indent="0">
              <a:buNone/>
            </a:pPr>
            <a:endParaRPr lang="en-US" dirty="0"/>
          </a:p>
          <a:p>
            <a:endParaRPr lang="en-US" dirty="0"/>
          </a:p>
        </p:txBody>
      </p:sp>
      <p:pic>
        <p:nvPicPr>
          <p:cNvPr id="4" name="Picture 3">
            <a:extLst>
              <a:ext uri="{FF2B5EF4-FFF2-40B4-BE49-F238E27FC236}">
                <a16:creationId xmlns:a16="http://schemas.microsoft.com/office/drawing/2014/main" id="{CE346AE1-5C8F-4341-9248-A4A0D2ACDA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386" y="2487350"/>
            <a:ext cx="706814" cy="696858"/>
          </a:xfrm>
          <a:prstGeom prst="rect">
            <a:avLst/>
          </a:prstGeom>
        </p:spPr>
      </p:pic>
      <p:pic>
        <p:nvPicPr>
          <p:cNvPr id="5" name="Picture 4">
            <a:extLst>
              <a:ext uri="{FF2B5EF4-FFF2-40B4-BE49-F238E27FC236}">
                <a16:creationId xmlns:a16="http://schemas.microsoft.com/office/drawing/2014/main" id="{520E2140-7606-4F2E-8773-26129EEAD0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386" y="3516638"/>
            <a:ext cx="687179" cy="696859"/>
          </a:xfrm>
          <a:prstGeom prst="rect">
            <a:avLst/>
          </a:prstGeom>
        </p:spPr>
      </p:pic>
      <p:pic>
        <p:nvPicPr>
          <p:cNvPr id="6" name="Picture 5">
            <a:extLst>
              <a:ext uri="{FF2B5EF4-FFF2-40B4-BE49-F238E27FC236}">
                <a16:creationId xmlns:a16="http://schemas.microsoft.com/office/drawing/2014/main" id="{745ABABC-BC05-4B97-9098-553A575873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1021" y="4646196"/>
            <a:ext cx="687179" cy="697590"/>
          </a:xfrm>
          <a:prstGeom prst="rect">
            <a:avLst/>
          </a:prstGeom>
        </p:spPr>
      </p:pic>
      <p:pic>
        <p:nvPicPr>
          <p:cNvPr id="7" name="Picture 6">
            <a:extLst>
              <a:ext uri="{FF2B5EF4-FFF2-40B4-BE49-F238E27FC236}">
                <a16:creationId xmlns:a16="http://schemas.microsoft.com/office/drawing/2014/main" id="{6ED0966C-D5F4-4298-8B03-F2318B6081E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722543" y="526173"/>
            <a:ext cx="1064306" cy="1049066"/>
          </a:xfrm>
          <a:prstGeom prst="rect">
            <a:avLst/>
          </a:prstGeom>
          <a:noFill/>
          <a:ln>
            <a:noFill/>
          </a:ln>
        </p:spPr>
      </p:pic>
    </p:spTree>
    <p:extLst>
      <p:ext uri="{BB962C8B-B14F-4D97-AF65-F5344CB8AC3E}">
        <p14:creationId xmlns:p14="http://schemas.microsoft.com/office/powerpoint/2010/main" val="2121510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8ECC5-BEE0-46E1-88E4-2B1252B9E88F}"/>
              </a:ext>
            </a:extLst>
          </p:cNvPr>
          <p:cNvSpPr>
            <a:spLocks noGrp="1"/>
          </p:cNvSpPr>
          <p:nvPr>
            <p:ph type="title"/>
          </p:nvPr>
        </p:nvSpPr>
        <p:spPr/>
        <p:txBody>
          <a:bodyPr/>
          <a:lstStyle/>
          <a:p>
            <a:r>
              <a:rPr lang="en-US" dirty="0"/>
              <a:t>9 DOMAINS OF AN AGE FRIENDLY/LIVABLE COMMUNITY (cont’d.)</a:t>
            </a:r>
          </a:p>
        </p:txBody>
      </p:sp>
      <p:sp>
        <p:nvSpPr>
          <p:cNvPr id="3" name="Content Placeholder 2">
            <a:extLst>
              <a:ext uri="{FF2B5EF4-FFF2-40B4-BE49-F238E27FC236}">
                <a16:creationId xmlns:a16="http://schemas.microsoft.com/office/drawing/2014/main" id="{F7109613-7BD7-4397-9FE6-9142CF616AE9}"/>
              </a:ext>
            </a:extLst>
          </p:cNvPr>
          <p:cNvSpPr>
            <a:spLocks noGrp="1"/>
          </p:cNvSpPr>
          <p:nvPr>
            <p:ph idx="1"/>
          </p:nvPr>
        </p:nvSpPr>
        <p:spPr>
          <a:xfrm>
            <a:off x="838200" y="2434855"/>
            <a:ext cx="10515600" cy="3742107"/>
          </a:xfrm>
        </p:spPr>
        <p:txBody>
          <a:bodyPr/>
          <a:lstStyle/>
          <a:p>
            <a:pPr marL="0" indent="0">
              <a:buNone/>
            </a:pPr>
            <a:r>
              <a:rPr lang="en-US" b="1" dirty="0"/>
              <a:t>Community Support and Health Services</a:t>
            </a:r>
            <a:r>
              <a:rPr lang="en-US" dirty="0"/>
              <a:t>: Access to home-based care services, health clinics and programs that promote wellness and active aging.</a:t>
            </a:r>
          </a:p>
          <a:p>
            <a:pPr marL="0" indent="0">
              <a:buNone/>
            </a:pPr>
            <a:r>
              <a:rPr lang="en-US" b="1" dirty="0"/>
              <a:t>Public Safety: </a:t>
            </a:r>
            <a:r>
              <a:rPr lang="en-US" dirty="0"/>
              <a:t>Assurance of public safety and security in all aspects of life, such as crime, homeland security, cyber-security, emergency preparedness and 	adult protectives services.</a:t>
            </a:r>
            <a:endParaRPr lang="en-US" sz="3200" b="1" dirty="0"/>
          </a:p>
          <a:p>
            <a:pPr marL="0" indent="0">
              <a:buNone/>
            </a:pPr>
            <a:endParaRPr lang="en-US" dirty="0"/>
          </a:p>
          <a:p>
            <a:endParaRPr lang="en-US" dirty="0"/>
          </a:p>
        </p:txBody>
      </p:sp>
      <p:pic>
        <p:nvPicPr>
          <p:cNvPr id="4" name="Picture 3">
            <a:extLst>
              <a:ext uri="{FF2B5EF4-FFF2-40B4-BE49-F238E27FC236}">
                <a16:creationId xmlns:a16="http://schemas.microsoft.com/office/drawing/2014/main" id="{C4EB282B-7FB4-4AC6-8CCA-45440E02E2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 y="2612065"/>
            <a:ext cx="839059" cy="827567"/>
          </a:xfrm>
          <a:prstGeom prst="rect">
            <a:avLst/>
          </a:prstGeom>
        </p:spPr>
      </p:pic>
      <p:pic>
        <p:nvPicPr>
          <p:cNvPr id="6" name="Picture 5">
            <a:extLst>
              <a:ext uri="{FF2B5EF4-FFF2-40B4-BE49-F238E27FC236}">
                <a16:creationId xmlns:a16="http://schemas.microsoft.com/office/drawing/2014/main" id="{0C1926C8-903A-4A16-A4A7-B9A451A5FA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30042"/>
            <a:ext cx="839060" cy="827567"/>
          </a:xfrm>
          <a:prstGeom prst="rect">
            <a:avLst/>
          </a:prstGeom>
        </p:spPr>
      </p:pic>
      <p:pic>
        <p:nvPicPr>
          <p:cNvPr id="7" name="Picture 6">
            <a:extLst>
              <a:ext uri="{FF2B5EF4-FFF2-40B4-BE49-F238E27FC236}">
                <a16:creationId xmlns:a16="http://schemas.microsoft.com/office/drawing/2014/main" id="{8C2A91B9-F6AC-4D43-B649-118CCF9EB8A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821647" y="365125"/>
            <a:ext cx="1064306" cy="1049066"/>
          </a:xfrm>
          <a:prstGeom prst="rect">
            <a:avLst/>
          </a:prstGeom>
          <a:noFill/>
          <a:ln>
            <a:noFill/>
          </a:ln>
        </p:spPr>
      </p:pic>
    </p:spTree>
    <p:extLst>
      <p:ext uri="{BB962C8B-B14F-4D97-AF65-F5344CB8AC3E}">
        <p14:creationId xmlns:p14="http://schemas.microsoft.com/office/powerpoint/2010/main" val="17659714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3630</TotalTime>
  <Words>840</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MAKING HOUSTON AN AGE FRIENDLY/LIVABLE COMMUNITY  </vt:lpstr>
      <vt:lpstr>PowerPoint Presentation</vt:lpstr>
      <vt:lpstr>WHAT IS AN AGE FRIENDLY LIVABLE COMMUNITY?</vt:lpstr>
      <vt:lpstr>WHAT IS IT ABOUT?</vt:lpstr>
      <vt:lpstr>WHY IS IT NEEDED?</vt:lpstr>
      <vt:lpstr>WHY IS IT NEEDED? (cont’d.)</vt:lpstr>
      <vt:lpstr>9 DOMAINS OF AN AGE FRIENDLY/LIVABLE COMMUNITY</vt:lpstr>
      <vt:lpstr>9 DOMAINS OF AN AGE FRIENDLY/LIVABLE COMMUNITY (cont’d.)</vt:lpstr>
      <vt:lpstr>9 DOMAINS OF AN AGE FRIENDLY/LIVABLE COMMUNITY (cont’d.)</vt:lpstr>
      <vt:lpstr>WHO IS INVOLVED?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Rogene G Calvert</dc:creator>
  <cp:lastModifiedBy>Rogene G Calvert</cp:lastModifiedBy>
  <cp:revision>16</cp:revision>
  <dcterms:created xsi:type="dcterms:W3CDTF">2019-07-19T22:26:19Z</dcterms:created>
  <dcterms:modified xsi:type="dcterms:W3CDTF">2019-07-22T10:56:37Z</dcterms:modified>
</cp:coreProperties>
</file>