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21"/>
  </p:notesMasterIdLst>
  <p:sldIdLst>
    <p:sldId id="256" r:id="rId5"/>
    <p:sldId id="257" r:id="rId6"/>
    <p:sldId id="298" r:id="rId7"/>
    <p:sldId id="299" r:id="rId8"/>
    <p:sldId id="295" r:id="rId9"/>
    <p:sldId id="261" r:id="rId10"/>
    <p:sldId id="262" r:id="rId11"/>
    <p:sldId id="267" r:id="rId12"/>
    <p:sldId id="273" r:id="rId13"/>
    <p:sldId id="300" r:id="rId14"/>
    <p:sldId id="293" r:id="rId15"/>
    <p:sldId id="296" r:id="rId16"/>
    <p:sldId id="294" r:id="rId17"/>
    <p:sldId id="297" r:id="rId18"/>
    <p:sldId id="291" r:id="rId19"/>
    <p:sldId id="286" r:id="rId20"/>
  </p:sldIdLst>
  <p:sldSz cx="12192000" cy="6858000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Fjalla One" panose="020B0604020202020204" charset="0"/>
      <p:regular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E97"/>
    <a:srgbClr val="87D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6ABFE-0BED-4421-A50A-EABA353BE4EC}" v="43" dt="2019-10-29T21:26:30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621" autoAdjust="0"/>
  </p:normalViewPr>
  <p:slideViewPr>
    <p:cSldViewPr snapToGrid="0">
      <p:cViewPr varScale="1">
        <p:scale>
          <a:sx n="56" d="100"/>
          <a:sy n="56" d="100"/>
        </p:scale>
        <p:origin x="168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Houston:</a:t>
            </a:r>
          </a:p>
          <a:p>
            <a:pPr>
              <a:defRPr sz="1400"/>
            </a:pP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80% of the Area Median Income (AMI)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Household Size 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42750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C-4531-9FD6-7FF9B9D2AE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2-person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Household Size 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48850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5C-4531-9FD6-7FF9B9D2AE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3-person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Household Size </c:v>
                </c:pt>
              </c:strCache>
            </c:strRef>
          </c:cat>
          <c:val>
            <c:numRef>
              <c:f>Sheet1!$D$2</c:f>
              <c:numCache>
                <c:formatCode>"$"#,##0_);[Red]\("$"#,##0\)</c:formatCode>
                <c:ptCount val="1"/>
                <c:pt idx="0">
                  <c:v>54950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5C-4531-9FD6-7FF9B9D2AE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4-person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Household Size </c:v>
                </c:pt>
              </c:strCache>
            </c:strRef>
          </c:cat>
          <c:val>
            <c:numRef>
              <c:f>Sheet1!$E$2</c:f>
              <c:numCache>
                <c:formatCode>"$"#,##0_);[Red]\("$"#,##0\)</c:formatCode>
                <c:ptCount val="1"/>
                <c:pt idx="0">
                  <c:v>61050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5C-4531-9FD6-7FF9B9D2A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030944"/>
        <c:axId val="891321168"/>
      </c:barChart>
      <c:catAx>
        <c:axId val="12080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321168"/>
        <c:crosses val="autoZero"/>
        <c:auto val="1"/>
        <c:lblAlgn val="ctr"/>
        <c:lblOffset val="100"/>
        <c:noMultiLvlLbl val="0"/>
      </c:catAx>
      <c:valAx>
        <c:axId val="89132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03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Year 1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E7-444C-97FD-3FDEADC82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BE7-444C-97FD-3FDEADC82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E7-444C-97FD-3FDEADC82C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D32DDEB-C5CA-49DD-B515-984A25D9FD81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:</a:t>
                    </a:r>
                  </a:p>
                  <a:p>
                    <a:r>
                      <a:rPr lang="en-US" baseline="0" dirty="0"/>
                      <a:t> </a:t>
                    </a:r>
                    <a:fld id="{5EF78E78-1FD6-42FA-80DD-1192246090E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E7-444C-97FD-3FDEADC82C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C4821A-7113-4DD6-945D-D36E2422458F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:</a:t>
                    </a:r>
                    <a:r>
                      <a:rPr lang="en-US" baseline="0" dirty="0"/>
                      <a:t> </a:t>
                    </a:r>
                    <a:fld id="{E38E039B-FD78-45A5-8A6D-1F7E11CCC10E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E7-444C-97FD-3FDEADC82C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4FFF6D7-25CE-4264-850C-ABB0A61BD890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:</a:t>
                    </a:r>
                    <a:r>
                      <a:rPr lang="en-US" baseline="0" dirty="0"/>
                      <a:t> </a:t>
                    </a:r>
                    <a:fld id="{35E7B797-8ACD-48D0-9E86-9E4AE4CABBE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E7-444C-97FD-3FDEADC82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CCIF</c:v>
                </c:pt>
                <c:pt idx="1">
                  <c:v>CFE Fund </c:v>
                </c:pt>
                <c:pt idx="2">
                  <c:v>HCDD TIRZ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75000</c:v>
                </c:pt>
                <c:pt idx="1">
                  <c:v>150000</c:v>
                </c:pt>
                <c:pt idx="2">
                  <c:v>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7-444C-97FD-3FDEADC82C1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Year 1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F5-4C0A-9EAA-85D95BFEEC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F5-4C0A-9EAA-85D95BFEEC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F5-4C0A-9EAA-85D95BFEECF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4C1DF56-CDCA-4572-9425-984FDF625752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:</a:t>
                    </a:r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7AF85CEC-D65B-469D-972E-BF873B062C52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F5-4C0A-9EAA-85D95BFEEC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ECBD455-F0EE-4A47-B824-CD46D0CC6E7E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:</a:t>
                    </a:r>
                    <a:r>
                      <a:rPr lang="en-US" baseline="0" dirty="0"/>
                      <a:t> </a:t>
                    </a:r>
                    <a:fld id="{DD1AC0D0-73E0-40A7-A63E-3EBBA515E68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F5-4C0A-9EAA-85D95BFEEC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85AABAF-DC89-44E2-96B9-2AD4FF06E370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:</a:t>
                    </a:r>
                    <a:r>
                      <a:rPr lang="en-US" baseline="0" dirty="0"/>
                      <a:t> </a:t>
                    </a:r>
                    <a:fld id="{91C72D84-01E8-4FD6-A103-4352C33A12B4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5F5-4C0A-9EAA-85D95BFEE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CCIF</c:v>
                </c:pt>
                <c:pt idx="1">
                  <c:v>CFE Fund </c:v>
                </c:pt>
                <c:pt idx="2">
                  <c:v>HCDD TIRZ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125000</c:v>
                </c:pt>
                <c:pt idx="1">
                  <c:v>100000</c:v>
                </c:pt>
                <c:pt idx="2">
                  <c:v>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F5-4C0A-9EAA-85D95BFEECF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7E0C9-CC79-4050-A43F-2594320A54D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27DF82-CD2E-4B3D-88D8-4B4E716A4591}">
      <dgm:prSet phldrT="[Text]"/>
      <dgm:spPr/>
      <dgm:t>
        <a:bodyPr/>
        <a:lstStyle/>
        <a:p>
          <a:r>
            <a:rPr lang="en-US" dirty="0"/>
            <a:t>CFE Fund </a:t>
          </a:r>
        </a:p>
      </dgm:t>
    </dgm:pt>
    <dgm:pt modelId="{A71E6EA8-208E-489F-A4A5-83553B035A08}" type="parTrans" cxnId="{654B222A-A2BB-48CE-BAC9-B89AE6058D60}">
      <dgm:prSet/>
      <dgm:spPr/>
      <dgm:t>
        <a:bodyPr/>
        <a:lstStyle/>
        <a:p>
          <a:endParaRPr lang="en-US"/>
        </a:p>
      </dgm:t>
    </dgm:pt>
    <dgm:pt modelId="{999794E6-D3B7-4567-B312-DC19FC9B8AA5}" type="sibTrans" cxnId="{654B222A-A2BB-48CE-BAC9-B89AE6058D60}">
      <dgm:prSet/>
      <dgm:spPr/>
      <dgm:t>
        <a:bodyPr/>
        <a:lstStyle/>
        <a:p>
          <a:endParaRPr lang="en-US"/>
        </a:p>
      </dgm:t>
    </dgm:pt>
    <dgm:pt modelId="{0FEEA665-CF28-43D6-B929-BC6FF2AEA720}" type="asst">
      <dgm:prSet phldrT="[Text]"/>
      <dgm:spPr/>
      <dgm:t>
        <a:bodyPr/>
        <a:lstStyle/>
        <a:p>
          <a:r>
            <a:rPr lang="en-US" dirty="0"/>
            <a:t>COH</a:t>
          </a:r>
        </a:p>
      </dgm:t>
    </dgm:pt>
    <dgm:pt modelId="{F9D24939-E320-4DFC-8C20-1482D972E817}" type="parTrans" cxnId="{34D2ED69-5B70-4CA7-A8C1-51BBE9837949}">
      <dgm:prSet/>
      <dgm:spPr/>
      <dgm:t>
        <a:bodyPr/>
        <a:lstStyle/>
        <a:p>
          <a:endParaRPr lang="en-US"/>
        </a:p>
      </dgm:t>
    </dgm:pt>
    <dgm:pt modelId="{DADEDB71-978B-4ACF-9264-98B9C986C9BF}" type="sibTrans" cxnId="{34D2ED69-5B70-4CA7-A8C1-51BBE9837949}">
      <dgm:prSet/>
      <dgm:spPr/>
      <dgm:t>
        <a:bodyPr/>
        <a:lstStyle/>
        <a:p>
          <a:endParaRPr lang="en-US"/>
        </a:p>
      </dgm:t>
    </dgm:pt>
    <dgm:pt modelId="{33A5FAE5-6240-4733-B593-6F89B5137084}" type="asst">
      <dgm:prSet phldrT="[Text]"/>
      <dgm:spPr/>
      <dgm:t>
        <a:bodyPr/>
        <a:lstStyle/>
        <a:p>
          <a:r>
            <a:rPr lang="en-US" dirty="0"/>
            <a:t>FEC </a:t>
          </a:r>
        </a:p>
      </dgm:t>
    </dgm:pt>
    <dgm:pt modelId="{1066AED6-0A9B-4E0A-8C11-7969BD2BDAA7}" type="parTrans" cxnId="{95CE5526-DA68-4B96-A543-84AB4866F67A}">
      <dgm:prSet/>
      <dgm:spPr/>
      <dgm:t>
        <a:bodyPr/>
        <a:lstStyle/>
        <a:p>
          <a:endParaRPr lang="en-US"/>
        </a:p>
      </dgm:t>
    </dgm:pt>
    <dgm:pt modelId="{10576926-601D-4E9B-9AC1-ED1D25CEB259}" type="sibTrans" cxnId="{95CE5526-DA68-4B96-A543-84AB4866F67A}">
      <dgm:prSet/>
      <dgm:spPr/>
      <dgm:t>
        <a:bodyPr/>
        <a:lstStyle/>
        <a:p>
          <a:endParaRPr lang="en-US"/>
        </a:p>
      </dgm:t>
    </dgm:pt>
    <dgm:pt modelId="{3984216A-B7C1-4F4D-8B5E-DA7F7E338841}" type="asst">
      <dgm:prSet phldrT="[Text]"/>
      <dgm:spPr/>
      <dgm:t>
        <a:bodyPr/>
        <a:lstStyle/>
        <a:p>
          <a:r>
            <a:rPr lang="en-US" dirty="0"/>
            <a:t>Bank On</a:t>
          </a:r>
        </a:p>
      </dgm:t>
    </dgm:pt>
    <dgm:pt modelId="{5A63385B-DEA3-4D57-AA5F-0B25E87F43B7}" type="parTrans" cxnId="{3184FA18-7CEB-493D-A34C-790C50E89425}">
      <dgm:prSet/>
      <dgm:spPr/>
      <dgm:t>
        <a:bodyPr/>
        <a:lstStyle/>
        <a:p>
          <a:endParaRPr lang="en-US"/>
        </a:p>
      </dgm:t>
    </dgm:pt>
    <dgm:pt modelId="{97E921D0-B11E-481A-9FB1-A262087143E3}" type="sibTrans" cxnId="{3184FA18-7CEB-493D-A34C-790C50E89425}">
      <dgm:prSet/>
      <dgm:spPr/>
      <dgm:t>
        <a:bodyPr/>
        <a:lstStyle/>
        <a:p>
          <a:endParaRPr lang="en-US"/>
        </a:p>
      </dgm:t>
    </dgm:pt>
    <dgm:pt modelId="{E16DB792-4852-4D4B-81EE-F5683D3C5AC9}" type="asst">
      <dgm:prSet phldrT="[Text]"/>
      <dgm:spPr/>
      <dgm:t>
        <a:bodyPr/>
        <a:lstStyle/>
        <a:p>
          <a:r>
            <a:rPr lang="en-US" dirty="0"/>
            <a:t>Summer Jobs Connect</a:t>
          </a:r>
        </a:p>
      </dgm:t>
    </dgm:pt>
    <dgm:pt modelId="{F0E805CC-FE57-4360-B993-0FADC1A7B11A}" type="parTrans" cxnId="{08CA97E4-23CD-4883-A52B-3A6286CF3F5B}">
      <dgm:prSet/>
      <dgm:spPr/>
      <dgm:t>
        <a:bodyPr/>
        <a:lstStyle/>
        <a:p>
          <a:endParaRPr lang="en-US"/>
        </a:p>
      </dgm:t>
    </dgm:pt>
    <dgm:pt modelId="{1E250185-A4C7-4E64-91A9-F685A64D3FB2}" type="sibTrans" cxnId="{08CA97E4-23CD-4883-A52B-3A6286CF3F5B}">
      <dgm:prSet/>
      <dgm:spPr/>
      <dgm:t>
        <a:bodyPr/>
        <a:lstStyle/>
        <a:p>
          <a:endParaRPr lang="en-US"/>
        </a:p>
      </dgm:t>
    </dgm:pt>
    <dgm:pt modelId="{4C29F726-ED99-4368-9A30-AC9C4A2FE295}" type="pres">
      <dgm:prSet presAssocID="{5957E0C9-CC79-4050-A43F-2594320A54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685B6-C108-4137-AC53-9E91EB8F0C47}" type="pres">
      <dgm:prSet presAssocID="{2127DF82-CD2E-4B3D-88D8-4B4E716A4591}" presName="hierRoot1" presStyleCnt="0"/>
      <dgm:spPr/>
    </dgm:pt>
    <dgm:pt modelId="{C7D9C957-D510-441C-A387-E4EF1E0CB8B4}" type="pres">
      <dgm:prSet presAssocID="{2127DF82-CD2E-4B3D-88D8-4B4E716A4591}" presName="composite" presStyleCnt="0"/>
      <dgm:spPr/>
    </dgm:pt>
    <dgm:pt modelId="{6238F66E-486E-46CB-8974-8F3253DA2A57}" type="pres">
      <dgm:prSet presAssocID="{2127DF82-CD2E-4B3D-88D8-4B4E716A4591}" presName="background" presStyleLbl="node0" presStyleIdx="0" presStyleCnt="1"/>
      <dgm:spPr>
        <a:solidFill>
          <a:schemeClr val="accent3"/>
        </a:solidFill>
      </dgm:spPr>
    </dgm:pt>
    <dgm:pt modelId="{ECCE5843-2D74-45E8-B601-036A95A5D912}" type="pres">
      <dgm:prSet presAssocID="{2127DF82-CD2E-4B3D-88D8-4B4E716A4591}" presName="text" presStyleLbl="fgAcc0" presStyleIdx="0" presStyleCnt="1">
        <dgm:presLayoutVars>
          <dgm:chPref val="3"/>
        </dgm:presLayoutVars>
      </dgm:prSet>
      <dgm:spPr/>
    </dgm:pt>
    <dgm:pt modelId="{3466F0EE-5791-4861-9839-95DDB5ED973C}" type="pres">
      <dgm:prSet presAssocID="{2127DF82-CD2E-4B3D-88D8-4B4E716A4591}" presName="hierChild2" presStyleCnt="0"/>
      <dgm:spPr/>
    </dgm:pt>
    <dgm:pt modelId="{D1196C2F-5CD9-4BF8-9D38-D45DAA04D3F5}" type="pres">
      <dgm:prSet presAssocID="{F9D24939-E320-4DFC-8C20-1482D972E817}" presName="Name10" presStyleLbl="parChTrans1D2" presStyleIdx="0" presStyleCnt="1"/>
      <dgm:spPr/>
    </dgm:pt>
    <dgm:pt modelId="{EEA19BF9-7213-41E7-B5E8-30A3A39B2F6A}" type="pres">
      <dgm:prSet presAssocID="{0FEEA665-CF28-43D6-B929-BC6FF2AEA720}" presName="hierRoot2" presStyleCnt="0"/>
      <dgm:spPr/>
    </dgm:pt>
    <dgm:pt modelId="{F988B056-3F27-4586-9B69-AE3AD498C5E1}" type="pres">
      <dgm:prSet presAssocID="{0FEEA665-CF28-43D6-B929-BC6FF2AEA720}" presName="composite2" presStyleCnt="0"/>
      <dgm:spPr/>
    </dgm:pt>
    <dgm:pt modelId="{88E695EB-7D89-43CE-86DB-809007465C6A}" type="pres">
      <dgm:prSet presAssocID="{0FEEA665-CF28-43D6-B929-BC6FF2AEA720}" presName="background2" presStyleLbl="asst1" presStyleIdx="0" presStyleCnt="4"/>
      <dgm:spPr/>
    </dgm:pt>
    <dgm:pt modelId="{8C96AB10-44FA-43D3-9942-72145EB272E4}" type="pres">
      <dgm:prSet presAssocID="{0FEEA665-CF28-43D6-B929-BC6FF2AEA720}" presName="text2" presStyleLbl="fgAcc2" presStyleIdx="0" presStyleCnt="1">
        <dgm:presLayoutVars>
          <dgm:chPref val="3"/>
        </dgm:presLayoutVars>
      </dgm:prSet>
      <dgm:spPr/>
    </dgm:pt>
    <dgm:pt modelId="{DFC1F605-397A-4DBB-924E-8CFDD15FFA8B}" type="pres">
      <dgm:prSet presAssocID="{0FEEA665-CF28-43D6-B929-BC6FF2AEA720}" presName="hierChild3" presStyleCnt="0"/>
      <dgm:spPr/>
    </dgm:pt>
    <dgm:pt modelId="{873F6AFE-6E06-47DA-BF43-E6FD21EBD839}" type="pres">
      <dgm:prSet presAssocID="{F0E805CC-FE57-4360-B993-0FADC1A7B11A}" presName="Name17" presStyleLbl="parChTrans1D3" presStyleIdx="0" presStyleCnt="3"/>
      <dgm:spPr/>
    </dgm:pt>
    <dgm:pt modelId="{8495083F-545F-4167-A195-C83831DC5A99}" type="pres">
      <dgm:prSet presAssocID="{E16DB792-4852-4D4B-81EE-F5683D3C5AC9}" presName="hierRoot3" presStyleCnt="0"/>
      <dgm:spPr/>
    </dgm:pt>
    <dgm:pt modelId="{0A6F2DF2-51B9-4F84-9143-36C1FE7E4EB6}" type="pres">
      <dgm:prSet presAssocID="{E16DB792-4852-4D4B-81EE-F5683D3C5AC9}" presName="composite3" presStyleCnt="0"/>
      <dgm:spPr/>
    </dgm:pt>
    <dgm:pt modelId="{F2E1C684-A2BB-40ED-B913-640CF8C1611A}" type="pres">
      <dgm:prSet presAssocID="{E16DB792-4852-4D4B-81EE-F5683D3C5AC9}" presName="background3" presStyleLbl="asst1" presStyleIdx="1" presStyleCnt="4"/>
      <dgm:spPr/>
    </dgm:pt>
    <dgm:pt modelId="{86FAEDEA-07B1-4975-BAE9-8EA0BB780E56}" type="pres">
      <dgm:prSet presAssocID="{E16DB792-4852-4D4B-81EE-F5683D3C5AC9}" presName="text3" presStyleLbl="fgAcc3" presStyleIdx="0" presStyleCnt="3">
        <dgm:presLayoutVars>
          <dgm:chPref val="3"/>
        </dgm:presLayoutVars>
      </dgm:prSet>
      <dgm:spPr/>
    </dgm:pt>
    <dgm:pt modelId="{113A5EBE-A718-452C-A0EC-93565A9CB787}" type="pres">
      <dgm:prSet presAssocID="{E16DB792-4852-4D4B-81EE-F5683D3C5AC9}" presName="hierChild4" presStyleCnt="0"/>
      <dgm:spPr/>
    </dgm:pt>
    <dgm:pt modelId="{43CE5F10-54C8-42A3-B3DE-A972D778BA5D}" type="pres">
      <dgm:prSet presAssocID="{1066AED6-0A9B-4E0A-8C11-7969BD2BDAA7}" presName="Name17" presStyleLbl="parChTrans1D3" presStyleIdx="1" presStyleCnt="3"/>
      <dgm:spPr/>
    </dgm:pt>
    <dgm:pt modelId="{216C45E5-494E-4479-B9FE-8D33ECE34C43}" type="pres">
      <dgm:prSet presAssocID="{33A5FAE5-6240-4733-B593-6F89B5137084}" presName="hierRoot3" presStyleCnt="0"/>
      <dgm:spPr/>
    </dgm:pt>
    <dgm:pt modelId="{88D45D6A-5DE0-4874-AA11-A2EFD9A73C02}" type="pres">
      <dgm:prSet presAssocID="{33A5FAE5-6240-4733-B593-6F89B5137084}" presName="composite3" presStyleCnt="0"/>
      <dgm:spPr/>
    </dgm:pt>
    <dgm:pt modelId="{4AC6479E-29BF-4C7A-97F3-6A2B83909AD9}" type="pres">
      <dgm:prSet presAssocID="{33A5FAE5-6240-4733-B593-6F89B5137084}" presName="background3" presStyleLbl="asst1" presStyleIdx="2" presStyleCnt="4"/>
      <dgm:spPr/>
    </dgm:pt>
    <dgm:pt modelId="{127EA493-D214-4F86-B180-6E4F89426DCD}" type="pres">
      <dgm:prSet presAssocID="{33A5FAE5-6240-4733-B593-6F89B5137084}" presName="text3" presStyleLbl="fgAcc3" presStyleIdx="1" presStyleCnt="3">
        <dgm:presLayoutVars>
          <dgm:chPref val="3"/>
        </dgm:presLayoutVars>
      </dgm:prSet>
      <dgm:spPr/>
    </dgm:pt>
    <dgm:pt modelId="{DDCBC039-332B-48A3-A92C-7C63A577AFE1}" type="pres">
      <dgm:prSet presAssocID="{33A5FAE5-6240-4733-B593-6F89B5137084}" presName="hierChild4" presStyleCnt="0"/>
      <dgm:spPr/>
    </dgm:pt>
    <dgm:pt modelId="{753E7335-E07F-40F5-B051-35D2693E3173}" type="pres">
      <dgm:prSet presAssocID="{5A63385B-DEA3-4D57-AA5F-0B25E87F43B7}" presName="Name17" presStyleLbl="parChTrans1D3" presStyleIdx="2" presStyleCnt="3"/>
      <dgm:spPr/>
    </dgm:pt>
    <dgm:pt modelId="{D14766EE-CA26-458E-9B95-FE988AF868B9}" type="pres">
      <dgm:prSet presAssocID="{3984216A-B7C1-4F4D-8B5E-DA7F7E338841}" presName="hierRoot3" presStyleCnt="0"/>
      <dgm:spPr/>
    </dgm:pt>
    <dgm:pt modelId="{63F2C883-6268-4B2E-9D80-38067A6A4426}" type="pres">
      <dgm:prSet presAssocID="{3984216A-B7C1-4F4D-8B5E-DA7F7E338841}" presName="composite3" presStyleCnt="0"/>
      <dgm:spPr/>
    </dgm:pt>
    <dgm:pt modelId="{1FEF14E4-2E27-4B86-9ACA-0611A3796F7B}" type="pres">
      <dgm:prSet presAssocID="{3984216A-B7C1-4F4D-8B5E-DA7F7E338841}" presName="background3" presStyleLbl="asst1" presStyleIdx="3" presStyleCnt="4"/>
      <dgm:spPr/>
    </dgm:pt>
    <dgm:pt modelId="{82F6325C-D2EC-4928-9497-A0A14BCE606B}" type="pres">
      <dgm:prSet presAssocID="{3984216A-B7C1-4F4D-8B5E-DA7F7E338841}" presName="text3" presStyleLbl="fgAcc3" presStyleIdx="2" presStyleCnt="3">
        <dgm:presLayoutVars>
          <dgm:chPref val="3"/>
        </dgm:presLayoutVars>
      </dgm:prSet>
      <dgm:spPr/>
    </dgm:pt>
    <dgm:pt modelId="{D36E631B-6875-4743-BBDE-4B3AE21B80BE}" type="pres">
      <dgm:prSet presAssocID="{3984216A-B7C1-4F4D-8B5E-DA7F7E338841}" presName="hierChild4" presStyleCnt="0"/>
      <dgm:spPr/>
    </dgm:pt>
  </dgm:ptLst>
  <dgm:cxnLst>
    <dgm:cxn modelId="{23707000-24E7-4004-AA25-DDFB2F479A04}" type="presOf" srcId="{33A5FAE5-6240-4733-B593-6F89B5137084}" destId="{127EA493-D214-4F86-B180-6E4F89426DCD}" srcOrd="0" destOrd="0" presId="urn:microsoft.com/office/officeart/2005/8/layout/hierarchy1"/>
    <dgm:cxn modelId="{3184FA18-7CEB-493D-A34C-790C50E89425}" srcId="{0FEEA665-CF28-43D6-B929-BC6FF2AEA720}" destId="{3984216A-B7C1-4F4D-8B5E-DA7F7E338841}" srcOrd="2" destOrd="0" parTransId="{5A63385B-DEA3-4D57-AA5F-0B25E87F43B7}" sibTransId="{97E921D0-B11E-481A-9FB1-A262087143E3}"/>
    <dgm:cxn modelId="{95CE5526-DA68-4B96-A543-84AB4866F67A}" srcId="{0FEEA665-CF28-43D6-B929-BC6FF2AEA720}" destId="{33A5FAE5-6240-4733-B593-6F89B5137084}" srcOrd="1" destOrd="0" parTransId="{1066AED6-0A9B-4E0A-8C11-7969BD2BDAA7}" sibTransId="{10576926-601D-4E9B-9AC1-ED1D25CEB259}"/>
    <dgm:cxn modelId="{16332127-9CBE-4DC7-BE9B-91ABBE2A72AC}" type="presOf" srcId="{5957E0C9-CC79-4050-A43F-2594320A54D2}" destId="{4C29F726-ED99-4368-9A30-AC9C4A2FE295}" srcOrd="0" destOrd="0" presId="urn:microsoft.com/office/officeart/2005/8/layout/hierarchy1"/>
    <dgm:cxn modelId="{654B222A-A2BB-48CE-BAC9-B89AE6058D60}" srcId="{5957E0C9-CC79-4050-A43F-2594320A54D2}" destId="{2127DF82-CD2E-4B3D-88D8-4B4E716A4591}" srcOrd="0" destOrd="0" parTransId="{A71E6EA8-208E-489F-A4A5-83553B035A08}" sibTransId="{999794E6-D3B7-4567-B312-DC19FC9B8AA5}"/>
    <dgm:cxn modelId="{59D8123C-9615-4DE0-BABA-FB3056EB3BAE}" type="presOf" srcId="{F0E805CC-FE57-4360-B993-0FADC1A7B11A}" destId="{873F6AFE-6E06-47DA-BF43-E6FD21EBD839}" srcOrd="0" destOrd="0" presId="urn:microsoft.com/office/officeart/2005/8/layout/hierarchy1"/>
    <dgm:cxn modelId="{57C6313D-29CD-4712-ADCA-39142622B909}" type="presOf" srcId="{5A63385B-DEA3-4D57-AA5F-0B25E87F43B7}" destId="{753E7335-E07F-40F5-B051-35D2693E3173}" srcOrd="0" destOrd="0" presId="urn:microsoft.com/office/officeart/2005/8/layout/hierarchy1"/>
    <dgm:cxn modelId="{F95C3964-D920-4BDF-9767-15449A46B5EA}" type="presOf" srcId="{E16DB792-4852-4D4B-81EE-F5683D3C5AC9}" destId="{86FAEDEA-07B1-4975-BAE9-8EA0BB780E56}" srcOrd="0" destOrd="0" presId="urn:microsoft.com/office/officeart/2005/8/layout/hierarchy1"/>
    <dgm:cxn modelId="{34D2ED69-5B70-4CA7-A8C1-51BBE9837949}" srcId="{2127DF82-CD2E-4B3D-88D8-4B4E716A4591}" destId="{0FEEA665-CF28-43D6-B929-BC6FF2AEA720}" srcOrd="0" destOrd="0" parTransId="{F9D24939-E320-4DFC-8C20-1482D972E817}" sibTransId="{DADEDB71-978B-4ACF-9264-98B9C986C9BF}"/>
    <dgm:cxn modelId="{6629749D-C059-4F11-874B-9B5D65D41622}" type="presOf" srcId="{3984216A-B7C1-4F4D-8B5E-DA7F7E338841}" destId="{82F6325C-D2EC-4928-9497-A0A14BCE606B}" srcOrd="0" destOrd="0" presId="urn:microsoft.com/office/officeart/2005/8/layout/hierarchy1"/>
    <dgm:cxn modelId="{220A7E9D-C70D-40B7-A59B-C30A37C9CDD6}" type="presOf" srcId="{F9D24939-E320-4DFC-8C20-1482D972E817}" destId="{D1196C2F-5CD9-4BF8-9D38-D45DAA04D3F5}" srcOrd="0" destOrd="0" presId="urn:microsoft.com/office/officeart/2005/8/layout/hierarchy1"/>
    <dgm:cxn modelId="{325789A0-4D32-4EFE-BB1B-15134CC3E3EB}" type="presOf" srcId="{1066AED6-0A9B-4E0A-8C11-7969BD2BDAA7}" destId="{43CE5F10-54C8-42A3-B3DE-A972D778BA5D}" srcOrd="0" destOrd="0" presId="urn:microsoft.com/office/officeart/2005/8/layout/hierarchy1"/>
    <dgm:cxn modelId="{A9FA11D0-3927-45A7-955F-DF720257F6A7}" type="presOf" srcId="{0FEEA665-CF28-43D6-B929-BC6FF2AEA720}" destId="{8C96AB10-44FA-43D3-9942-72145EB272E4}" srcOrd="0" destOrd="0" presId="urn:microsoft.com/office/officeart/2005/8/layout/hierarchy1"/>
    <dgm:cxn modelId="{08CA97E4-23CD-4883-A52B-3A6286CF3F5B}" srcId="{0FEEA665-CF28-43D6-B929-BC6FF2AEA720}" destId="{E16DB792-4852-4D4B-81EE-F5683D3C5AC9}" srcOrd="0" destOrd="0" parTransId="{F0E805CC-FE57-4360-B993-0FADC1A7B11A}" sibTransId="{1E250185-A4C7-4E64-91A9-F685A64D3FB2}"/>
    <dgm:cxn modelId="{809A12F4-7069-4E87-A3EE-9FDC35F5CC8A}" type="presOf" srcId="{2127DF82-CD2E-4B3D-88D8-4B4E716A4591}" destId="{ECCE5843-2D74-45E8-B601-036A95A5D912}" srcOrd="0" destOrd="0" presId="urn:microsoft.com/office/officeart/2005/8/layout/hierarchy1"/>
    <dgm:cxn modelId="{21A16725-AB87-4BD2-9C63-836ED67787DB}" type="presParOf" srcId="{4C29F726-ED99-4368-9A30-AC9C4A2FE295}" destId="{254685B6-C108-4137-AC53-9E91EB8F0C47}" srcOrd="0" destOrd="0" presId="urn:microsoft.com/office/officeart/2005/8/layout/hierarchy1"/>
    <dgm:cxn modelId="{1B13BB08-05DD-453E-96CC-098C073E21E8}" type="presParOf" srcId="{254685B6-C108-4137-AC53-9E91EB8F0C47}" destId="{C7D9C957-D510-441C-A387-E4EF1E0CB8B4}" srcOrd="0" destOrd="0" presId="urn:microsoft.com/office/officeart/2005/8/layout/hierarchy1"/>
    <dgm:cxn modelId="{78BA7E44-EFC9-4121-8E4A-E9477CF20DC3}" type="presParOf" srcId="{C7D9C957-D510-441C-A387-E4EF1E0CB8B4}" destId="{6238F66E-486E-46CB-8974-8F3253DA2A57}" srcOrd="0" destOrd="0" presId="urn:microsoft.com/office/officeart/2005/8/layout/hierarchy1"/>
    <dgm:cxn modelId="{895FAF57-73BA-44C0-AF48-BE06E41829C3}" type="presParOf" srcId="{C7D9C957-D510-441C-A387-E4EF1E0CB8B4}" destId="{ECCE5843-2D74-45E8-B601-036A95A5D912}" srcOrd="1" destOrd="0" presId="urn:microsoft.com/office/officeart/2005/8/layout/hierarchy1"/>
    <dgm:cxn modelId="{A2B4F4D5-2779-43C1-90B1-BA0FD47C6C7C}" type="presParOf" srcId="{254685B6-C108-4137-AC53-9E91EB8F0C47}" destId="{3466F0EE-5791-4861-9839-95DDB5ED973C}" srcOrd="1" destOrd="0" presId="urn:microsoft.com/office/officeart/2005/8/layout/hierarchy1"/>
    <dgm:cxn modelId="{47C44CC3-09BC-4A42-A8B4-78F7DE99C3A5}" type="presParOf" srcId="{3466F0EE-5791-4861-9839-95DDB5ED973C}" destId="{D1196C2F-5CD9-4BF8-9D38-D45DAA04D3F5}" srcOrd="0" destOrd="0" presId="urn:microsoft.com/office/officeart/2005/8/layout/hierarchy1"/>
    <dgm:cxn modelId="{4CE8D940-9645-4247-9505-98B13D86EE86}" type="presParOf" srcId="{3466F0EE-5791-4861-9839-95DDB5ED973C}" destId="{EEA19BF9-7213-41E7-B5E8-30A3A39B2F6A}" srcOrd="1" destOrd="0" presId="urn:microsoft.com/office/officeart/2005/8/layout/hierarchy1"/>
    <dgm:cxn modelId="{57346181-7377-4A51-AB38-897D74B61376}" type="presParOf" srcId="{EEA19BF9-7213-41E7-B5E8-30A3A39B2F6A}" destId="{F988B056-3F27-4586-9B69-AE3AD498C5E1}" srcOrd="0" destOrd="0" presId="urn:microsoft.com/office/officeart/2005/8/layout/hierarchy1"/>
    <dgm:cxn modelId="{91E72572-473C-4315-919A-2113AD9B5D77}" type="presParOf" srcId="{F988B056-3F27-4586-9B69-AE3AD498C5E1}" destId="{88E695EB-7D89-43CE-86DB-809007465C6A}" srcOrd="0" destOrd="0" presId="urn:microsoft.com/office/officeart/2005/8/layout/hierarchy1"/>
    <dgm:cxn modelId="{944C4821-C7C9-4B23-B96D-2CE826FBB52D}" type="presParOf" srcId="{F988B056-3F27-4586-9B69-AE3AD498C5E1}" destId="{8C96AB10-44FA-43D3-9942-72145EB272E4}" srcOrd="1" destOrd="0" presId="urn:microsoft.com/office/officeart/2005/8/layout/hierarchy1"/>
    <dgm:cxn modelId="{4E98D017-6F5C-4B19-88AB-8565B8CCAFF6}" type="presParOf" srcId="{EEA19BF9-7213-41E7-B5E8-30A3A39B2F6A}" destId="{DFC1F605-397A-4DBB-924E-8CFDD15FFA8B}" srcOrd="1" destOrd="0" presId="urn:microsoft.com/office/officeart/2005/8/layout/hierarchy1"/>
    <dgm:cxn modelId="{EEC1B48C-037E-4AAE-B7FF-F19EC8863E6F}" type="presParOf" srcId="{DFC1F605-397A-4DBB-924E-8CFDD15FFA8B}" destId="{873F6AFE-6E06-47DA-BF43-E6FD21EBD839}" srcOrd="0" destOrd="0" presId="urn:microsoft.com/office/officeart/2005/8/layout/hierarchy1"/>
    <dgm:cxn modelId="{EEF183F0-8176-4BDD-9129-F9152B93153C}" type="presParOf" srcId="{DFC1F605-397A-4DBB-924E-8CFDD15FFA8B}" destId="{8495083F-545F-4167-A195-C83831DC5A99}" srcOrd="1" destOrd="0" presId="urn:microsoft.com/office/officeart/2005/8/layout/hierarchy1"/>
    <dgm:cxn modelId="{7BA5FC61-7255-414C-B0E6-E4A53C475BC5}" type="presParOf" srcId="{8495083F-545F-4167-A195-C83831DC5A99}" destId="{0A6F2DF2-51B9-4F84-9143-36C1FE7E4EB6}" srcOrd="0" destOrd="0" presId="urn:microsoft.com/office/officeart/2005/8/layout/hierarchy1"/>
    <dgm:cxn modelId="{B345E492-3D87-4AB5-87BF-FAD550995ECF}" type="presParOf" srcId="{0A6F2DF2-51B9-4F84-9143-36C1FE7E4EB6}" destId="{F2E1C684-A2BB-40ED-B913-640CF8C1611A}" srcOrd="0" destOrd="0" presId="urn:microsoft.com/office/officeart/2005/8/layout/hierarchy1"/>
    <dgm:cxn modelId="{87168F30-B6CA-4A2C-857D-1EF9019957D1}" type="presParOf" srcId="{0A6F2DF2-51B9-4F84-9143-36C1FE7E4EB6}" destId="{86FAEDEA-07B1-4975-BAE9-8EA0BB780E56}" srcOrd="1" destOrd="0" presId="urn:microsoft.com/office/officeart/2005/8/layout/hierarchy1"/>
    <dgm:cxn modelId="{2A1C8629-BFF7-4C9E-BD3B-DB3CD409D568}" type="presParOf" srcId="{8495083F-545F-4167-A195-C83831DC5A99}" destId="{113A5EBE-A718-452C-A0EC-93565A9CB787}" srcOrd="1" destOrd="0" presId="urn:microsoft.com/office/officeart/2005/8/layout/hierarchy1"/>
    <dgm:cxn modelId="{D4176848-4B0F-406A-973B-8DD12FB16850}" type="presParOf" srcId="{DFC1F605-397A-4DBB-924E-8CFDD15FFA8B}" destId="{43CE5F10-54C8-42A3-B3DE-A972D778BA5D}" srcOrd="2" destOrd="0" presId="urn:microsoft.com/office/officeart/2005/8/layout/hierarchy1"/>
    <dgm:cxn modelId="{292758ED-4F0C-49BD-B5C7-6B22FA895D74}" type="presParOf" srcId="{DFC1F605-397A-4DBB-924E-8CFDD15FFA8B}" destId="{216C45E5-494E-4479-B9FE-8D33ECE34C43}" srcOrd="3" destOrd="0" presId="urn:microsoft.com/office/officeart/2005/8/layout/hierarchy1"/>
    <dgm:cxn modelId="{9F18C0AE-F263-4D5F-A74E-5914687FFF1D}" type="presParOf" srcId="{216C45E5-494E-4479-B9FE-8D33ECE34C43}" destId="{88D45D6A-5DE0-4874-AA11-A2EFD9A73C02}" srcOrd="0" destOrd="0" presId="urn:microsoft.com/office/officeart/2005/8/layout/hierarchy1"/>
    <dgm:cxn modelId="{4557F173-42EB-4BFA-A73D-0B2F5D8177B1}" type="presParOf" srcId="{88D45D6A-5DE0-4874-AA11-A2EFD9A73C02}" destId="{4AC6479E-29BF-4C7A-97F3-6A2B83909AD9}" srcOrd="0" destOrd="0" presId="urn:microsoft.com/office/officeart/2005/8/layout/hierarchy1"/>
    <dgm:cxn modelId="{3E5B5836-31E1-49EA-99DA-F0B7C1ACF888}" type="presParOf" srcId="{88D45D6A-5DE0-4874-AA11-A2EFD9A73C02}" destId="{127EA493-D214-4F86-B180-6E4F89426DCD}" srcOrd="1" destOrd="0" presId="urn:microsoft.com/office/officeart/2005/8/layout/hierarchy1"/>
    <dgm:cxn modelId="{03D6D43E-DEFD-4FF0-81DD-D540F883D16E}" type="presParOf" srcId="{216C45E5-494E-4479-B9FE-8D33ECE34C43}" destId="{DDCBC039-332B-48A3-A92C-7C63A577AFE1}" srcOrd="1" destOrd="0" presId="urn:microsoft.com/office/officeart/2005/8/layout/hierarchy1"/>
    <dgm:cxn modelId="{E8FFC313-3558-4B99-9B9B-582EB7E8632C}" type="presParOf" srcId="{DFC1F605-397A-4DBB-924E-8CFDD15FFA8B}" destId="{753E7335-E07F-40F5-B051-35D2693E3173}" srcOrd="4" destOrd="0" presId="urn:microsoft.com/office/officeart/2005/8/layout/hierarchy1"/>
    <dgm:cxn modelId="{DF9C4A23-BE76-4575-8A0C-18C4C8E44745}" type="presParOf" srcId="{DFC1F605-397A-4DBB-924E-8CFDD15FFA8B}" destId="{D14766EE-CA26-458E-9B95-FE988AF868B9}" srcOrd="5" destOrd="0" presId="urn:microsoft.com/office/officeart/2005/8/layout/hierarchy1"/>
    <dgm:cxn modelId="{A5A95181-505F-4A89-83E2-382E2DFF91F5}" type="presParOf" srcId="{D14766EE-CA26-458E-9B95-FE988AF868B9}" destId="{63F2C883-6268-4B2E-9D80-38067A6A4426}" srcOrd="0" destOrd="0" presId="urn:microsoft.com/office/officeart/2005/8/layout/hierarchy1"/>
    <dgm:cxn modelId="{32AA1F20-183E-40A2-970A-C919E5095A57}" type="presParOf" srcId="{63F2C883-6268-4B2E-9D80-38067A6A4426}" destId="{1FEF14E4-2E27-4B86-9ACA-0611A3796F7B}" srcOrd="0" destOrd="0" presId="urn:microsoft.com/office/officeart/2005/8/layout/hierarchy1"/>
    <dgm:cxn modelId="{BA9A7566-57F4-4898-9B8A-08EBC0958AA2}" type="presParOf" srcId="{63F2C883-6268-4B2E-9D80-38067A6A4426}" destId="{82F6325C-D2EC-4928-9497-A0A14BCE606B}" srcOrd="1" destOrd="0" presId="urn:microsoft.com/office/officeart/2005/8/layout/hierarchy1"/>
    <dgm:cxn modelId="{41242F06-5585-42A6-9D50-118661C44B05}" type="presParOf" srcId="{D14766EE-CA26-458E-9B95-FE988AF868B9}" destId="{D36E631B-6875-4743-BBDE-4B3AE21B80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161E7-5BD7-44B9-BA0E-625501426B3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97696-06AB-46D4-980A-11DEB0C8C9CB}">
      <dgm:prSet phldrT="[Text]"/>
      <dgm:spPr/>
      <dgm:t>
        <a:bodyPr/>
        <a:lstStyle/>
        <a:p>
          <a:r>
            <a:rPr lang="en-US" dirty="0"/>
            <a:t>2017</a:t>
          </a:r>
        </a:p>
      </dgm:t>
    </dgm:pt>
    <dgm:pt modelId="{B03D403F-2C54-45E0-882D-CC0866620E80}" type="parTrans" cxnId="{59646761-E396-45F1-82E0-44F7D6428DAC}">
      <dgm:prSet/>
      <dgm:spPr/>
      <dgm:t>
        <a:bodyPr/>
        <a:lstStyle/>
        <a:p>
          <a:endParaRPr lang="en-US"/>
        </a:p>
      </dgm:t>
    </dgm:pt>
    <dgm:pt modelId="{6C47B587-57C7-4616-B686-E146CB62CC59}" type="sibTrans" cxnId="{59646761-E396-45F1-82E0-44F7D6428DAC}">
      <dgm:prSet/>
      <dgm:spPr/>
      <dgm:t>
        <a:bodyPr/>
        <a:lstStyle/>
        <a:p>
          <a:endParaRPr lang="en-US"/>
        </a:p>
      </dgm:t>
    </dgm:pt>
    <dgm:pt modelId="{8B3E6993-24C0-48C3-A5F6-FFE788C426DE}">
      <dgm:prSet phldrT="[Text]"/>
      <dgm:spPr/>
      <dgm:t>
        <a:bodyPr/>
        <a:lstStyle/>
        <a:p>
          <a:r>
            <a:rPr lang="en-US" dirty="0"/>
            <a:t>Planning and Development Department (PDD) submitted a FEC planning grant application to the Cities for Financial Empowerment (CFE Fund) and was awarded a $20,000 grant.</a:t>
          </a:r>
        </a:p>
      </dgm:t>
    </dgm:pt>
    <dgm:pt modelId="{09686C29-DE5C-4176-BFF5-3EAF3715F746}" type="parTrans" cxnId="{208C5D9B-0317-4790-9F47-5736A412C55E}">
      <dgm:prSet/>
      <dgm:spPr/>
      <dgm:t>
        <a:bodyPr/>
        <a:lstStyle/>
        <a:p>
          <a:endParaRPr lang="en-US"/>
        </a:p>
      </dgm:t>
    </dgm:pt>
    <dgm:pt modelId="{2002A556-B295-4158-9920-DEA4AB3E255F}" type="sibTrans" cxnId="{208C5D9B-0317-4790-9F47-5736A412C55E}">
      <dgm:prSet/>
      <dgm:spPr/>
      <dgm:t>
        <a:bodyPr/>
        <a:lstStyle/>
        <a:p>
          <a:endParaRPr lang="en-US"/>
        </a:p>
      </dgm:t>
    </dgm:pt>
    <dgm:pt modelId="{A547F3F6-1538-438F-9355-0C13F5DD736E}">
      <dgm:prSet phldrT="[Text]"/>
      <dgm:spPr/>
      <dgm:t>
        <a:bodyPr/>
        <a:lstStyle/>
        <a:p>
          <a:r>
            <a:rPr lang="en-US" dirty="0"/>
            <a:t>2018 </a:t>
          </a:r>
        </a:p>
      </dgm:t>
    </dgm:pt>
    <dgm:pt modelId="{CF2F3204-32D2-4BE9-BD70-8F272A0AAFCD}" type="parTrans" cxnId="{67BE2C82-1AA6-48B0-A555-9C275F4C387B}">
      <dgm:prSet/>
      <dgm:spPr/>
      <dgm:t>
        <a:bodyPr/>
        <a:lstStyle/>
        <a:p>
          <a:endParaRPr lang="en-US"/>
        </a:p>
      </dgm:t>
    </dgm:pt>
    <dgm:pt modelId="{37BCF78D-E628-43AD-B4A9-4F5FF8CAEAE3}" type="sibTrans" cxnId="{67BE2C82-1AA6-48B0-A555-9C275F4C387B}">
      <dgm:prSet/>
      <dgm:spPr/>
      <dgm:t>
        <a:bodyPr/>
        <a:lstStyle/>
        <a:p>
          <a:endParaRPr lang="en-US"/>
        </a:p>
      </dgm:t>
    </dgm:pt>
    <dgm:pt modelId="{9ABF4596-8FE4-4DC8-8D9B-1D45A7BBDE43}">
      <dgm:prSet phldrT="[Text]"/>
      <dgm:spPr/>
      <dgm:t>
        <a:bodyPr/>
        <a:lstStyle/>
        <a:p>
          <a:r>
            <a:rPr lang="en-US" dirty="0"/>
            <a:t>PDD researched, drafted and submitted to the CFE Fund a plan to implement the FEC Model in Complete Communities neighborhoods as an implementation grant application. </a:t>
          </a:r>
        </a:p>
      </dgm:t>
    </dgm:pt>
    <dgm:pt modelId="{0FE2E0FE-9EDA-4430-BE9D-9F0683F05EC5}" type="parTrans" cxnId="{AF16FC01-30C8-4499-B357-26A38048B30D}">
      <dgm:prSet/>
      <dgm:spPr/>
      <dgm:t>
        <a:bodyPr/>
        <a:lstStyle/>
        <a:p>
          <a:endParaRPr lang="en-US"/>
        </a:p>
      </dgm:t>
    </dgm:pt>
    <dgm:pt modelId="{87EC6098-F23D-4706-9929-02126AD3680D}" type="sibTrans" cxnId="{AF16FC01-30C8-4499-B357-26A38048B30D}">
      <dgm:prSet/>
      <dgm:spPr/>
      <dgm:t>
        <a:bodyPr/>
        <a:lstStyle/>
        <a:p>
          <a:endParaRPr lang="en-US"/>
        </a:p>
      </dgm:t>
    </dgm:pt>
    <dgm:pt modelId="{98FFAD0B-0B7C-47EB-B4C5-5EE9AF23E3F5}">
      <dgm:prSet phldrT="[Text]"/>
      <dgm:spPr/>
      <dgm:t>
        <a:bodyPr/>
        <a:lstStyle/>
        <a:p>
          <a:r>
            <a:rPr lang="en-US" dirty="0"/>
            <a:t>2019 </a:t>
          </a:r>
        </a:p>
      </dgm:t>
    </dgm:pt>
    <dgm:pt modelId="{60E9559D-41C8-4C1F-B7BE-00A848454521}" type="parTrans" cxnId="{C8CBCF56-0C38-4F34-BDC2-090F8A8E7B63}">
      <dgm:prSet/>
      <dgm:spPr/>
      <dgm:t>
        <a:bodyPr/>
        <a:lstStyle/>
        <a:p>
          <a:endParaRPr lang="en-US"/>
        </a:p>
      </dgm:t>
    </dgm:pt>
    <dgm:pt modelId="{4A193199-ECF5-460F-B822-BBC3355672B0}" type="sibTrans" cxnId="{C8CBCF56-0C38-4F34-BDC2-090F8A8E7B63}">
      <dgm:prSet/>
      <dgm:spPr/>
      <dgm:t>
        <a:bodyPr/>
        <a:lstStyle/>
        <a:p>
          <a:endParaRPr lang="en-US"/>
        </a:p>
      </dgm:t>
    </dgm:pt>
    <dgm:pt modelId="{D52256A6-F7DD-4016-BB20-8664747EDE52}">
      <dgm:prSet phldrT="[Text]"/>
      <dgm:spPr/>
      <dgm:t>
        <a:bodyPr/>
        <a:lstStyle/>
        <a:p>
          <a:r>
            <a:rPr lang="en-US" dirty="0"/>
            <a:t>Matching funds were solicited and secured to meet the two-year funding requirements of the implementation grant.</a:t>
          </a:r>
        </a:p>
      </dgm:t>
    </dgm:pt>
    <dgm:pt modelId="{3D61E4E2-1D51-4E87-93DF-F81BF591797E}" type="parTrans" cxnId="{6AC3FB6F-F417-42E2-8B2E-1C4CCF7FF4D8}">
      <dgm:prSet/>
      <dgm:spPr/>
      <dgm:t>
        <a:bodyPr/>
        <a:lstStyle/>
        <a:p>
          <a:endParaRPr lang="en-US"/>
        </a:p>
      </dgm:t>
    </dgm:pt>
    <dgm:pt modelId="{4D8E5FFA-93C3-44D3-B821-F7BAE5ADAD15}" type="sibTrans" cxnId="{6AC3FB6F-F417-42E2-8B2E-1C4CCF7FF4D8}">
      <dgm:prSet/>
      <dgm:spPr/>
      <dgm:t>
        <a:bodyPr/>
        <a:lstStyle/>
        <a:p>
          <a:endParaRPr lang="en-US"/>
        </a:p>
      </dgm:t>
    </dgm:pt>
    <dgm:pt modelId="{E813D00D-5339-45C7-B720-7E28FC29ABB9}">
      <dgm:prSet phldrT="[Text]"/>
      <dgm:spPr/>
      <dgm:t>
        <a:bodyPr/>
        <a:lstStyle/>
        <a:p>
          <a:r>
            <a:rPr lang="en-US" dirty="0"/>
            <a:t>CFE Fund awards Houston with a $250,000 implementation grant. </a:t>
          </a:r>
        </a:p>
      </dgm:t>
    </dgm:pt>
    <dgm:pt modelId="{EA7F4FA9-5118-4A9D-B4E0-DA79CD648B8C}" type="parTrans" cxnId="{9BC0C93B-2491-48EE-A203-1F3861624EEA}">
      <dgm:prSet/>
      <dgm:spPr/>
      <dgm:t>
        <a:bodyPr/>
        <a:lstStyle/>
        <a:p>
          <a:endParaRPr lang="en-US"/>
        </a:p>
      </dgm:t>
    </dgm:pt>
    <dgm:pt modelId="{3492DC04-7AA4-431A-9612-84143102AD17}" type="sibTrans" cxnId="{9BC0C93B-2491-48EE-A203-1F3861624EEA}">
      <dgm:prSet/>
      <dgm:spPr/>
      <dgm:t>
        <a:bodyPr/>
        <a:lstStyle/>
        <a:p>
          <a:endParaRPr lang="en-US"/>
        </a:p>
      </dgm:t>
    </dgm:pt>
    <dgm:pt modelId="{DE5D440A-FC7A-4848-B2F4-EBA83715DBB0}">
      <dgm:prSet phldrT="[Text]"/>
      <dgm:spPr/>
      <dgm:t>
        <a:bodyPr/>
        <a:lstStyle/>
        <a:p>
          <a:r>
            <a:rPr lang="en-US" dirty="0"/>
            <a:t>The Alliance, a United Way agency, was secured as the nonprofit provider of the financial counseling.</a:t>
          </a:r>
        </a:p>
      </dgm:t>
    </dgm:pt>
    <dgm:pt modelId="{08C45BB1-0F9B-4A23-8F67-DB9C248A1F87}" type="parTrans" cxnId="{3F1FC112-6199-4B9F-A543-50548686A26C}">
      <dgm:prSet/>
      <dgm:spPr/>
      <dgm:t>
        <a:bodyPr/>
        <a:lstStyle/>
        <a:p>
          <a:endParaRPr lang="en-US"/>
        </a:p>
      </dgm:t>
    </dgm:pt>
    <dgm:pt modelId="{5FD40C9A-7F03-4DC6-AFAF-D8054B6ADDC9}" type="sibTrans" cxnId="{3F1FC112-6199-4B9F-A543-50548686A26C}">
      <dgm:prSet/>
      <dgm:spPr/>
      <dgm:t>
        <a:bodyPr/>
        <a:lstStyle/>
        <a:p>
          <a:endParaRPr lang="en-US"/>
        </a:p>
      </dgm:t>
    </dgm:pt>
    <dgm:pt modelId="{C54353CA-3ACC-4CEF-8A5F-D69B3E04FED4}">
      <dgm:prSet phldrT="[Text]"/>
      <dgm:spPr/>
      <dgm:t>
        <a:bodyPr/>
        <a:lstStyle/>
        <a:p>
          <a:r>
            <a:rPr lang="en-US" dirty="0"/>
            <a:t>Implementation of FEC Program transferred from PDD to Office of Complete Communities </a:t>
          </a:r>
        </a:p>
      </dgm:t>
    </dgm:pt>
    <dgm:pt modelId="{DE1851D8-BAA6-45FA-9D38-654EA342224A}" type="parTrans" cxnId="{1520FE22-C0AB-4021-92B8-641DA80A9F27}">
      <dgm:prSet/>
      <dgm:spPr/>
      <dgm:t>
        <a:bodyPr/>
        <a:lstStyle/>
        <a:p>
          <a:endParaRPr lang="en-US"/>
        </a:p>
      </dgm:t>
    </dgm:pt>
    <dgm:pt modelId="{1A6DE0DB-738E-4152-81C8-6FF7E15758E4}" type="sibTrans" cxnId="{1520FE22-C0AB-4021-92B8-641DA80A9F27}">
      <dgm:prSet/>
      <dgm:spPr/>
      <dgm:t>
        <a:bodyPr/>
        <a:lstStyle/>
        <a:p>
          <a:endParaRPr lang="en-US"/>
        </a:p>
      </dgm:t>
    </dgm:pt>
    <dgm:pt modelId="{7A41291E-7756-4B3D-876E-486D5CFFE3DE}" type="pres">
      <dgm:prSet presAssocID="{A21161E7-5BD7-44B9-BA0E-625501426B33}" presName="linearFlow" presStyleCnt="0">
        <dgm:presLayoutVars>
          <dgm:dir/>
          <dgm:animLvl val="lvl"/>
          <dgm:resizeHandles val="exact"/>
        </dgm:presLayoutVars>
      </dgm:prSet>
      <dgm:spPr/>
    </dgm:pt>
    <dgm:pt modelId="{C50697B7-F74E-4D75-A65D-D8095A280ADF}" type="pres">
      <dgm:prSet presAssocID="{B8197696-06AB-46D4-980A-11DEB0C8C9CB}" presName="composite" presStyleCnt="0"/>
      <dgm:spPr/>
    </dgm:pt>
    <dgm:pt modelId="{BA9A2D90-C439-4D9B-9008-5329FE21557B}" type="pres">
      <dgm:prSet presAssocID="{B8197696-06AB-46D4-980A-11DEB0C8C9C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B348C4-D2FA-4800-B4AB-68EE220EEFCC}" type="pres">
      <dgm:prSet presAssocID="{B8197696-06AB-46D4-980A-11DEB0C8C9CB}" presName="descendantText" presStyleLbl="alignAcc1" presStyleIdx="0" presStyleCnt="3">
        <dgm:presLayoutVars>
          <dgm:bulletEnabled val="1"/>
        </dgm:presLayoutVars>
      </dgm:prSet>
      <dgm:spPr/>
    </dgm:pt>
    <dgm:pt modelId="{C5DFD2E0-E16F-41D6-BDB3-1041AE2575C4}" type="pres">
      <dgm:prSet presAssocID="{6C47B587-57C7-4616-B686-E146CB62CC59}" presName="sp" presStyleCnt="0"/>
      <dgm:spPr/>
    </dgm:pt>
    <dgm:pt modelId="{F9588B9C-090E-4828-AE48-4FEE48238730}" type="pres">
      <dgm:prSet presAssocID="{A547F3F6-1538-438F-9355-0C13F5DD736E}" presName="composite" presStyleCnt="0"/>
      <dgm:spPr/>
    </dgm:pt>
    <dgm:pt modelId="{E1CB10AC-6CD0-45E6-A107-3F13D82F22EF}" type="pres">
      <dgm:prSet presAssocID="{A547F3F6-1538-438F-9355-0C13F5DD736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8B32FD-C5F6-44A5-B65B-70A8CAC4A6B7}" type="pres">
      <dgm:prSet presAssocID="{A547F3F6-1538-438F-9355-0C13F5DD736E}" presName="descendantText" presStyleLbl="alignAcc1" presStyleIdx="1" presStyleCnt="3">
        <dgm:presLayoutVars>
          <dgm:bulletEnabled val="1"/>
        </dgm:presLayoutVars>
      </dgm:prSet>
      <dgm:spPr/>
    </dgm:pt>
    <dgm:pt modelId="{A7F8E5FC-27F0-41C2-9534-BDB809145C52}" type="pres">
      <dgm:prSet presAssocID="{37BCF78D-E628-43AD-B4A9-4F5FF8CAEAE3}" presName="sp" presStyleCnt="0"/>
      <dgm:spPr/>
    </dgm:pt>
    <dgm:pt modelId="{2BA377B8-BFBE-4A7C-990F-C14D2A3D3C53}" type="pres">
      <dgm:prSet presAssocID="{98FFAD0B-0B7C-47EB-B4C5-5EE9AF23E3F5}" presName="composite" presStyleCnt="0"/>
      <dgm:spPr/>
    </dgm:pt>
    <dgm:pt modelId="{16FA187A-4E97-45B2-831E-18F503954322}" type="pres">
      <dgm:prSet presAssocID="{98FFAD0B-0B7C-47EB-B4C5-5EE9AF23E3F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2279A6C-4D9D-4609-9C77-2136DE54418D}" type="pres">
      <dgm:prSet presAssocID="{98FFAD0B-0B7C-47EB-B4C5-5EE9AF23E3F5}" presName="descendantText" presStyleLbl="alignAcc1" presStyleIdx="2" presStyleCnt="3" custScaleY="195204">
        <dgm:presLayoutVars>
          <dgm:bulletEnabled val="1"/>
        </dgm:presLayoutVars>
      </dgm:prSet>
      <dgm:spPr/>
    </dgm:pt>
  </dgm:ptLst>
  <dgm:cxnLst>
    <dgm:cxn modelId="{AF16FC01-30C8-4499-B357-26A38048B30D}" srcId="{A547F3F6-1538-438F-9355-0C13F5DD736E}" destId="{9ABF4596-8FE4-4DC8-8D9B-1D45A7BBDE43}" srcOrd="0" destOrd="0" parTransId="{0FE2E0FE-9EDA-4430-BE9D-9F0683F05EC5}" sibTransId="{87EC6098-F23D-4706-9929-02126AD3680D}"/>
    <dgm:cxn modelId="{7A326812-FA35-438F-A69D-DE4A0623C62A}" type="presOf" srcId="{DE5D440A-FC7A-4848-B2F4-EBA83715DBB0}" destId="{72279A6C-4D9D-4609-9C77-2136DE54418D}" srcOrd="0" destOrd="1" presId="urn:microsoft.com/office/officeart/2005/8/layout/chevron2"/>
    <dgm:cxn modelId="{3F1FC112-6199-4B9F-A543-50548686A26C}" srcId="{98FFAD0B-0B7C-47EB-B4C5-5EE9AF23E3F5}" destId="{DE5D440A-FC7A-4848-B2F4-EBA83715DBB0}" srcOrd="1" destOrd="0" parTransId="{08C45BB1-0F9B-4A23-8F67-DB9C248A1F87}" sibTransId="{5FD40C9A-7F03-4DC6-AFAF-D8054B6ADDC9}"/>
    <dgm:cxn modelId="{FFB8FD1D-5B0B-4D86-B24F-278C3BDCAB0A}" type="presOf" srcId="{A21161E7-5BD7-44B9-BA0E-625501426B33}" destId="{7A41291E-7756-4B3D-876E-486D5CFFE3DE}" srcOrd="0" destOrd="0" presId="urn:microsoft.com/office/officeart/2005/8/layout/chevron2"/>
    <dgm:cxn modelId="{1520FE22-C0AB-4021-92B8-641DA80A9F27}" srcId="{98FFAD0B-0B7C-47EB-B4C5-5EE9AF23E3F5}" destId="{C54353CA-3ACC-4CEF-8A5F-D69B3E04FED4}" srcOrd="3" destOrd="0" parTransId="{DE1851D8-BAA6-45FA-9D38-654EA342224A}" sibTransId="{1A6DE0DB-738E-4152-81C8-6FF7E15758E4}"/>
    <dgm:cxn modelId="{9BC0C93B-2491-48EE-A203-1F3861624EEA}" srcId="{98FFAD0B-0B7C-47EB-B4C5-5EE9AF23E3F5}" destId="{E813D00D-5339-45C7-B720-7E28FC29ABB9}" srcOrd="2" destOrd="0" parTransId="{EA7F4FA9-5118-4A9D-B4E0-DA79CD648B8C}" sibTransId="{3492DC04-7AA4-431A-9612-84143102AD17}"/>
    <dgm:cxn modelId="{59646761-E396-45F1-82E0-44F7D6428DAC}" srcId="{A21161E7-5BD7-44B9-BA0E-625501426B33}" destId="{B8197696-06AB-46D4-980A-11DEB0C8C9CB}" srcOrd="0" destOrd="0" parTransId="{B03D403F-2C54-45E0-882D-CC0866620E80}" sibTransId="{6C47B587-57C7-4616-B686-E146CB62CC59}"/>
    <dgm:cxn modelId="{74B68741-7844-42AB-A5D4-2F6A14FEEC72}" type="presOf" srcId="{9ABF4596-8FE4-4DC8-8D9B-1D45A7BBDE43}" destId="{988B32FD-C5F6-44A5-B65B-70A8CAC4A6B7}" srcOrd="0" destOrd="0" presId="urn:microsoft.com/office/officeart/2005/8/layout/chevron2"/>
    <dgm:cxn modelId="{6AC3FB6F-F417-42E2-8B2E-1C4CCF7FF4D8}" srcId="{98FFAD0B-0B7C-47EB-B4C5-5EE9AF23E3F5}" destId="{D52256A6-F7DD-4016-BB20-8664747EDE52}" srcOrd="0" destOrd="0" parTransId="{3D61E4E2-1D51-4E87-93DF-F81BF591797E}" sibTransId="{4D8E5FFA-93C3-44D3-B821-F7BAE5ADAD15}"/>
    <dgm:cxn modelId="{01A7B471-7DBF-4C3C-8D9E-3BDA09B0AD44}" type="presOf" srcId="{B8197696-06AB-46D4-980A-11DEB0C8C9CB}" destId="{BA9A2D90-C439-4D9B-9008-5329FE21557B}" srcOrd="0" destOrd="0" presId="urn:microsoft.com/office/officeart/2005/8/layout/chevron2"/>
    <dgm:cxn modelId="{C8CBCF56-0C38-4F34-BDC2-090F8A8E7B63}" srcId="{A21161E7-5BD7-44B9-BA0E-625501426B33}" destId="{98FFAD0B-0B7C-47EB-B4C5-5EE9AF23E3F5}" srcOrd="2" destOrd="0" parTransId="{60E9559D-41C8-4C1F-B7BE-00A848454521}" sibTransId="{4A193199-ECF5-460F-B822-BBC3355672B0}"/>
    <dgm:cxn modelId="{67BE2C82-1AA6-48B0-A555-9C275F4C387B}" srcId="{A21161E7-5BD7-44B9-BA0E-625501426B33}" destId="{A547F3F6-1538-438F-9355-0C13F5DD736E}" srcOrd="1" destOrd="0" parTransId="{CF2F3204-32D2-4BE9-BD70-8F272A0AAFCD}" sibTransId="{37BCF78D-E628-43AD-B4A9-4F5FF8CAEAE3}"/>
    <dgm:cxn modelId="{EDE7B58F-09E6-4794-9D39-445F56E9844E}" type="presOf" srcId="{E813D00D-5339-45C7-B720-7E28FC29ABB9}" destId="{72279A6C-4D9D-4609-9C77-2136DE54418D}" srcOrd="0" destOrd="2" presId="urn:microsoft.com/office/officeart/2005/8/layout/chevron2"/>
    <dgm:cxn modelId="{208C5D9B-0317-4790-9F47-5736A412C55E}" srcId="{B8197696-06AB-46D4-980A-11DEB0C8C9CB}" destId="{8B3E6993-24C0-48C3-A5F6-FFE788C426DE}" srcOrd="0" destOrd="0" parTransId="{09686C29-DE5C-4176-BFF5-3EAF3715F746}" sibTransId="{2002A556-B295-4158-9920-DEA4AB3E255F}"/>
    <dgm:cxn modelId="{E5BDEAB0-D16F-4295-9E20-F4F4DD51DAEB}" type="presOf" srcId="{C54353CA-3ACC-4CEF-8A5F-D69B3E04FED4}" destId="{72279A6C-4D9D-4609-9C77-2136DE54418D}" srcOrd="0" destOrd="3" presId="urn:microsoft.com/office/officeart/2005/8/layout/chevron2"/>
    <dgm:cxn modelId="{1D72AEBB-822A-4E79-9102-18D4C8166751}" type="presOf" srcId="{D52256A6-F7DD-4016-BB20-8664747EDE52}" destId="{72279A6C-4D9D-4609-9C77-2136DE54418D}" srcOrd="0" destOrd="0" presId="urn:microsoft.com/office/officeart/2005/8/layout/chevron2"/>
    <dgm:cxn modelId="{243B3FC8-65A1-4075-868B-545B6B6BC784}" type="presOf" srcId="{A547F3F6-1538-438F-9355-0C13F5DD736E}" destId="{E1CB10AC-6CD0-45E6-A107-3F13D82F22EF}" srcOrd="0" destOrd="0" presId="urn:microsoft.com/office/officeart/2005/8/layout/chevron2"/>
    <dgm:cxn modelId="{FCC897D5-307C-4B38-8A2B-A14C505D1DD9}" type="presOf" srcId="{98FFAD0B-0B7C-47EB-B4C5-5EE9AF23E3F5}" destId="{16FA187A-4E97-45B2-831E-18F503954322}" srcOrd="0" destOrd="0" presId="urn:microsoft.com/office/officeart/2005/8/layout/chevron2"/>
    <dgm:cxn modelId="{4FD7C0ED-1A44-4A74-9F9E-55B392935169}" type="presOf" srcId="{8B3E6993-24C0-48C3-A5F6-FFE788C426DE}" destId="{35B348C4-D2FA-4800-B4AB-68EE220EEFCC}" srcOrd="0" destOrd="0" presId="urn:microsoft.com/office/officeart/2005/8/layout/chevron2"/>
    <dgm:cxn modelId="{C7F4BACA-1FA9-4DD8-B00D-44F1CFEBB317}" type="presParOf" srcId="{7A41291E-7756-4B3D-876E-486D5CFFE3DE}" destId="{C50697B7-F74E-4D75-A65D-D8095A280ADF}" srcOrd="0" destOrd="0" presId="urn:microsoft.com/office/officeart/2005/8/layout/chevron2"/>
    <dgm:cxn modelId="{7E775478-E91C-4498-BA04-1BAC6BE3A231}" type="presParOf" srcId="{C50697B7-F74E-4D75-A65D-D8095A280ADF}" destId="{BA9A2D90-C439-4D9B-9008-5329FE21557B}" srcOrd="0" destOrd="0" presId="urn:microsoft.com/office/officeart/2005/8/layout/chevron2"/>
    <dgm:cxn modelId="{42DD7E39-1F5F-4263-8EF8-069707CDC7DD}" type="presParOf" srcId="{C50697B7-F74E-4D75-A65D-D8095A280ADF}" destId="{35B348C4-D2FA-4800-B4AB-68EE220EEFCC}" srcOrd="1" destOrd="0" presId="urn:microsoft.com/office/officeart/2005/8/layout/chevron2"/>
    <dgm:cxn modelId="{2C4ACDA9-38C5-4774-99F6-C97CC5DA57D5}" type="presParOf" srcId="{7A41291E-7756-4B3D-876E-486D5CFFE3DE}" destId="{C5DFD2E0-E16F-41D6-BDB3-1041AE2575C4}" srcOrd="1" destOrd="0" presId="urn:microsoft.com/office/officeart/2005/8/layout/chevron2"/>
    <dgm:cxn modelId="{DEB53D5E-CAF7-41B4-AFBE-D44CD8EAD01A}" type="presParOf" srcId="{7A41291E-7756-4B3D-876E-486D5CFFE3DE}" destId="{F9588B9C-090E-4828-AE48-4FEE48238730}" srcOrd="2" destOrd="0" presId="urn:microsoft.com/office/officeart/2005/8/layout/chevron2"/>
    <dgm:cxn modelId="{8571A77A-E817-4741-BD9C-2CF02EEEEE85}" type="presParOf" srcId="{F9588B9C-090E-4828-AE48-4FEE48238730}" destId="{E1CB10AC-6CD0-45E6-A107-3F13D82F22EF}" srcOrd="0" destOrd="0" presId="urn:microsoft.com/office/officeart/2005/8/layout/chevron2"/>
    <dgm:cxn modelId="{BADCF867-B15D-46D7-B4A0-9D2FE8CAF19C}" type="presParOf" srcId="{F9588B9C-090E-4828-AE48-4FEE48238730}" destId="{988B32FD-C5F6-44A5-B65B-70A8CAC4A6B7}" srcOrd="1" destOrd="0" presId="urn:microsoft.com/office/officeart/2005/8/layout/chevron2"/>
    <dgm:cxn modelId="{6FD56183-3386-40A1-A294-0D3A06FDFBBB}" type="presParOf" srcId="{7A41291E-7756-4B3D-876E-486D5CFFE3DE}" destId="{A7F8E5FC-27F0-41C2-9534-BDB809145C52}" srcOrd="3" destOrd="0" presId="urn:microsoft.com/office/officeart/2005/8/layout/chevron2"/>
    <dgm:cxn modelId="{6A485473-FCC1-47CD-A70B-E0EF92714BFF}" type="presParOf" srcId="{7A41291E-7756-4B3D-876E-486D5CFFE3DE}" destId="{2BA377B8-BFBE-4A7C-990F-C14D2A3D3C53}" srcOrd="4" destOrd="0" presId="urn:microsoft.com/office/officeart/2005/8/layout/chevron2"/>
    <dgm:cxn modelId="{38E91A7A-653A-4592-9138-FD8DF2F5F548}" type="presParOf" srcId="{2BA377B8-BFBE-4A7C-990F-C14D2A3D3C53}" destId="{16FA187A-4E97-45B2-831E-18F503954322}" srcOrd="0" destOrd="0" presId="urn:microsoft.com/office/officeart/2005/8/layout/chevron2"/>
    <dgm:cxn modelId="{19588CD7-E4B6-41BA-8A38-C933D1A35B26}" type="presParOf" srcId="{2BA377B8-BFBE-4A7C-990F-C14D2A3D3C53}" destId="{72279A6C-4D9D-4609-9C77-2136DE544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C46A9-AE49-4764-BE0A-C958350A2536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69976D17-3BF0-4E18-A7D4-434E0B8258FE}">
      <dgm:prSet phldrT="[Text]" custT="1"/>
      <dgm:spPr/>
      <dgm:t>
        <a:bodyPr/>
        <a:lstStyle/>
        <a:p>
          <a:pPr algn="ctr"/>
          <a:r>
            <a:rPr lang="en-US" sz="2500" b="1" dirty="0"/>
            <a:t>Funding Sources:</a:t>
          </a:r>
        </a:p>
        <a:p>
          <a:pPr algn="ctr"/>
          <a:endParaRPr lang="en-US" sz="2500" b="1" dirty="0"/>
        </a:p>
        <a:p>
          <a:pPr algn="ctr"/>
          <a:endParaRPr lang="en-US" sz="2200" b="1" dirty="0"/>
        </a:p>
        <a:p>
          <a:pPr algn="ctr"/>
          <a:endParaRPr lang="en-US" sz="2200" b="1" dirty="0"/>
        </a:p>
      </dgm:t>
    </dgm:pt>
    <dgm:pt modelId="{F89CA200-17CC-467C-ACF9-CC7A030B1E5C}" type="parTrans" cxnId="{C91CD248-4E01-4B9B-B835-559AB76FFA10}">
      <dgm:prSet/>
      <dgm:spPr/>
      <dgm:t>
        <a:bodyPr/>
        <a:lstStyle/>
        <a:p>
          <a:endParaRPr lang="en-US"/>
        </a:p>
      </dgm:t>
    </dgm:pt>
    <dgm:pt modelId="{6801EF31-832A-4701-8DD2-B199C334F7F3}" type="sibTrans" cxnId="{C91CD248-4E01-4B9B-B835-559AB76FFA10}">
      <dgm:prSet/>
      <dgm:spPr/>
      <dgm:t>
        <a:bodyPr/>
        <a:lstStyle/>
        <a:p>
          <a:endParaRPr lang="en-US"/>
        </a:p>
      </dgm:t>
    </dgm:pt>
    <dgm:pt modelId="{C8DFD0B5-2364-46E4-9431-C2FC54289B33}">
      <dgm:prSet phldrT="[Text]"/>
      <dgm:spPr/>
      <dgm:t>
        <a:bodyPr/>
        <a:lstStyle/>
        <a:p>
          <a:r>
            <a:rPr lang="en-US" b="1" dirty="0"/>
            <a:t>Local Government:</a:t>
          </a:r>
        </a:p>
        <a:p>
          <a:r>
            <a:rPr lang="en-US" dirty="0"/>
            <a:t>Office of Complete Communities</a:t>
          </a:r>
        </a:p>
      </dgm:t>
    </dgm:pt>
    <dgm:pt modelId="{5DA57D73-0A32-4A70-A824-9666F65D8FAA}" type="parTrans" cxnId="{F54F4F06-3E01-4C1F-8AC3-7445D3823156}">
      <dgm:prSet/>
      <dgm:spPr/>
      <dgm:t>
        <a:bodyPr/>
        <a:lstStyle/>
        <a:p>
          <a:endParaRPr lang="en-US"/>
        </a:p>
      </dgm:t>
    </dgm:pt>
    <dgm:pt modelId="{F11B7FDE-2CB8-406E-880A-0335412BFDFD}" type="sibTrans" cxnId="{F54F4F06-3E01-4C1F-8AC3-7445D3823156}">
      <dgm:prSet/>
      <dgm:spPr/>
      <dgm:t>
        <a:bodyPr/>
        <a:lstStyle/>
        <a:p>
          <a:endParaRPr lang="en-US"/>
        </a:p>
      </dgm:t>
    </dgm:pt>
    <dgm:pt modelId="{23333084-51FF-4D61-BB56-CB13308ED3EF}">
      <dgm:prSet phldrT="[Text]"/>
      <dgm:spPr/>
      <dgm:t>
        <a:bodyPr/>
        <a:lstStyle/>
        <a:p>
          <a:r>
            <a:rPr lang="en-US" b="1" dirty="0"/>
            <a:t>Nonprofit provider:</a:t>
          </a:r>
        </a:p>
        <a:p>
          <a:r>
            <a:rPr lang="en-US" dirty="0"/>
            <a:t>The Alliance, a United Way Agency</a:t>
          </a:r>
        </a:p>
      </dgm:t>
    </dgm:pt>
    <dgm:pt modelId="{333AA3F5-6C05-4AB6-8A58-42E56D168EE5}" type="parTrans" cxnId="{DC6F07CA-590C-4AB8-A761-D2BF352CBE00}">
      <dgm:prSet/>
      <dgm:spPr/>
      <dgm:t>
        <a:bodyPr/>
        <a:lstStyle/>
        <a:p>
          <a:endParaRPr lang="en-US"/>
        </a:p>
      </dgm:t>
    </dgm:pt>
    <dgm:pt modelId="{0466237D-65AF-41E5-A839-51A78CD294B6}" type="sibTrans" cxnId="{DC6F07CA-590C-4AB8-A761-D2BF352CBE00}">
      <dgm:prSet/>
      <dgm:spPr/>
      <dgm:t>
        <a:bodyPr/>
        <a:lstStyle/>
        <a:p>
          <a:endParaRPr lang="en-US"/>
        </a:p>
      </dgm:t>
    </dgm:pt>
    <dgm:pt modelId="{5E53E9B8-462A-411D-8A75-64FF56DE75A1}" type="pres">
      <dgm:prSet presAssocID="{427C46A9-AE49-4764-BE0A-C958350A2536}" presName="compositeShape" presStyleCnt="0">
        <dgm:presLayoutVars>
          <dgm:chMax val="7"/>
          <dgm:dir/>
          <dgm:resizeHandles val="exact"/>
        </dgm:presLayoutVars>
      </dgm:prSet>
      <dgm:spPr/>
    </dgm:pt>
    <dgm:pt modelId="{E5A50890-6C2D-45D4-9523-4A61F29B3905}" type="pres">
      <dgm:prSet presAssocID="{69976D17-3BF0-4E18-A7D4-434E0B8258FE}" presName="circ1" presStyleLbl="vennNode1" presStyleIdx="0" presStyleCnt="3" custLinFactNeighborX="-3089" custLinFactNeighborY="-5946"/>
      <dgm:spPr/>
    </dgm:pt>
    <dgm:pt modelId="{64497760-FE0F-439D-B3CA-44F1666CBA6E}" type="pres">
      <dgm:prSet presAssocID="{69976D17-3BF0-4E18-A7D4-434E0B8258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61A1B0-300E-4E99-9427-135CF9C3CB6D}" type="pres">
      <dgm:prSet presAssocID="{C8DFD0B5-2364-46E4-9431-C2FC54289B33}" presName="circ2" presStyleLbl="vennNode1" presStyleIdx="1" presStyleCnt="3" custLinFactNeighborX="3920" custLinFactNeighborY="6216"/>
      <dgm:spPr/>
    </dgm:pt>
    <dgm:pt modelId="{226A9D12-FE9F-49FC-9FA5-9640D0719CD3}" type="pres">
      <dgm:prSet presAssocID="{C8DFD0B5-2364-46E4-9431-C2FC54289B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FD1EAD-C502-4089-B346-7B70BBBE9948}" type="pres">
      <dgm:prSet presAssocID="{23333084-51FF-4D61-BB56-CB13308ED3EF}" presName="circ3" presStyleLbl="vennNode1" presStyleIdx="2" presStyleCnt="3" custLinFactNeighborX="-15270" custLinFactNeighborY="15434"/>
      <dgm:spPr/>
    </dgm:pt>
    <dgm:pt modelId="{28AF3E29-9606-4311-845A-3A4645B66728}" type="pres">
      <dgm:prSet presAssocID="{23333084-51FF-4D61-BB56-CB13308ED3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54F4F06-3E01-4C1F-8AC3-7445D3823156}" srcId="{427C46A9-AE49-4764-BE0A-C958350A2536}" destId="{C8DFD0B5-2364-46E4-9431-C2FC54289B33}" srcOrd="1" destOrd="0" parTransId="{5DA57D73-0A32-4A70-A824-9666F65D8FAA}" sibTransId="{F11B7FDE-2CB8-406E-880A-0335412BFDFD}"/>
    <dgm:cxn modelId="{DB852315-CD5E-4254-BCBB-72B1D4C70A93}" type="presOf" srcId="{C8DFD0B5-2364-46E4-9431-C2FC54289B33}" destId="{226A9D12-FE9F-49FC-9FA5-9640D0719CD3}" srcOrd="1" destOrd="0" presId="urn:microsoft.com/office/officeart/2005/8/layout/venn1"/>
    <dgm:cxn modelId="{592A9B48-CFA3-455D-B814-4B0E96EF0826}" type="presOf" srcId="{427C46A9-AE49-4764-BE0A-C958350A2536}" destId="{5E53E9B8-462A-411D-8A75-64FF56DE75A1}" srcOrd="0" destOrd="0" presId="urn:microsoft.com/office/officeart/2005/8/layout/venn1"/>
    <dgm:cxn modelId="{C91CD248-4E01-4B9B-B835-559AB76FFA10}" srcId="{427C46A9-AE49-4764-BE0A-C958350A2536}" destId="{69976D17-3BF0-4E18-A7D4-434E0B8258FE}" srcOrd="0" destOrd="0" parTransId="{F89CA200-17CC-467C-ACF9-CC7A030B1E5C}" sibTransId="{6801EF31-832A-4701-8DD2-B199C334F7F3}"/>
    <dgm:cxn modelId="{17152A5A-1F0F-4225-B2FA-107CD0067F4B}" type="presOf" srcId="{C8DFD0B5-2364-46E4-9431-C2FC54289B33}" destId="{4961A1B0-300E-4E99-9427-135CF9C3CB6D}" srcOrd="0" destOrd="0" presId="urn:microsoft.com/office/officeart/2005/8/layout/venn1"/>
    <dgm:cxn modelId="{5E88EA8C-28F1-4ECF-B77C-AE87FF57956A}" type="presOf" srcId="{69976D17-3BF0-4E18-A7D4-434E0B8258FE}" destId="{E5A50890-6C2D-45D4-9523-4A61F29B3905}" srcOrd="0" destOrd="0" presId="urn:microsoft.com/office/officeart/2005/8/layout/venn1"/>
    <dgm:cxn modelId="{FDE4A38E-67A3-4B10-8EE5-5D2D5F2C2242}" type="presOf" srcId="{23333084-51FF-4D61-BB56-CB13308ED3EF}" destId="{28AF3E29-9606-4311-845A-3A4645B66728}" srcOrd="1" destOrd="0" presId="urn:microsoft.com/office/officeart/2005/8/layout/venn1"/>
    <dgm:cxn modelId="{DC6F07CA-590C-4AB8-A761-D2BF352CBE00}" srcId="{427C46A9-AE49-4764-BE0A-C958350A2536}" destId="{23333084-51FF-4D61-BB56-CB13308ED3EF}" srcOrd="2" destOrd="0" parTransId="{333AA3F5-6C05-4AB6-8A58-42E56D168EE5}" sibTransId="{0466237D-65AF-41E5-A839-51A78CD294B6}"/>
    <dgm:cxn modelId="{3CA248D6-E515-40D8-91E5-91358201996C}" type="presOf" srcId="{69976D17-3BF0-4E18-A7D4-434E0B8258FE}" destId="{64497760-FE0F-439D-B3CA-44F1666CBA6E}" srcOrd="1" destOrd="0" presId="urn:microsoft.com/office/officeart/2005/8/layout/venn1"/>
    <dgm:cxn modelId="{279CC4FF-62A2-4438-9CB8-3BFE4B5EF4EC}" type="presOf" srcId="{23333084-51FF-4D61-BB56-CB13308ED3EF}" destId="{E7FD1EAD-C502-4089-B346-7B70BBBE9948}" srcOrd="0" destOrd="0" presId="urn:microsoft.com/office/officeart/2005/8/layout/venn1"/>
    <dgm:cxn modelId="{C3A52B0C-B125-475F-AFB4-BD68B0043387}" type="presParOf" srcId="{5E53E9B8-462A-411D-8A75-64FF56DE75A1}" destId="{E5A50890-6C2D-45D4-9523-4A61F29B3905}" srcOrd="0" destOrd="0" presId="urn:microsoft.com/office/officeart/2005/8/layout/venn1"/>
    <dgm:cxn modelId="{0C7D70B1-1095-4A23-98A9-F556FFEEEE56}" type="presParOf" srcId="{5E53E9B8-462A-411D-8A75-64FF56DE75A1}" destId="{64497760-FE0F-439D-B3CA-44F1666CBA6E}" srcOrd="1" destOrd="0" presId="urn:microsoft.com/office/officeart/2005/8/layout/venn1"/>
    <dgm:cxn modelId="{870C79C9-FC20-44A8-8A52-40EA737B5CB6}" type="presParOf" srcId="{5E53E9B8-462A-411D-8A75-64FF56DE75A1}" destId="{4961A1B0-300E-4E99-9427-135CF9C3CB6D}" srcOrd="2" destOrd="0" presId="urn:microsoft.com/office/officeart/2005/8/layout/venn1"/>
    <dgm:cxn modelId="{9E6A7FC4-C967-499B-B863-6505C76A1878}" type="presParOf" srcId="{5E53E9B8-462A-411D-8A75-64FF56DE75A1}" destId="{226A9D12-FE9F-49FC-9FA5-9640D0719CD3}" srcOrd="3" destOrd="0" presId="urn:microsoft.com/office/officeart/2005/8/layout/venn1"/>
    <dgm:cxn modelId="{FC8790D5-E994-4C8D-93C8-AE0D4644AC40}" type="presParOf" srcId="{5E53E9B8-462A-411D-8A75-64FF56DE75A1}" destId="{E7FD1EAD-C502-4089-B346-7B70BBBE9948}" srcOrd="4" destOrd="0" presId="urn:microsoft.com/office/officeart/2005/8/layout/venn1"/>
    <dgm:cxn modelId="{82B821C2-63C4-40EC-A0D2-22A747BAD8AB}" type="presParOf" srcId="{5E53E9B8-462A-411D-8A75-64FF56DE75A1}" destId="{28AF3E29-9606-4311-845A-3A4645B667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DB40D-FE8A-49E3-9DA3-7F52769169D4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7C19B2-3DEA-4745-A5EF-BE30778EC78D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Calibri"/>
              <a:cs typeface="Calibri"/>
              <a:sym typeface="Calibri"/>
            </a:rPr>
            <a:t>Cities For Financial Empowerment Fund</a:t>
          </a:r>
          <a:endParaRPr lang="en-US" dirty="0"/>
        </a:p>
      </dgm:t>
    </dgm:pt>
    <dgm:pt modelId="{6499D2E0-9402-4E2D-BF24-BF7BB1D1D2DF}" type="parTrans" cxnId="{8BD2185D-7FAB-4D34-8680-BE9322077BED}">
      <dgm:prSet/>
      <dgm:spPr/>
      <dgm:t>
        <a:bodyPr/>
        <a:lstStyle/>
        <a:p>
          <a:endParaRPr lang="en-US"/>
        </a:p>
      </dgm:t>
    </dgm:pt>
    <dgm:pt modelId="{AFFCD906-E472-41AB-A1D5-082605924512}" type="sibTrans" cxnId="{8BD2185D-7FAB-4D34-8680-BE9322077BED}">
      <dgm:prSet/>
      <dgm:spPr/>
      <dgm:t>
        <a:bodyPr/>
        <a:lstStyle/>
        <a:p>
          <a:endParaRPr lang="en-US"/>
        </a:p>
      </dgm:t>
    </dgm:pt>
    <dgm:pt modelId="{B021CAF9-8103-406D-802D-B150AC39DACB}">
      <dgm:prSet phldrT="[Text]" custT="1"/>
      <dgm:spPr/>
      <dgm:t>
        <a:bodyPr/>
        <a:lstStyle/>
        <a:p>
          <a:pPr>
            <a:buClr>
              <a:schemeClr val="dk1"/>
            </a:buClr>
            <a:buSzPts val="2000"/>
            <a:buFont typeface="Calibri"/>
            <a:buChar char="•"/>
          </a:pPr>
          <a:r>
            <a:rPr lang="en-US" sz="1700" b="0" dirty="0">
              <a:latin typeface="Calibri"/>
              <a:cs typeface="Calibri"/>
              <a:sym typeface="Calibri"/>
            </a:rPr>
            <a:t>Funds for the Financial Empowerment Center program</a:t>
          </a:r>
          <a:endParaRPr lang="en-US" sz="1700" b="0" dirty="0"/>
        </a:p>
      </dgm:t>
    </dgm:pt>
    <dgm:pt modelId="{B3A19DC6-110A-42E7-B315-6777285AF4E0}" type="parTrans" cxnId="{FFCC5A59-9DA9-41B2-9633-FF89B6D51F3E}">
      <dgm:prSet/>
      <dgm:spPr/>
      <dgm:t>
        <a:bodyPr/>
        <a:lstStyle/>
        <a:p>
          <a:endParaRPr lang="en-US"/>
        </a:p>
      </dgm:t>
    </dgm:pt>
    <dgm:pt modelId="{450D9699-86C0-4CA8-BE92-D1DFCFBB0A04}" type="sibTrans" cxnId="{FFCC5A59-9DA9-41B2-9633-FF89B6D51F3E}">
      <dgm:prSet/>
      <dgm:spPr/>
      <dgm:t>
        <a:bodyPr/>
        <a:lstStyle/>
        <a:p>
          <a:endParaRPr lang="en-US"/>
        </a:p>
      </dgm:t>
    </dgm:pt>
    <dgm:pt modelId="{A5F6E102-DAE3-4C56-AB21-487CBC245C3E}">
      <dgm:prSet phldrT="[Text]"/>
      <dgm:spPr/>
      <dgm:t>
        <a:bodyPr/>
        <a:lstStyle/>
        <a:p>
          <a:r>
            <a:rPr lang="en-US" dirty="0"/>
            <a:t>City of Houston</a:t>
          </a:r>
        </a:p>
      </dgm:t>
    </dgm:pt>
    <dgm:pt modelId="{2E874072-5741-445C-8E8D-61DF87D4BCE6}" type="parTrans" cxnId="{516BC49F-BE16-4C76-9244-77C23907BDD1}">
      <dgm:prSet/>
      <dgm:spPr/>
      <dgm:t>
        <a:bodyPr/>
        <a:lstStyle/>
        <a:p>
          <a:endParaRPr lang="en-US"/>
        </a:p>
      </dgm:t>
    </dgm:pt>
    <dgm:pt modelId="{DC798FB8-EA39-4DE9-95BB-7258A030077D}" type="sibTrans" cxnId="{516BC49F-BE16-4C76-9244-77C23907BDD1}">
      <dgm:prSet/>
      <dgm:spPr/>
      <dgm:t>
        <a:bodyPr/>
        <a:lstStyle/>
        <a:p>
          <a:endParaRPr lang="en-US"/>
        </a:p>
      </dgm:t>
    </dgm:pt>
    <dgm:pt modelId="{1CB1790E-8C44-49B4-A892-62E6500A4FD6}">
      <dgm:prSet phldrT="[Text]"/>
      <dgm:spPr/>
      <dgm:t>
        <a:bodyPr/>
        <a:lstStyle/>
        <a:p>
          <a:pPr>
            <a:buClr>
              <a:schemeClr val="dk1"/>
            </a:buClr>
            <a:buSzPts val="2000"/>
            <a:buFont typeface="Calibri"/>
            <a:buChar char="•"/>
          </a:pPr>
          <a:r>
            <a:rPr lang="en-US" dirty="0">
              <a:latin typeface="Calibri"/>
              <a:cs typeface="Calibri"/>
              <a:sym typeface="Calibri"/>
            </a:rPr>
            <a:t>Administrative oversight</a:t>
          </a:r>
          <a:endParaRPr lang="en-US" dirty="0"/>
        </a:p>
      </dgm:t>
    </dgm:pt>
    <dgm:pt modelId="{B45AB25E-6640-48B2-96EC-8E405094736C}" type="parTrans" cxnId="{4C5F944A-9AA3-4A55-B40A-F16A09733614}">
      <dgm:prSet/>
      <dgm:spPr/>
      <dgm:t>
        <a:bodyPr/>
        <a:lstStyle/>
        <a:p>
          <a:endParaRPr lang="en-US"/>
        </a:p>
      </dgm:t>
    </dgm:pt>
    <dgm:pt modelId="{FF6DD005-AD04-4F83-A215-4F48AB42B893}" type="sibTrans" cxnId="{4C5F944A-9AA3-4A55-B40A-F16A09733614}">
      <dgm:prSet/>
      <dgm:spPr/>
      <dgm:t>
        <a:bodyPr/>
        <a:lstStyle/>
        <a:p>
          <a:endParaRPr lang="en-US"/>
        </a:p>
      </dgm:t>
    </dgm:pt>
    <dgm:pt modelId="{CE881ABC-D146-4569-A05F-2D23E12BCBCB}">
      <dgm:prSet phldrT="[Text]"/>
      <dgm:spPr/>
      <dgm:t>
        <a:bodyPr/>
        <a:lstStyle/>
        <a:p>
          <a:r>
            <a:rPr lang="en-US" dirty="0"/>
            <a:t>The Alliance</a:t>
          </a:r>
        </a:p>
      </dgm:t>
    </dgm:pt>
    <dgm:pt modelId="{15B6D6D9-7C6B-48DD-907D-9CD925404584}" type="parTrans" cxnId="{592A7957-7782-413C-9CFE-C27223244ED8}">
      <dgm:prSet/>
      <dgm:spPr/>
      <dgm:t>
        <a:bodyPr/>
        <a:lstStyle/>
        <a:p>
          <a:endParaRPr lang="en-US"/>
        </a:p>
      </dgm:t>
    </dgm:pt>
    <dgm:pt modelId="{8185F6AC-12E1-48CE-8189-124FBA6AE3A2}" type="sibTrans" cxnId="{592A7957-7782-413C-9CFE-C27223244ED8}">
      <dgm:prSet/>
      <dgm:spPr/>
      <dgm:t>
        <a:bodyPr/>
        <a:lstStyle/>
        <a:p>
          <a:endParaRPr lang="en-US"/>
        </a:p>
      </dgm:t>
    </dgm:pt>
    <dgm:pt modelId="{E173FE05-2F25-49A4-B96C-00B293A16DBA}">
      <dgm:prSet phldrT="[Text]"/>
      <dgm:spPr/>
      <dgm:t>
        <a:bodyPr/>
        <a:lstStyle/>
        <a:p>
          <a:pPr>
            <a:buClr>
              <a:schemeClr val="dk1"/>
            </a:buClr>
            <a:buSzPts val="1800"/>
            <a:buFont typeface="Calibri"/>
            <a:buChar char="•"/>
          </a:pPr>
          <a:r>
            <a:rPr lang="en-US" dirty="0">
              <a:latin typeface="Calibri"/>
              <a:cs typeface="Calibri"/>
              <a:sym typeface="Calibri"/>
            </a:rPr>
            <a:t>Hires and manages the financial counselors</a:t>
          </a:r>
          <a:endParaRPr lang="en-US" dirty="0"/>
        </a:p>
      </dgm:t>
    </dgm:pt>
    <dgm:pt modelId="{D016728C-FDEA-4F41-9DF8-E01A27AB818D}" type="parTrans" cxnId="{D410885E-E572-4BEC-A812-000E6359890E}">
      <dgm:prSet/>
      <dgm:spPr/>
      <dgm:t>
        <a:bodyPr/>
        <a:lstStyle/>
        <a:p>
          <a:endParaRPr lang="en-US"/>
        </a:p>
      </dgm:t>
    </dgm:pt>
    <dgm:pt modelId="{830E238B-C4DA-4460-8685-D44E29F32774}" type="sibTrans" cxnId="{D410885E-E572-4BEC-A812-000E6359890E}">
      <dgm:prSet/>
      <dgm:spPr/>
      <dgm:t>
        <a:bodyPr/>
        <a:lstStyle/>
        <a:p>
          <a:endParaRPr lang="en-US"/>
        </a:p>
      </dgm:t>
    </dgm:pt>
    <dgm:pt modelId="{D6BFD217-1D5F-4EBB-AB3D-7E254C67A0C5}">
      <dgm:prSet custT="1"/>
      <dgm:spPr/>
      <dgm:t>
        <a:bodyPr/>
        <a:lstStyle/>
        <a:p>
          <a:r>
            <a:rPr lang="en-US" sz="1700" b="0" dirty="0">
              <a:latin typeface="Calibri"/>
              <a:cs typeface="Calibri"/>
              <a:sym typeface="Calibri"/>
            </a:rPr>
            <a:t>Trains the FEC counselors</a:t>
          </a:r>
          <a:endParaRPr lang="en-US" sz="1700" b="0" dirty="0"/>
        </a:p>
      </dgm:t>
    </dgm:pt>
    <dgm:pt modelId="{C861EA3C-4087-4F14-A1BD-DFCAE9CABD6D}" type="parTrans" cxnId="{599F166D-41A8-4765-8A8A-8619E2C06387}">
      <dgm:prSet/>
      <dgm:spPr/>
      <dgm:t>
        <a:bodyPr/>
        <a:lstStyle/>
        <a:p>
          <a:endParaRPr lang="en-US"/>
        </a:p>
      </dgm:t>
    </dgm:pt>
    <dgm:pt modelId="{C39FFE01-D237-4CE1-A4B6-D8610342B9BC}" type="sibTrans" cxnId="{599F166D-41A8-4765-8A8A-8619E2C06387}">
      <dgm:prSet/>
      <dgm:spPr/>
      <dgm:t>
        <a:bodyPr/>
        <a:lstStyle/>
        <a:p>
          <a:endParaRPr lang="en-US"/>
        </a:p>
      </dgm:t>
    </dgm:pt>
    <dgm:pt modelId="{E4E3BD44-7C9D-4175-A65E-D98C469DB2CA}">
      <dgm:prSet/>
      <dgm:spPr/>
      <dgm:t>
        <a:bodyPr/>
        <a:lstStyle/>
        <a:p>
          <a:r>
            <a:rPr lang="en-US" dirty="0">
              <a:latin typeface="Calibri"/>
              <a:cs typeface="Calibri"/>
              <a:sym typeface="Calibri"/>
            </a:rPr>
            <a:t>Data evaluation and metrics</a:t>
          </a:r>
          <a:endParaRPr lang="en-US" dirty="0"/>
        </a:p>
      </dgm:t>
    </dgm:pt>
    <dgm:pt modelId="{590E1289-4C28-4064-8B77-24DA44845A79}" type="parTrans" cxnId="{EC127378-7671-47FF-AF05-8A418126E84E}">
      <dgm:prSet/>
      <dgm:spPr/>
      <dgm:t>
        <a:bodyPr/>
        <a:lstStyle/>
        <a:p>
          <a:endParaRPr lang="en-US"/>
        </a:p>
      </dgm:t>
    </dgm:pt>
    <dgm:pt modelId="{E10412D6-21C4-493A-99F3-D223CE2B065B}" type="sibTrans" cxnId="{EC127378-7671-47FF-AF05-8A418126E84E}">
      <dgm:prSet/>
      <dgm:spPr/>
      <dgm:t>
        <a:bodyPr/>
        <a:lstStyle/>
        <a:p>
          <a:endParaRPr lang="en-US"/>
        </a:p>
      </dgm:t>
    </dgm:pt>
    <dgm:pt modelId="{2EBCB26E-2DC7-4630-B5DE-602238BD16F4}">
      <dgm:prSet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  <a:sym typeface="Calibri"/>
            </a:rPr>
            <a:t>Secures matching funds</a:t>
          </a:r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 </a:t>
          </a:r>
          <a:endParaRPr lang="en-US" dirty="0"/>
        </a:p>
      </dgm:t>
    </dgm:pt>
    <dgm:pt modelId="{763DEC0F-3993-4647-A359-276D4067EBAB}" type="parTrans" cxnId="{C2F20979-462E-41FE-A67F-26E05A2F633C}">
      <dgm:prSet/>
      <dgm:spPr/>
      <dgm:t>
        <a:bodyPr/>
        <a:lstStyle/>
        <a:p>
          <a:endParaRPr lang="en-US"/>
        </a:p>
      </dgm:t>
    </dgm:pt>
    <dgm:pt modelId="{1527B680-809B-4146-A338-99033181E360}" type="sibTrans" cxnId="{C2F20979-462E-41FE-A67F-26E05A2F633C}">
      <dgm:prSet/>
      <dgm:spPr/>
      <dgm:t>
        <a:bodyPr/>
        <a:lstStyle/>
        <a:p>
          <a:endParaRPr lang="en-US"/>
        </a:p>
      </dgm:t>
    </dgm:pt>
    <dgm:pt modelId="{FB1945CA-48EA-4BA8-8F13-AFAA99AF7B8A}">
      <dgm:prSet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  <a:sym typeface="Calibri"/>
            </a:rPr>
            <a:t>Daily operations of Financial Empowerment Centers</a:t>
          </a:r>
          <a:endParaRPr lang="en-US" dirty="0"/>
        </a:p>
      </dgm:t>
    </dgm:pt>
    <dgm:pt modelId="{B6FAA489-340D-42B9-B08E-1E3B03394CC4}" type="parTrans" cxnId="{326BD9D8-34E7-4EB5-BA08-3C1F274B05AE}">
      <dgm:prSet/>
      <dgm:spPr/>
      <dgm:t>
        <a:bodyPr/>
        <a:lstStyle/>
        <a:p>
          <a:endParaRPr lang="en-US"/>
        </a:p>
      </dgm:t>
    </dgm:pt>
    <dgm:pt modelId="{DD9C3C10-1A42-49A0-AA7A-3F29A603C4D3}" type="sibTrans" cxnId="{326BD9D8-34E7-4EB5-BA08-3C1F274B05AE}">
      <dgm:prSet/>
      <dgm:spPr/>
      <dgm:t>
        <a:bodyPr/>
        <a:lstStyle/>
        <a:p>
          <a:endParaRPr lang="en-US"/>
        </a:p>
      </dgm:t>
    </dgm:pt>
    <dgm:pt modelId="{10F44DCC-5EEB-483E-93D2-8B12DF90D43C}">
      <dgm:prSet phldrT="[Text]"/>
      <dgm:spPr/>
      <dgm:t>
        <a:bodyPr/>
        <a:lstStyle/>
        <a:p>
          <a:endParaRPr lang="en-US" dirty="0"/>
        </a:p>
      </dgm:t>
    </dgm:pt>
    <dgm:pt modelId="{1AFB2ACF-7D16-40FC-A8E9-8B22095710AA}" type="parTrans" cxnId="{263D72B3-F8C3-4C8E-9F61-5E7BFDFF67DE}">
      <dgm:prSet/>
      <dgm:spPr/>
      <dgm:t>
        <a:bodyPr/>
        <a:lstStyle/>
        <a:p>
          <a:endParaRPr lang="en-US"/>
        </a:p>
      </dgm:t>
    </dgm:pt>
    <dgm:pt modelId="{252E9208-9A4E-49B2-BD26-36158CC06062}" type="sibTrans" cxnId="{263D72B3-F8C3-4C8E-9F61-5E7BFDFF67DE}">
      <dgm:prSet/>
      <dgm:spPr/>
      <dgm:t>
        <a:bodyPr/>
        <a:lstStyle/>
        <a:p>
          <a:endParaRPr lang="en-US"/>
        </a:p>
      </dgm:t>
    </dgm:pt>
    <dgm:pt modelId="{C9974336-4F7D-4342-88B4-CAAD1DEF0816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Data collection and analysis</a:t>
          </a:r>
        </a:p>
      </dgm:t>
    </dgm:pt>
    <dgm:pt modelId="{70E5B3BB-DE96-40D8-BB47-AC7823499D67}" type="parTrans" cxnId="{84019932-A851-4599-958D-56505097DCC8}">
      <dgm:prSet/>
      <dgm:spPr/>
      <dgm:t>
        <a:bodyPr/>
        <a:lstStyle/>
        <a:p>
          <a:endParaRPr lang="en-US"/>
        </a:p>
      </dgm:t>
    </dgm:pt>
    <dgm:pt modelId="{1691F399-A4B2-4002-8BC2-09B2A7964AF8}" type="sibTrans" cxnId="{84019932-A851-4599-958D-56505097DCC8}">
      <dgm:prSet/>
      <dgm:spPr/>
      <dgm:t>
        <a:bodyPr/>
        <a:lstStyle/>
        <a:p>
          <a:endParaRPr lang="en-US"/>
        </a:p>
      </dgm:t>
    </dgm:pt>
    <dgm:pt modelId="{B88D99A0-FA43-4976-A6C0-930BB37100A9}">
      <dgm:prSet phldrT="[Text]" custT="1"/>
      <dgm:spPr/>
      <dgm:t>
        <a:bodyPr/>
        <a:lstStyle/>
        <a:p>
          <a:r>
            <a:rPr lang="en-US" sz="1700" b="0" dirty="0">
              <a:latin typeface="Calibri" panose="020F0502020204030204" pitchFamily="34" charset="0"/>
              <a:cs typeface="Calibri" panose="020F0502020204030204" pitchFamily="34" charset="0"/>
            </a:rPr>
            <a:t>Provides secure data collection tools</a:t>
          </a:r>
        </a:p>
      </dgm:t>
    </dgm:pt>
    <dgm:pt modelId="{57C5E2CB-8BA3-45B0-A017-97919FC3CFFA}" type="parTrans" cxnId="{3B63CC51-B493-4094-8F4B-E1C9F9219DFE}">
      <dgm:prSet/>
      <dgm:spPr/>
      <dgm:t>
        <a:bodyPr/>
        <a:lstStyle/>
        <a:p>
          <a:endParaRPr lang="en-US"/>
        </a:p>
      </dgm:t>
    </dgm:pt>
    <dgm:pt modelId="{511F37D2-3E2A-4803-96E7-9E89657A76BA}" type="sibTrans" cxnId="{3B63CC51-B493-4094-8F4B-E1C9F9219DFE}">
      <dgm:prSet/>
      <dgm:spPr/>
      <dgm:t>
        <a:bodyPr/>
        <a:lstStyle/>
        <a:p>
          <a:endParaRPr lang="en-US"/>
        </a:p>
      </dgm:t>
    </dgm:pt>
    <dgm:pt modelId="{38008ECD-3300-429A-9F88-2C69E4E90A8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Request for City Council Action </a:t>
          </a:r>
        </a:p>
      </dgm:t>
    </dgm:pt>
    <dgm:pt modelId="{1A77194A-1694-43B5-8DCD-0642C5F0083A}" type="parTrans" cxnId="{1DCD2009-7AAB-4F28-9E4D-59AC7A99311F}">
      <dgm:prSet/>
      <dgm:spPr/>
      <dgm:t>
        <a:bodyPr/>
        <a:lstStyle/>
        <a:p>
          <a:endParaRPr lang="en-US"/>
        </a:p>
      </dgm:t>
    </dgm:pt>
    <dgm:pt modelId="{2EA229D0-6969-4976-A88A-494FD4081F40}" type="sibTrans" cxnId="{1DCD2009-7AAB-4F28-9E4D-59AC7A99311F}">
      <dgm:prSet/>
      <dgm:spPr/>
      <dgm:t>
        <a:bodyPr/>
        <a:lstStyle/>
        <a:p>
          <a:endParaRPr lang="en-US"/>
        </a:p>
      </dgm:t>
    </dgm:pt>
    <dgm:pt modelId="{FF5F4609-FDE7-4A8F-B945-CA4965301F0B}" type="pres">
      <dgm:prSet presAssocID="{0D9DB40D-FE8A-49E3-9DA3-7F52769169D4}" presName="Name0" presStyleCnt="0">
        <dgm:presLayoutVars>
          <dgm:dir/>
          <dgm:animLvl val="lvl"/>
          <dgm:resizeHandles val="exact"/>
        </dgm:presLayoutVars>
      </dgm:prSet>
      <dgm:spPr/>
    </dgm:pt>
    <dgm:pt modelId="{4C777358-9221-4F2A-B8C8-07643EAC26FD}" type="pres">
      <dgm:prSet presAssocID="{0D9DB40D-FE8A-49E3-9DA3-7F52769169D4}" presName="tSp" presStyleCnt="0"/>
      <dgm:spPr/>
    </dgm:pt>
    <dgm:pt modelId="{2AB7E328-D923-4D93-915E-462DF189F6FF}" type="pres">
      <dgm:prSet presAssocID="{0D9DB40D-FE8A-49E3-9DA3-7F52769169D4}" presName="bSp" presStyleCnt="0"/>
      <dgm:spPr/>
    </dgm:pt>
    <dgm:pt modelId="{40765328-971F-481F-92C5-9551BCB26782}" type="pres">
      <dgm:prSet presAssocID="{0D9DB40D-FE8A-49E3-9DA3-7F52769169D4}" presName="process" presStyleCnt="0"/>
      <dgm:spPr/>
    </dgm:pt>
    <dgm:pt modelId="{068B5803-2D20-4B9F-B123-A83019267836}" type="pres">
      <dgm:prSet presAssocID="{BE7C19B2-3DEA-4745-A5EF-BE30778EC78D}" presName="composite1" presStyleCnt="0"/>
      <dgm:spPr/>
    </dgm:pt>
    <dgm:pt modelId="{890B5C22-52EB-4FDE-9383-524EEE126DDE}" type="pres">
      <dgm:prSet presAssocID="{BE7C19B2-3DEA-4745-A5EF-BE30778EC78D}" presName="dummyNode1" presStyleLbl="node1" presStyleIdx="0" presStyleCnt="3"/>
      <dgm:spPr/>
    </dgm:pt>
    <dgm:pt modelId="{C0F9337A-FFCF-475E-BE9E-35248B8A6C8A}" type="pres">
      <dgm:prSet presAssocID="{BE7C19B2-3DEA-4745-A5EF-BE30778EC78D}" presName="childNode1" presStyleLbl="bgAcc1" presStyleIdx="0" presStyleCnt="3">
        <dgm:presLayoutVars>
          <dgm:bulletEnabled val="1"/>
        </dgm:presLayoutVars>
      </dgm:prSet>
      <dgm:spPr/>
    </dgm:pt>
    <dgm:pt modelId="{555ADC84-839E-474A-924D-5DAAA4F41043}" type="pres">
      <dgm:prSet presAssocID="{BE7C19B2-3DEA-4745-A5EF-BE30778EC78D}" presName="childNode1tx" presStyleLbl="bgAcc1" presStyleIdx="0" presStyleCnt="3">
        <dgm:presLayoutVars>
          <dgm:bulletEnabled val="1"/>
        </dgm:presLayoutVars>
      </dgm:prSet>
      <dgm:spPr/>
    </dgm:pt>
    <dgm:pt modelId="{2B532D41-A8EC-4E00-AC69-71470C63419C}" type="pres">
      <dgm:prSet presAssocID="{BE7C19B2-3DEA-4745-A5EF-BE30778EC78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AF98870-EF30-4872-A8AD-BC61207ADABF}" type="pres">
      <dgm:prSet presAssocID="{BE7C19B2-3DEA-4745-A5EF-BE30778EC78D}" presName="connSite1" presStyleCnt="0"/>
      <dgm:spPr/>
    </dgm:pt>
    <dgm:pt modelId="{A2D722A8-10E2-4830-BD00-C82934CA2DA0}" type="pres">
      <dgm:prSet presAssocID="{AFFCD906-E472-41AB-A1D5-082605924512}" presName="Name9" presStyleLbl="sibTrans2D1" presStyleIdx="0" presStyleCnt="2"/>
      <dgm:spPr/>
    </dgm:pt>
    <dgm:pt modelId="{3F4D821C-F9C9-4563-81C3-7F401CC478D4}" type="pres">
      <dgm:prSet presAssocID="{A5F6E102-DAE3-4C56-AB21-487CBC245C3E}" presName="composite2" presStyleCnt="0"/>
      <dgm:spPr/>
    </dgm:pt>
    <dgm:pt modelId="{7B750066-30E9-414A-A2C7-1EC48EEE5D9D}" type="pres">
      <dgm:prSet presAssocID="{A5F6E102-DAE3-4C56-AB21-487CBC245C3E}" presName="dummyNode2" presStyleLbl="node1" presStyleIdx="0" presStyleCnt="3"/>
      <dgm:spPr/>
    </dgm:pt>
    <dgm:pt modelId="{C219E30A-1AEA-4024-B513-1511054FEC1B}" type="pres">
      <dgm:prSet presAssocID="{A5F6E102-DAE3-4C56-AB21-487CBC245C3E}" presName="childNode2" presStyleLbl="bgAcc1" presStyleIdx="1" presStyleCnt="3">
        <dgm:presLayoutVars>
          <dgm:bulletEnabled val="1"/>
        </dgm:presLayoutVars>
      </dgm:prSet>
      <dgm:spPr/>
    </dgm:pt>
    <dgm:pt modelId="{3EB4E1F1-F64E-4E46-A0EC-A95340B468D2}" type="pres">
      <dgm:prSet presAssocID="{A5F6E102-DAE3-4C56-AB21-487CBC245C3E}" presName="childNode2tx" presStyleLbl="bgAcc1" presStyleIdx="1" presStyleCnt="3">
        <dgm:presLayoutVars>
          <dgm:bulletEnabled val="1"/>
        </dgm:presLayoutVars>
      </dgm:prSet>
      <dgm:spPr/>
    </dgm:pt>
    <dgm:pt modelId="{98A4786E-431A-480C-ACCE-C1A35FF5D76C}" type="pres">
      <dgm:prSet presAssocID="{A5F6E102-DAE3-4C56-AB21-487CBC245C3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01DF87F-1EA7-4F73-98B1-67C602738D30}" type="pres">
      <dgm:prSet presAssocID="{A5F6E102-DAE3-4C56-AB21-487CBC245C3E}" presName="connSite2" presStyleCnt="0"/>
      <dgm:spPr/>
    </dgm:pt>
    <dgm:pt modelId="{6F061BED-46BF-4BC3-A628-307D30092DB4}" type="pres">
      <dgm:prSet presAssocID="{DC798FB8-EA39-4DE9-95BB-7258A030077D}" presName="Name18" presStyleLbl="sibTrans2D1" presStyleIdx="1" presStyleCnt="2"/>
      <dgm:spPr/>
    </dgm:pt>
    <dgm:pt modelId="{30D3A205-9CBF-444D-8F73-7D3EBD196C93}" type="pres">
      <dgm:prSet presAssocID="{CE881ABC-D146-4569-A05F-2D23E12BCBCB}" presName="composite1" presStyleCnt="0"/>
      <dgm:spPr/>
    </dgm:pt>
    <dgm:pt modelId="{E0131E92-BAA8-4677-A8B4-50411E532BAD}" type="pres">
      <dgm:prSet presAssocID="{CE881ABC-D146-4569-A05F-2D23E12BCBCB}" presName="dummyNode1" presStyleLbl="node1" presStyleIdx="1" presStyleCnt="3"/>
      <dgm:spPr/>
    </dgm:pt>
    <dgm:pt modelId="{25B1B5B1-46B7-4F40-A765-45D7C759D7BC}" type="pres">
      <dgm:prSet presAssocID="{CE881ABC-D146-4569-A05F-2D23E12BCBCB}" presName="childNode1" presStyleLbl="bgAcc1" presStyleIdx="2" presStyleCnt="3" custLinFactNeighborX="-2353" custLinFactNeighborY="3328">
        <dgm:presLayoutVars>
          <dgm:bulletEnabled val="1"/>
        </dgm:presLayoutVars>
      </dgm:prSet>
      <dgm:spPr/>
    </dgm:pt>
    <dgm:pt modelId="{ACD13819-FA15-4E75-8C6A-D87B277FF6E6}" type="pres">
      <dgm:prSet presAssocID="{CE881ABC-D146-4569-A05F-2D23E12BCBCB}" presName="childNode1tx" presStyleLbl="bgAcc1" presStyleIdx="2" presStyleCnt="3">
        <dgm:presLayoutVars>
          <dgm:bulletEnabled val="1"/>
        </dgm:presLayoutVars>
      </dgm:prSet>
      <dgm:spPr/>
    </dgm:pt>
    <dgm:pt modelId="{60548E0C-5272-4B0D-A235-40B7AFA89278}" type="pres">
      <dgm:prSet presAssocID="{CE881ABC-D146-4569-A05F-2D23E12BCBC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AC51054-1A89-4BA4-90E3-C08E1ED88C28}" type="pres">
      <dgm:prSet presAssocID="{CE881ABC-D146-4569-A05F-2D23E12BCBCB}" presName="connSite1" presStyleCnt="0"/>
      <dgm:spPr/>
    </dgm:pt>
  </dgm:ptLst>
  <dgm:cxnLst>
    <dgm:cxn modelId="{6C2BF608-37D3-4CF9-8EB1-AC58F1D76E64}" type="presOf" srcId="{38008ECD-3300-429A-9F88-2C69E4E90A85}" destId="{3EB4E1F1-F64E-4E46-A0EC-A95340B468D2}" srcOrd="1" destOrd="3" presId="urn:microsoft.com/office/officeart/2005/8/layout/hProcess4"/>
    <dgm:cxn modelId="{1DCD2009-7AAB-4F28-9E4D-59AC7A99311F}" srcId="{A5F6E102-DAE3-4C56-AB21-487CBC245C3E}" destId="{38008ECD-3300-429A-9F88-2C69E4E90A85}" srcOrd="3" destOrd="0" parTransId="{1A77194A-1694-43B5-8DCD-0642C5F0083A}" sibTransId="{2EA229D0-6969-4976-A88A-494FD4081F40}"/>
    <dgm:cxn modelId="{BC4ED009-CC93-422C-8C89-625D5B0113E3}" type="presOf" srcId="{1CB1790E-8C44-49B4-A892-62E6500A4FD6}" destId="{3EB4E1F1-F64E-4E46-A0EC-A95340B468D2}" srcOrd="1" destOrd="0" presId="urn:microsoft.com/office/officeart/2005/8/layout/hProcess4"/>
    <dgm:cxn modelId="{B26B4A10-C7E6-40BE-B514-30C18BBAB8BB}" type="presOf" srcId="{1CB1790E-8C44-49B4-A892-62E6500A4FD6}" destId="{C219E30A-1AEA-4024-B513-1511054FEC1B}" srcOrd="0" destOrd="0" presId="urn:microsoft.com/office/officeart/2005/8/layout/hProcess4"/>
    <dgm:cxn modelId="{68C69F22-F78F-4C79-A209-A6A962752057}" type="presOf" srcId="{FB1945CA-48EA-4BA8-8F13-AFAA99AF7B8A}" destId="{25B1B5B1-46B7-4F40-A765-45D7C759D7BC}" srcOrd="0" destOrd="1" presId="urn:microsoft.com/office/officeart/2005/8/layout/hProcess4"/>
    <dgm:cxn modelId="{5A7DF723-6F4B-4AF2-B8D3-5344E75F68CA}" type="presOf" srcId="{B88D99A0-FA43-4976-A6C0-930BB37100A9}" destId="{C0F9337A-FFCF-475E-BE9E-35248B8A6C8A}" srcOrd="0" destOrd="2" presId="urn:microsoft.com/office/officeart/2005/8/layout/hProcess4"/>
    <dgm:cxn modelId="{39616429-4826-4D96-BF53-E04B0430D273}" type="presOf" srcId="{10F44DCC-5EEB-483E-93D2-8B12DF90D43C}" destId="{ACD13819-FA15-4E75-8C6A-D87B277FF6E6}" srcOrd="1" destOrd="3" presId="urn:microsoft.com/office/officeart/2005/8/layout/hProcess4"/>
    <dgm:cxn modelId="{BF5FD82E-7339-4063-958A-888F672E7F4B}" type="presOf" srcId="{B88D99A0-FA43-4976-A6C0-930BB37100A9}" destId="{555ADC84-839E-474A-924D-5DAAA4F41043}" srcOrd="1" destOrd="2" presId="urn:microsoft.com/office/officeart/2005/8/layout/hProcess4"/>
    <dgm:cxn modelId="{84019932-A851-4599-958D-56505097DCC8}" srcId="{CE881ABC-D146-4569-A05F-2D23E12BCBCB}" destId="{C9974336-4F7D-4342-88B4-CAAD1DEF0816}" srcOrd="2" destOrd="0" parTransId="{70E5B3BB-DE96-40D8-BB47-AC7823499D67}" sibTransId="{1691F399-A4B2-4002-8BC2-09B2A7964AF8}"/>
    <dgm:cxn modelId="{C18F2939-181C-4B8F-AF60-D7E9EE7A5FF3}" type="presOf" srcId="{D6BFD217-1D5F-4EBB-AB3D-7E254C67A0C5}" destId="{555ADC84-839E-474A-924D-5DAAA4F41043}" srcOrd="1" destOrd="1" presId="urn:microsoft.com/office/officeart/2005/8/layout/hProcess4"/>
    <dgm:cxn modelId="{5914A33A-86AB-4670-9C41-513EA604808C}" type="presOf" srcId="{2EBCB26E-2DC7-4630-B5DE-602238BD16F4}" destId="{3EB4E1F1-F64E-4E46-A0EC-A95340B468D2}" srcOrd="1" destOrd="2" presId="urn:microsoft.com/office/officeart/2005/8/layout/hProcess4"/>
    <dgm:cxn modelId="{F97BE03A-FA21-4ED9-A927-3A391EAEFE74}" type="presOf" srcId="{E4E3BD44-7C9D-4175-A65E-D98C469DB2CA}" destId="{C219E30A-1AEA-4024-B513-1511054FEC1B}" srcOrd="0" destOrd="1" presId="urn:microsoft.com/office/officeart/2005/8/layout/hProcess4"/>
    <dgm:cxn modelId="{DE018D5C-27C1-458B-99D8-38A523D19A5C}" type="presOf" srcId="{B021CAF9-8103-406D-802D-B150AC39DACB}" destId="{555ADC84-839E-474A-924D-5DAAA4F41043}" srcOrd="1" destOrd="0" presId="urn:microsoft.com/office/officeart/2005/8/layout/hProcess4"/>
    <dgm:cxn modelId="{8BD2185D-7FAB-4D34-8680-BE9322077BED}" srcId="{0D9DB40D-FE8A-49E3-9DA3-7F52769169D4}" destId="{BE7C19B2-3DEA-4745-A5EF-BE30778EC78D}" srcOrd="0" destOrd="0" parTransId="{6499D2E0-9402-4E2D-BF24-BF7BB1D1D2DF}" sibTransId="{AFFCD906-E472-41AB-A1D5-082605924512}"/>
    <dgm:cxn modelId="{2FE1865D-CA61-4833-BC56-56CE539A35E7}" type="presOf" srcId="{A5F6E102-DAE3-4C56-AB21-487CBC245C3E}" destId="{98A4786E-431A-480C-ACCE-C1A35FF5D76C}" srcOrd="0" destOrd="0" presId="urn:microsoft.com/office/officeart/2005/8/layout/hProcess4"/>
    <dgm:cxn modelId="{D410885E-E572-4BEC-A812-000E6359890E}" srcId="{CE881ABC-D146-4569-A05F-2D23E12BCBCB}" destId="{E173FE05-2F25-49A4-B96C-00B293A16DBA}" srcOrd="0" destOrd="0" parTransId="{D016728C-FDEA-4F41-9DF8-E01A27AB818D}" sibTransId="{830E238B-C4DA-4460-8685-D44E29F32774}"/>
    <dgm:cxn modelId="{0E142A41-CC54-4AE0-8EC8-005CD6874B1C}" type="presOf" srcId="{0D9DB40D-FE8A-49E3-9DA3-7F52769169D4}" destId="{FF5F4609-FDE7-4A8F-B945-CA4965301F0B}" srcOrd="0" destOrd="0" presId="urn:microsoft.com/office/officeart/2005/8/layout/hProcess4"/>
    <dgm:cxn modelId="{D4208B41-9C50-4C62-B7C3-AEC8F144D3BB}" type="presOf" srcId="{2EBCB26E-2DC7-4630-B5DE-602238BD16F4}" destId="{C219E30A-1AEA-4024-B513-1511054FEC1B}" srcOrd="0" destOrd="2" presId="urn:microsoft.com/office/officeart/2005/8/layout/hProcess4"/>
    <dgm:cxn modelId="{1A364264-6EDA-40D0-9928-B80CE39D21A5}" type="presOf" srcId="{38008ECD-3300-429A-9F88-2C69E4E90A85}" destId="{C219E30A-1AEA-4024-B513-1511054FEC1B}" srcOrd="0" destOrd="3" presId="urn:microsoft.com/office/officeart/2005/8/layout/hProcess4"/>
    <dgm:cxn modelId="{C1E66666-3FF4-46B1-82E4-584A421EBCBD}" type="presOf" srcId="{D6BFD217-1D5F-4EBB-AB3D-7E254C67A0C5}" destId="{C0F9337A-FFCF-475E-BE9E-35248B8A6C8A}" srcOrd="0" destOrd="1" presId="urn:microsoft.com/office/officeart/2005/8/layout/hProcess4"/>
    <dgm:cxn modelId="{FE834D48-13CC-4225-BAED-DA0C862FB7AB}" type="presOf" srcId="{BE7C19B2-3DEA-4745-A5EF-BE30778EC78D}" destId="{2B532D41-A8EC-4E00-AC69-71470C63419C}" srcOrd="0" destOrd="0" presId="urn:microsoft.com/office/officeart/2005/8/layout/hProcess4"/>
    <dgm:cxn modelId="{90C3D969-43D4-46A2-BE85-669D9723736B}" type="presOf" srcId="{C9974336-4F7D-4342-88B4-CAAD1DEF0816}" destId="{25B1B5B1-46B7-4F40-A765-45D7C759D7BC}" srcOrd="0" destOrd="2" presId="urn:microsoft.com/office/officeart/2005/8/layout/hProcess4"/>
    <dgm:cxn modelId="{4C5F944A-9AA3-4A55-B40A-F16A09733614}" srcId="{A5F6E102-DAE3-4C56-AB21-487CBC245C3E}" destId="{1CB1790E-8C44-49B4-A892-62E6500A4FD6}" srcOrd="0" destOrd="0" parTransId="{B45AB25E-6640-48B2-96EC-8E405094736C}" sibTransId="{FF6DD005-AD04-4F83-A215-4F48AB42B893}"/>
    <dgm:cxn modelId="{599F166D-41A8-4765-8A8A-8619E2C06387}" srcId="{BE7C19B2-3DEA-4745-A5EF-BE30778EC78D}" destId="{D6BFD217-1D5F-4EBB-AB3D-7E254C67A0C5}" srcOrd="1" destOrd="0" parTransId="{C861EA3C-4087-4F14-A1BD-DFCAE9CABD6D}" sibTransId="{C39FFE01-D237-4CE1-A4B6-D8610342B9BC}"/>
    <dgm:cxn modelId="{3B63CC51-B493-4094-8F4B-E1C9F9219DFE}" srcId="{BE7C19B2-3DEA-4745-A5EF-BE30778EC78D}" destId="{B88D99A0-FA43-4976-A6C0-930BB37100A9}" srcOrd="2" destOrd="0" parTransId="{57C5E2CB-8BA3-45B0-A017-97919FC3CFFA}" sibTransId="{511F37D2-3E2A-4803-96E7-9E89657A76BA}"/>
    <dgm:cxn modelId="{2D6B0A73-CAFF-43F5-AE69-63E989466DAC}" type="presOf" srcId="{10F44DCC-5EEB-483E-93D2-8B12DF90D43C}" destId="{25B1B5B1-46B7-4F40-A765-45D7C759D7BC}" srcOrd="0" destOrd="3" presId="urn:microsoft.com/office/officeart/2005/8/layout/hProcess4"/>
    <dgm:cxn modelId="{592A7957-7782-413C-9CFE-C27223244ED8}" srcId="{0D9DB40D-FE8A-49E3-9DA3-7F52769169D4}" destId="{CE881ABC-D146-4569-A05F-2D23E12BCBCB}" srcOrd="2" destOrd="0" parTransId="{15B6D6D9-7C6B-48DD-907D-9CD925404584}" sibTransId="{8185F6AC-12E1-48CE-8189-124FBA6AE3A2}"/>
    <dgm:cxn modelId="{EC127378-7671-47FF-AF05-8A418126E84E}" srcId="{A5F6E102-DAE3-4C56-AB21-487CBC245C3E}" destId="{E4E3BD44-7C9D-4175-A65E-D98C469DB2CA}" srcOrd="1" destOrd="0" parTransId="{590E1289-4C28-4064-8B77-24DA44845A79}" sibTransId="{E10412D6-21C4-493A-99F3-D223CE2B065B}"/>
    <dgm:cxn modelId="{C2F20979-462E-41FE-A67F-26E05A2F633C}" srcId="{A5F6E102-DAE3-4C56-AB21-487CBC245C3E}" destId="{2EBCB26E-2DC7-4630-B5DE-602238BD16F4}" srcOrd="2" destOrd="0" parTransId="{763DEC0F-3993-4647-A359-276D4067EBAB}" sibTransId="{1527B680-809B-4146-A338-99033181E360}"/>
    <dgm:cxn modelId="{FFCC5A59-9DA9-41B2-9633-FF89B6D51F3E}" srcId="{BE7C19B2-3DEA-4745-A5EF-BE30778EC78D}" destId="{B021CAF9-8103-406D-802D-B150AC39DACB}" srcOrd="0" destOrd="0" parTransId="{B3A19DC6-110A-42E7-B315-6777285AF4E0}" sibTransId="{450D9699-86C0-4CA8-BE92-D1DFCFBB0A04}"/>
    <dgm:cxn modelId="{6A6AC77E-9684-4ED7-9DCA-45085234F2EF}" type="presOf" srcId="{CE881ABC-D146-4569-A05F-2D23E12BCBCB}" destId="{60548E0C-5272-4B0D-A235-40B7AFA89278}" srcOrd="0" destOrd="0" presId="urn:microsoft.com/office/officeart/2005/8/layout/hProcess4"/>
    <dgm:cxn modelId="{516BC49F-BE16-4C76-9244-77C23907BDD1}" srcId="{0D9DB40D-FE8A-49E3-9DA3-7F52769169D4}" destId="{A5F6E102-DAE3-4C56-AB21-487CBC245C3E}" srcOrd="1" destOrd="0" parTransId="{2E874072-5741-445C-8E8D-61DF87D4BCE6}" sibTransId="{DC798FB8-EA39-4DE9-95BB-7258A030077D}"/>
    <dgm:cxn modelId="{E1A1D89F-3E3C-4BDD-B661-8B4E62C4D121}" type="presOf" srcId="{C9974336-4F7D-4342-88B4-CAAD1DEF0816}" destId="{ACD13819-FA15-4E75-8C6A-D87B277FF6E6}" srcOrd="1" destOrd="2" presId="urn:microsoft.com/office/officeart/2005/8/layout/hProcess4"/>
    <dgm:cxn modelId="{263D72B3-F8C3-4C8E-9F61-5E7BFDFF67DE}" srcId="{CE881ABC-D146-4569-A05F-2D23E12BCBCB}" destId="{10F44DCC-5EEB-483E-93D2-8B12DF90D43C}" srcOrd="3" destOrd="0" parTransId="{1AFB2ACF-7D16-40FC-A8E9-8B22095710AA}" sibTransId="{252E9208-9A4E-49B2-BD26-36158CC06062}"/>
    <dgm:cxn modelId="{4AA661BF-87A4-4396-AE94-6F16131A4255}" type="presOf" srcId="{E173FE05-2F25-49A4-B96C-00B293A16DBA}" destId="{ACD13819-FA15-4E75-8C6A-D87B277FF6E6}" srcOrd="1" destOrd="0" presId="urn:microsoft.com/office/officeart/2005/8/layout/hProcess4"/>
    <dgm:cxn modelId="{FDC89BC7-A877-43E1-AC34-2A0775F5E9E2}" type="presOf" srcId="{E4E3BD44-7C9D-4175-A65E-D98C469DB2CA}" destId="{3EB4E1F1-F64E-4E46-A0EC-A95340B468D2}" srcOrd="1" destOrd="1" presId="urn:microsoft.com/office/officeart/2005/8/layout/hProcess4"/>
    <dgm:cxn modelId="{7B0B22C8-87EE-4E62-9A2C-71F88BDDDF6E}" type="presOf" srcId="{AFFCD906-E472-41AB-A1D5-082605924512}" destId="{A2D722A8-10E2-4830-BD00-C82934CA2DA0}" srcOrd="0" destOrd="0" presId="urn:microsoft.com/office/officeart/2005/8/layout/hProcess4"/>
    <dgm:cxn modelId="{8F6257D2-2BDA-44BE-B00B-F1839E81F78F}" type="presOf" srcId="{B021CAF9-8103-406D-802D-B150AC39DACB}" destId="{C0F9337A-FFCF-475E-BE9E-35248B8A6C8A}" srcOrd="0" destOrd="0" presId="urn:microsoft.com/office/officeart/2005/8/layout/hProcess4"/>
    <dgm:cxn modelId="{326BD9D8-34E7-4EB5-BA08-3C1F274B05AE}" srcId="{CE881ABC-D146-4569-A05F-2D23E12BCBCB}" destId="{FB1945CA-48EA-4BA8-8F13-AFAA99AF7B8A}" srcOrd="1" destOrd="0" parTransId="{B6FAA489-340D-42B9-B08E-1E3B03394CC4}" sibTransId="{DD9C3C10-1A42-49A0-AA7A-3F29A603C4D3}"/>
    <dgm:cxn modelId="{97C8FFFA-DD89-43DE-9A7F-DFAD5F167E10}" type="presOf" srcId="{E173FE05-2F25-49A4-B96C-00B293A16DBA}" destId="{25B1B5B1-46B7-4F40-A765-45D7C759D7BC}" srcOrd="0" destOrd="0" presId="urn:microsoft.com/office/officeart/2005/8/layout/hProcess4"/>
    <dgm:cxn modelId="{D42FEBFC-CABC-4446-B514-06DE770FE060}" type="presOf" srcId="{DC798FB8-EA39-4DE9-95BB-7258A030077D}" destId="{6F061BED-46BF-4BC3-A628-307D30092DB4}" srcOrd="0" destOrd="0" presId="urn:microsoft.com/office/officeart/2005/8/layout/hProcess4"/>
    <dgm:cxn modelId="{534017FE-F398-41F6-AD55-0DACA4B11C13}" type="presOf" srcId="{FB1945CA-48EA-4BA8-8F13-AFAA99AF7B8A}" destId="{ACD13819-FA15-4E75-8C6A-D87B277FF6E6}" srcOrd="1" destOrd="1" presId="urn:microsoft.com/office/officeart/2005/8/layout/hProcess4"/>
    <dgm:cxn modelId="{34FE0C36-2C84-42C3-914E-A6B52119BBF6}" type="presParOf" srcId="{FF5F4609-FDE7-4A8F-B945-CA4965301F0B}" destId="{4C777358-9221-4F2A-B8C8-07643EAC26FD}" srcOrd="0" destOrd="0" presId="urn:microsoft.com/office/officeart/2005/8/layout/hProcess4"/>
    <dgm:cxn modelId="{C11FE7CC-21D8-4725-947E-854A7AA23CA6}" type="presParOf" srcId="{FF5F4609-FDE7-4A8F-B945-CA4965301F0B}" destId="{2AB7E328-D923-4D93-915E-462DF189F6FF}" srcOrd="1" destOrd="0" presId="urn:microsoft.com/office/officeart/2005/8/layout/hProcess4"/>
    <dgm:cxn modelId="{02D71857-2A45-4A92-9FA9-4EDA1D2B121B}" type="presParOf" srcId="{FF5F4609-FDE7-4A8F-B945-CA4965301F0B}" destId="{40765328-971F-481F-92C5-9551BCB26782}" srcOrd="2" destOrd="0" presId="urn:microsoft.com/office/officeart/2005/8/layout/hProcess4"/>
    <dgm:cxn modelId="{B276BB8C-C3F1-4DF1-995A-F693D8527003}" type="presParOf" srcId="{40765328-971F-481F-92C5-9551BCB26782}" destId="{068B5803-2D20-4B9F-B123-A83019267836}" srcOrd="0" destOrd="0" presId="urn:microsoft.com/office/officeart/2005/8/layout/hProcess4"/>
    <dgm:cxn modelId="{C7A24DF3-61BD-421A-83D7-0AB190A2FD61}" type="presParOf" srcId="{068B5803-2D20-4B9F-B123-A83019267836}" destId="{890B5C22-52EB-4FDE-9383-524EEE126DDE}" srcOrd="0" destOrd="0" presId="urn:microsoft.com/office/officeart/2005/8/layout/hProcess4"/>
    <dgm:cxn modelId="{3C3DEC80-6B74-4FBE-BDF0-91A38CFDD7AC}" type="presParOf" srcId="{068B5803-2D20-4B9F-B123-A83019267836}" destId="{C0F9337A-FFCF-475E-BE9E-35248B8A6C8A}" srcOrd="1" destOrd="0" presId="urn:microsoft.com/office/officeart/2005/8/layout/hProcess4"/>
    <dgm:cxn modelId="{1AD1F41D-996D-4C4C-87B9-8FC7E036954D}" type="presParOf" srcId="{068B5803-2D20-4B9F-B123-A83019267836}" destId="{555ADC84-839E-474A-924D-5DAAA4F41043}" srcOrd="2" destOrd="0" presId="urn:microsoft.com/office/officeart/2005/8/layout/hProcess4"/>
    <dgm:cxn modelId="{C1F168B0-156B-4915-B3E2-048C3DFE969B}" type="presParOf" srcId="{068B5803-2D20-4B9F-B123-A83019267836}" destId="{2B532D41-A8EC-4E00-AC69-71470C63419C}" srcOrd="3" destOrd="0" presId="urn:microsoft.com/office/officeart/2005/8/layout/hProcess4"/>
    <dgm:cxn modelId="{DF3E26E2-D31A-439C-B626-731A246262BE}" type="presParOf" srcId="{068B5803-2D20-4B9F-B123-A83019267836}" destId="{9AF98870-EF30-4872-A8AD-BC61207ADABF}" srcOrd="4" destOrd="0" presId="urn:microsoft.com/office/officeart/2005/8/layout/hProcess4"/>
    <dgm:cxn modelId="{E0058152-8C98-43EE-B552-0B448B0EE5D8}" type="presParOf" srcId="{40765328-971F-481F-92C5-9551BCB26782}" destId="{A2D722A8-10E2-4830-BD00-C82934CA2DA0}" srcOrd="1" destOrd="0" presId="urn:microsoft.com/office/officeart/2005/8/layout/hProcess4"/>
    <dgm:cxn modelId="{779F28C4-BA69-4BB3-A84E-59AFE9948ACB}" type="presParOf" srcId="{40765328-971F-481F-92C5-9551BCB26782}" destId="{3F4D821C-F9C9-4563-81C3-7F401CC478D4}" srcOrd="2" destOrd="0" presId="urn:microsoft.com/office/officeart/2005/8/layout/hProcess4"/>
    <dgm:cxn modelId="{E821E233-B57D-4296-8B93-22FDADB869AD}" type="presParOf" srcId="{3F4D821C-F9C9-4563-81C3-7F401CC478D4}" destId="{7B750066-30E9-414A-A2C7-1EC48EEE5D9D}" srcOrd="0" destOrd="0" presId="urn:microsoft.com/office/officeart/2005/8/layout/hProcess4"/>
    <dgm:cxn modelId="{2A2BBF64-54D5-4E24-887D-6D82D62356D5}" type="presParOf" srcId="{3F4D821C-F9C9-4563-81C3-7F401CC478D4}" destId="{C219E30A-1AEA-4024-B513-1511054FEC1B}" srcOrd="1" destOrd="0" presId="urn:microsoft.com/office/officeart/2005/8/layout/hProcess4"/>
    <dgm:cxn modelId="{9BD668A9-3DD3-4CBB-BF48-89B8C56BFC61}" type="presParOf" srcId="{3F4D821C-F9C9-4563-81C3-7F401CC478D4}" destId="{3EB4E1F1-F64E-4E46-A0EC-A95340B468D2}" srcOrd="2" destOrd="0" presId="urn:microsoft.com/office/officeart/2005/8/layout/hProcess4"/>
    <dgm:cxn modelId="{183B594C-3CB4-43D2-9C8B-6E6E44B1E817}" type="presParOf" srcId="{3F4D821C-F9C9-4563-81C3-7F401CC478D4}" destId="{98A4786E-431A-480C-ACCE-C1A35FF5D76C}" srcOrd="3" destOrd="0" presId="urn:microsoft.com/office/officeart/2005/8/layout/hProcess4"/>
    <dgm:cxn modelId="{D301EF6B-3C8B-4D52-A573-21963E239B15}" type="presParOf" srcId="{3F4D821C-F9C9-4563-81C3-7F401CC478D4}" destId="{001DF87F-1EA7-4F73-98B1-67C602738D30}" srcOrd="4" destOrd="0" presId="urn:microsoft.com/office/officeart/2005/8/layout/hProcess4"/>
    <dgm:cxn modelId="{B78711F2-B251-446B-8C8C-605C66543DB3}" type="presParOf" srcId="{40765328-971F-481F-92C5-9551BCB26782}" destId="{6F061BED-46BF-4BC3-A628-307D30092DB4}" srcOrd="3" destOrd="0" presId="urn:microsoft.com/office/officeart/2005/8/layout/hProcess4"/>
    <dgm:cxn modelId="{0182EF17-4316-4273-8ECE-F778490C452B}" type="presParOf" srcId="{40765328-971F-481F-92C5-9551BCB26782}" destId="{30D3A205-9CBF-444D-8F73-7D3EBD196C93}" srcOrd="4" destOrd="0" presId="urn:microsoft.com/office/officeart/2005/8/layout/hProcess4"/>
    <dgm:cxn modelId="{19DA2288-D638-43CC-A0C3-01CF6BE1D9A8}" type="presParOf" srcId="{30D3A205-9CBF-444D-8F73-7D3EBD196C93}" destId="{E0131E92-BAA8-4677-A8B4-50411E532BAD}" srcOrd="0" destOrd="0" presId="urn:microsoft.com/office/officeart/2005/8/layout/hProcess4"/>
    <dgm:cxn modelId="{4B43EB87-EA41-4246-9E91-D8506DA3CAFD}" type="presParOf" srcId="{30D3A205-9CBF-444D-8F73-7D3EBD196C93}" destId="{25B1B5B1-46B7-4F40-A765-45D7C759D7BC}" srcOrd="1" destOrd="0" presId="urn:microsoft.com/office/officeart/2005/8/layout/hProcess4"/>
    <dgm:cxn modelId="{742655D2-590B-4C3A-B8BD-DB79AF8A7639}" type="presParOf" srcId="{30D3A205-9CBF-444D-8F73-7D3EBD196C93}" destId="{ACD13819-FA15-4E75-8C6A-D87B277FF6E6}" srcOrd="2" destOrd="0" presId="urn:microsoft.com/office/officeart/2005/8/layout/hProcess4"/>
    <dgm:cxn modelId="{515CB53F-344A-4C5E-821A-FEE648605326}" type="presParOf" srcId="{30D3A205-9CBF-444D-8F73-7D3EBD196C93}" destId="{60548E0C-5272-4B0D-A235-40B7AFA89278}" srcOrd="3" destOrd="0" presId="urn:microsoft.com/office/officeart/2005/8/layout/hProcess4"/>
    <dgm:cxn modelId="{CAB37EA9-3BAB-406B-85F2-CFD58F3AD4CC}" type="presParOf" srcId="{30D3A205-9CBF-444D-8F73-7D3EBD196C93}" destId="{7AC51054-1A89-4BA4-90E3-C08E1ED88C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1161E7-5BD7-44B9-BA0E-625501426B3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97696-06AB-46D4-980A-11DEB0C8C9CB}">
      <dgm:prSet phldrT="[Text]"/>
      <dgm:spPr/>
      <dgm:t>
        <a:bodyPr/>
        <a:lstStyle/>
        <a:p>
          <a:r>
            <a:rPr lang="en-US" dirty="0"/>
            <a:t>October 2019</a:t>
          </a:r>
        </a:p>
      </dgm:t>
    </dgm:pt>
    <dgm:pt modelId="{B03D403F-2C54-45E0-882D-CC0866620E80}" type="parTrans" cxnId="{59646761-E396-45F1-82E0-44F7D6428DAC}">
      <dgm:prSet/>
      <dgm:spPr/>
      <dgm:t>
        <a:bodyPr/>
        <a:lstStyle/>
        <a:p>
          <a:endParaRPr lang="en-US"/>
        </a:p>
      </dgm:t>
    </dgm:pt>
    <dgm:pt modelId="{6C47B587-57C7-4616-B686-E146CB62CC59}" type="sibTrans" cxnId="{59646761-E396-45F1-82E0-44F7D6428DAC}">
      <dgm:prSet/>
      <dgm:spPr/>
      <dgm:t>
        <a:bodyPr/>
        <a:lstStyle/>
        <a:p>
          <a:endParaRPr lang="en-US"/>
        </a:p>
      </dgm:t>
    </dgm:pt>
    <dgm:pt modelId="{8B3E6993-24C0-48C3-A5F6-FFE788C426D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Financial counseling and data analysis training for The Alliance financial counseling staff.</a:t>
          </a:r>
        </a:p>
      </dgm:t>
    </dgm:pt>
    <dgm:pt modelId="{09686C29-DE5C-4176-BFF5-3EAF3715F746}" type="parTrans" cxnId="{208C5D9B-0317-4790-9F47-5736A412C55E}">
      <dgm:prSet/>
      <dgm:spPr/>
      <dgm:t>
        <a:bodyPr/>
        <a:lstStyle/>
        <a:p>
          <a:endParaRPr lang="en-US"/>
        </a:p>
      </dgm:t>
    </dgm:pt>
    <dgm:pt modelId="{2002A556-B295-4158-9920-DEA4AB3E255F}" type="sibTrans" cxnId="{208C5D9B-0317-4790-9F47-5736A412C55E}">
      <dgm:prSet/>
      <dgm:spPr/>
      <dgm:t>
        <a:bodyPr/>
        <a:lstStyle/>
        <a:p>
          <a:endParaRPr lang="en-US"/>
        </a:p>
      </dgm:t>
    </dgm:pt>
    <dgm:pt modelId="{A547F3F6-1538-438F-9355-0C13F5DD736E}">
      <dgm:prSet phldrT="[Text]"/>
      <dgm:spPr/>
      <dgm:t>
        <a:bodyPr/>
        <a:lstStyle/>
        <a:p>
          <a:r>
            <a:rPr lang="en-US" dirty="0"/>
            <a:t>November 2019 </a:t>
          </a:r>
        </a:p>
      </dgm:t>
    </dgm:pt>
    <dgm:pt modelId="{CF2F3204-32D2-4BE9-BD70-8F272A0AAFCD}" type="parTrans" cxnId="{67BE2C82-1AA6-48B0-A555-9C275F4C387B}">
      <dgm:prSet/>
      <dgm:spPr/>
      <dgm:t>
        <a:bodyPr/>
        <a:lstStyle/>
        <a:p>
          <a:endParaRPr lang="en-US"/>
        </a:p>
      </dgm:t>
    </dgm:pt>
    <dgm:pt modelId="{37BCF78D-E628-43AD-B4A9-4F5FF8CAEAE3}" type="sibTrans" cxnId="{67BE2C82-1AA6-48B0-A555-9C275F4C387B}">
      <dgm:prSet/>
      <dgm:spPr/>
      <dgm:t>
        <a:bodyPr/>
        <a:lstStyle/>
        <a:p>
          <a:endParaRPr lang="en-US"/>
        </a:p>
      </dgm:t>
    </dgm:pt>
    <dgm:pt modelId="{9ABF4596-8FE4-4DC8-8D9B-1D45A7BBDE43}">
      <dgm:prSet phldrT="[Text]"/>
      <dgm:spPr/>
      <dgm:t>
        <a:bodyPr/>
        <a:lstStyle/>
        <a:p>
          <a:r>
            <a:rPr lang="en-US" dirty="0"/>
            <a:t>City Council Action to accept the grant from the CFE Fund</a:t>
          </a:r>
        </a:p>
      </dgm:t>
    </dgm:pt>
    <dgm:pt modelId="{0FE2E0FE-9EDA-4430-BE9D-9F0683F05EC5}" type="parTrans" cxnId="{AF16FC01-30C8-4499-B357-26A38048B30D}">
      <dgm:prSet/>
      <dgm:spPr/>
      <dgm:t>
        <a:bodyPr/>
        <a:lstStyle/>
        <a:p>
          <a:endParaRPr lang="en-US"/>
        </a:p>
      </dgm:t>
    </dgm:pt>
    <dgm:pt modelId="{87EC6098-F23D-4706-9929-02126AD3680D}" type="sibTrans" cxnId="{AF16FC01-30C8-4499-B357-26A38048B30D}">
      <dgm:prSet/>
      <dgm:spPr/>
      <dgm:t>
        <a:bodyPr/>
        <a:lstStyle/>
        <a:p>
          <a:endParaRPr lang="en-US"/>
        </a:p>
      </dgm:t>
    </dgm:pt>
    <dgm:pt modelId="{98FFAD0B-0B7C-47EB-B4C5-5EE9AF23E3F5}">
      <dgm:prSet phldrT="[Text]"/>
      <dgm:spPr/>
      <dgm:t>
        <a:bodyPr/>
        <a:lstStyle/>
        <a:p>
          <a:r>
            <a:rPr lang="en-US" dirty="0"/>
            <a:t>December 2019 </a:t>
          </a:r>
        </a:p>
      </dgm:t>
    </dgm:pt>
    <dgm:pt modelId="{60E9559D-41C8-4C1F-B7BE-00A848454521}" type="parTrans" cxnId="{C8CBCF56-0C38-4F34-BDC2-090F8A8E7B63}">
      <dgm:prSet/>
      <dgm:spPr/>
      <dgm:t>
        <a:bodyPr/>
        <a:lstStyle/>
        <a:p>
          <a:endParaRPr lang="en-US"/>
        </a:p>
      </dgm:t>
    </dgm:pt>
    <dgm:pt modelId="{4A193199-ECF5-460F-B822-BBC3355672B0}" type="sibTrans" cxnId="{C8CBCF56-0C38-4F34-BDC2-090F8A8E7B63}">
      <dgm:prSet/>
      <dgm:spPr/>
      <dgm:t>
        <a:bodyPr/>
        <a:lstStyle/>
        <a:p>
          <a:endParaRPr lang="en-US"/>
        </a:p>
      </dgm:t>
    </dgm:pt>
    <dgm:pt modelId="{D52256A6-F7DD-4016-BB20-8664747EDE52}">
      <dgm:prSet phldrT="[Text]"/>
      <dgm:spPr/>
      <dgm:t>
        <a:bodyPr/>
        <a:lstStyle/>
        <a:p>
          <a:r>
            <a:rPr lang="en-US" dirty="0"/>
            <a:t>Grand Opening and Ribbon Cutting in Acres Home and Magnolia-Park Manchester  </a:t>
          </a:r>
        </a:p>
      </dgm:t>
    </dgm:pt>
    <dgm:pt modelId="{3D61E4E2-1D51-4E87-93DF-F81BF591797E}" type="parTrans" cxnId="{6AC3FB6F-F417-42E2-8B2E-1C4CCF7FF4D8}">
      <dgm:prSet/>
      <dgm:spPr/>
      <dgm:t>
        <a:bodyPr/>
        <a:lstStyle/>
        <a:p>
          <a:endParaRPr lang="en-US"/>
        </a:p>
      </dgm:t>
    </dgm:pt>
    <dgm:pt modelId="{4D8E5FFA-93C3-44D3-B821-F7BAE5ADAD15}" type="sibTrans" cxnId="{6AC3FB6F-F417-42E2-8B2E-1C4CCF7FF4D8}">
      <dgm:prSet/>
      <dgm:spPr/>
      <dgm:t>
        <a:bodyPr/>
        <a:lstStyle/>
        <a:p>
          <a:endParaRPr lang="en-US"/>
        </a:p>
      </dgm:t>
    </dgm:pt>
    <dgm:pt modelId="{1CBAD67C-A382-41C2-BF44-7DC3077A05D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Finalizing grant agreements  </a:t>
          </a:r>
        </a:p>
      </dgm:t>
    </dgm:pt>
    <dgm:pt modelId="{394A2E47-E63D-4B6E-BBD0-854F4281C784}" type="parTrans" cxnId="{2207B5E6-7C7F-4DC4-BBF1-462E7509D5AE}">
      <dgm:prSet/>
      <dgm:spPr/>
      <dgm:t>
        <a:bodyPr/>
        <a:lstStyle/>
        <a:p>
          <a:endParaRPr lang="en-US"/>
        </a:p>
      </dgm:t>
    </dgm:pt>
    <dgm:pt modelId="{049610FE-B793-4FF0-95FC-78C9CEFD7ACD}" type="sibTrans" cxnId="{2207B5E6-7C7F-4DC4-BBF1-462E7509D5AE}">
      <dgm:prSet/>
      <dgm:spPr/>
      <dgm:t>
        <a:bodyPr/>
        <a:lstStyle/>
        <a:p>
          <a:endParaRPr lang="en-US"/>
        </a:p>
      </dgm:t>
    </dgm:pt>
    <dgm:pt modelId="{266A0013-EFBF-420D-8E78-5D8C1FF67B2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Quality of Life Committee presentation </a:t>
          </a:r>
        </a:p>
      </dgm:t>
    </dgm:pt>
    <dgm:pt modelId="{9D98D7BB-F26F-46C6-942C-7459DF15443C}" type="parTrans" cxnId="{2DCFFCBE-7F29-416C-88D3-895AEE34DF21}">
      <dgm:prSet/>
      <dgm:spPr/>
      <dgm:t>
        <a:bodyPr/>
        <a:lstStyle/>
        <a:p>
          <a:endParaRPr lang="en-US"/>
        </a:p>
      </dgm:t>
    </dgm:pt>
    <dgm:pt modelId="{247D6DFD-5103-47BC-901E-FD867B1AEA63}" type="sibTrans" cxnId="{2DCFFCBE-7F29-416C-88D3-895AEE34DF21}">
      <dgm:prSet/>
      <dgm:spPr/>
      <dgm:t>
        <a:bodyPr/>
        <a:lstStyle/>
        <a:p>
          <a:endParaRPr lang="en-US"/>
        </a:p>
      </dgm:t>
    </dgm:pt>
    <dgm:pt modelId="{76DFF070-B545-4708-BEC4-6B673B4D0CAF}">
      <dgm:prSet phldrT="[Text]"/>
      <dgm:spPr/>
      <dgm:t>
        <a:bodyPr/>
        <a:lstStyle/>
        <a:p>
          <a:r>
            <a:rPr lang="en-US" dirty="0"/>
            <a:t>Job posting for Financial Empowerment Program Coordinator in the Office of Complete Communities   </a:t>
          </a:r>
        </a:p>
      </dgm:t>
    </dgm:pt>
    <dgm:pt modelId="{DA3B0186-B7C0-41A0-925E-07CE368250EC}" type="parTrans" cxnId="{53FAB7B9-40F5-400F-8069-591695E66E93}">
      <dgm:prSet/>
      <dgm:spPr/>
      <dgm:t>
        <a:bodyPr/>
        <a:lstStyle/>
        <a:p>
          <a:endParaRPr lang="en-US"/>
        </a:p>
      </dgm:t>
    </dgm:pt>
    <dgm:pt modelId="{414E886B-1A13-4848-9E4C-C1ED0A252A88}" type="sibTrans" cxnId="{53FAB7B9-40F5-400F-8069-591695E66E93}">
      <dgm:prSet/>
      <dgm:spPr/>
      <dgm:t>
        <a:bodyPr/>
        <a:lstStyle/>
        <a:p>
          <a:endParaRPr lang="en-US"/>
        </a:p>
      </dgm:t>
    </dgm:pt>
    <dgm:pt modelId="{A57ED222-F16D-4EFA-B4D0-6F15436ACBA5}">
      <dgm:prSet phldrT="[Text]"/>
      <dgm:spPr/>
      <dgm:t>
        <a:bodyPr/>
        <a:lstStyle/>
        <a:p>
          <a:r>
            <a:rPr lang="en-US" dirty="0"/>
            <a:t>Outreach and Communications</a:t>
          </a:r>
        </a:p>
      </dgm:t>
    </dgm:pt>
    <dgm:pt modelId="{9602A7B0-85A3-4AAB-AE94-B7F49C5D99F0}" type="parTrans" cxnId="{9EE9D9E7-81DB-4B6E-AB1B-9B4732FDE6EA}">
      <dgm:prSet/>
      <dgm:spPr/>
      <dgm:t>
        <a:bodyPr/>
        <a:lstStyle/>
        <a:p>
          <a:endParaRPr lang="en-US"/>
        </a:p>
      </dgm:t>
    </dgm:pt>
    <dgm:pt modelId="{31A5CDE0-5D8D-4758-A490-C2B73612DB24}" type="sibTrans" cxnId="{9EE9D9E7-81DB-4B6E-AB1B-9B4732FDE6EA}">
      <dgm:prSet/>
      <dgm:spPr/>
      <dgm:t>
        <a:bodyPr/>
        <a:lstStyle/>
        <a:p>
          <a:endParaRPr lang="en-US"/>
        </a:p>
      </dgm:t>
    </dgm:pt>
    <dgm:pt modelId="{7A41291E-7756-4B3D-876E-486D5CFFE3DE}" type="pres">
      <dgm:prSet presAssocID="{A21161E7-5BD7-44B9-BA0E-625501426B33}" presName="linearFlow" presStyleCnt="0">
        <dgm:presLayoutVars>
          <dgm:dir/>
          <dgm:animLvl val="lvl"/>
          <dgm:resizeHandles val="exact"/>
        </dgm:presLayoutVars>
      </dgm:prSet>
      <dgm:spPr/>
    </dgm:pt>
    <dgm:pt modelId="{C50697B7-F74E-4D75-A65D-D8095A280ADF}" type="pres">
      <dgm:prSet presAssocID="{B8197696-06AB-46D4-980A-11DEB0C8C9CB}" presName="composite" presStyleCnt="0"/>
      <dgm:spPr/>
    </dgm:pt>
    <dgm:pt modelId="{BA9A2D90-C439-4D9B-9008-5329FE21557B}" type="pres">
      <dgm:prSet presAssocID="{B8197696-06AB-46D4-980A-11DEB0C8C9C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B348C4-D2FA-4800-B4AB-68EE220EEFCC}" type="pres">
      <dgm:prSet presAssocID="{B8197696-06AB-46D4-980A-11DEB0C8C9CB}" presName="descendantText" presStyleLbl="alignAcc1" presStyleIdx="0" presStyleCnt="3" custScaleY="122349">
        <dgm:presLayoutVars>
          <dgm:bulletEnabled val="1"/>
        </dgm:presLayoutVars>
      </dgm:prSet>
      <dgm:spPr/>
    </dgm:pt>
    <dgm:pt modelId="{C5DFD2E0-E16F-41D6-BDB3-1041AE2575C4}" type="pres">
      <dgm:prSet presAssocID="{6C47B587-57C7-4616-B686-E146CB62CC59}" presName="sp" presStyleCnt="0"/>
      <dgm:spPr/>
    </dgm:pt>
    <dgm:pt modelId="{F9588B9C-090E-4828-AE48-4FEE48238730}" type="pres">
      <dgm:prSet presAssocID="{A547F3F6-1538-438F-9355-0C13F5DD736E}" presName="composite" presStyleCnt="0"/>
      <dgm:spPr/>
    </dgm:pt>
    <dgm:pt modelId="{E1CB10AC-6CD0-45E6-A107-3F13D82F22EF}" type="pres">
      <dgm:prSet presAssocID="{A547F3F6-1538-438F-9355-0C13F5DD736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8B32FD-C5F6-44A5-B65B-70A8CAC4A6B7}" type="pres">
      <dgm:prSet presAssocID="{A547F3F6-1538-438F-9355-0C13F5DD736E}" presName="descendantText" presStyleLbl="alignAcc1" presStyleIdx="1" presStyleCnt="3">
        <dgm:presLayoutVars>
          <dgm:bulletEnabled val="1"/>
        </dgm:presLayoutVars>
      </dgm:prSet>
      <dgm:spPr/>
    </dgm:pt>
    <dgm:pt modelId="{A7F8E5FC-27F0-41C2-9534-BDB809145C52}" type="pres">
      <dgm:prSet presAssocID="{37BCF78D-E628-43AD-B4A9-4F5FF8CAEAE3}" presName="sp" presStyleCnt="0"/>
      <dgm:spPr/>
    </dgm:pt>
    <dgm:pt modelId="{2BA377B8-BFBE-4A7C-990F-C14D2A3D3C53}" type="pres">
      <dgm:prSet presAssocID="{98FFAD0B-0B7C-47EB-B4C5-5EE9AF23E3F5}" presName="composite" presStyleCnt="0"/>
      <dgm:spPr/>
    </dgm:pt>
    <dgm:pt modelId="{16FA187A-4E97-45B2-831E-18F503954322}" type="pres">
      <dgm:prSet presAssocID="{98FFAD0B-0B7C-47EB-B4C5-5EE9AF23E3F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2279A6C-4D9D-4609-9C77-2136DE54418D}" type="pres">
      <dgm:prSet presAssocID="{98FFAD0B-0B7C-47EB-B4C5-5EE9AF23E3F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F16FC01-30C8-4499-B357-26A38048B30D}" srcId="{A547F3F6-1538-438F-9355-0C13F5DD736E}" destId="{9ABF4596-8FE4-4DC8-8D9B-1D45A7BBDE43}" srcOrd="0" destOrd="0" parTransId="{0FE2E0FE-9EDA-4430-BE9D-9F0683F05EC5}" sibTransId="{87EC6098-F23D-4706-9929-02126AD3680D}"/>
    <dgm:cxn modelId="{FFB8FD1D-5B0B-4D86-B24F-278C3BDCAB0A}" type="presOf" srcId="{A21161E7-5BD7-44B9-BA0E-625501426B33}" destId="{7A41291E-7756-4B3D-876E-486D5CFFE3DE}" srcOrd="0" destOrd="0" presId="urn:microsoft.com/office/officeart/2005/8/layout/chevron2"/>
    <dgm:cxn modelId="{59646761-E396-45F1-82E0-44F7D6428DAC}" srcId="{A21161E7-5BD7-44B9-BA0E-625501426B33}" destId="{B8197696-06AB-46D4-980A-11DEB0C8C9CB}" srcOrd="0" destOrd="0" parTransId="{B03D403F-2C54-45E0-882D-CC0866620E80}" sibTransId="{6C47B587-57C7-4616-B686-E146CB62CC59}"/>
    <dgm:cxn modelId="{74B68741-7844-42AB-A5D4-2F6A14FEEC72}" type="presOf" srcId="{9ABF4596-8FE4-4DC8-8D9B-1D45A7BBDE43}" destId="{988B32FD-C5F6-44A5-B65B-70A8CAC4A6B7}" srcOrd="0" destOrd="0" presId="urn:microsoft.com/office/officeart/2005/8/layout/chevron2"/>
    <dgm:cxn modelId="{24343C47-94D3-4454-8E99-B5F01DAA3B61}" type="presOf" srcId="{A57ED222-F16D-4EFA-B4D0-6F15436ACBA5}" destId="{72279A6C-4D9D-4609-9C77-2136DE54418D}" srcOrd="0" destOrd="1" presId="urn:microsoft.com/office/officeart/2005/8/layout/chevron2"/>
    <dgm:cxn modelId="{6AC3FB6F-F417-42E2-8B2E-1C4CCF7FF4D8}" srcId="{98FFAD0B-0B7C-47EB-B4C5-5EE9AF23E3F5}" destId="{D52256A6-F7DD-4016-BB20-8664747EDE52}" srcOrd="0" destOrd="0" parTransId="{3D61E4E2-1D51-4E87-93DF-F81BF591797E}" sibTransId="{4D8E5FFA-93C3-44D3-B821-F7BAE5ADAD15}"/>
    <dgm:cxn modelId="{01A7B471-7DBF-4C3C-8D9E-3BDA09B0AD44}" type="presOf" srcId="{B8197696-06AB-46D4-980A-11DEB0C8C9CB}" destId="{BA9A2D90-C439-4D9B-9008-5329FE21557B}" srcOrd="0" destOrd="0" presId="urn:microsoft.com/office/officeart/2005/8/layout/chevron2"/>
    <dgm:cxn modelId="{79497755-F961-4F0B-96AB-72CFF12530BA}" type="presOf" srcId="{1CBAD67C-A382-41C2-BF44-7DC3077A05D2}" destId="{35B348C4-D2FA-4800-B4AB-68EE220EEFCC}" srcOrd="0" destOrd="1" presId="urn:microsoft.com/office/officeart/2005/8/layout/chevron2"/>
    <dgm:cxn modelId="{C8CBCF56-0C38-4F34-BDC2-090F8A8E7B63}" srcId="{A21161E7-5BD7-44B9-BA0E-625501426B33}" destId="{98FFAD0B-0B7C-47EB-B4C5-5EE9AF23E3F5}" srcOrd="2" destOrd="0" parTransId="{60E9559D-41C8-4C1F-B7BE-00A848454521}" sibTransId="{4A193199-ECF5-460F-B822-BBC3355672B0}"/>
    <dgm:cxn modelId="{67BE2C82-1AA6-48B0-A555-9C275F4C387B}" srcId="{A21161E7-5BD7-44B9-BA0E-625501426B33}" destId="{A547F3F6-1538-438F-9355-0C13F5DD736E}" srcOrd="1" destOrd="0" parTransId="{CF2F3204-32D2-4BE9-BD70-8F272A0AAFCD}" sibTransId="{37BCF78D-E628-43AD-B4A9-4F5FF8CAEAE3}"/>
    <dgm:cxn modelId="{208C5D9B-0317-4790-9F47-5736A412C55E}" srcId="{B8197696-06AB-46D4-980A-11DEB0C8C9CB}" destId="{8B3E6993-24C0-48C3-A5F6-FFE788C426DE}" srcOrd="0" destOrd="0" parTransId="{09686C29-DE5C-4176-BFF5-3EAF3715F746}" sibTransId="{2002A556-B295-4158-9920-DEA4AB3E255F}"/>
    <dgm:cxn modelId="{53FAB7B9-40F5-400F-8069-591695E66E93}" srcId="{A547F3F6-1538-438F-9355-0C13F5DD736E}" destId="{76DFF070-B545-4708-BEC4-6B673B4D0CAF}" srcOrd="1" destOrd="0" parTransId="{DA3B0186-B7C0-41A0-925E-07CE368250EC}" sibTransId="{414E886B-1A13-4848-9E4C-C1ED0A252A88}"/>
    <dgm:cxn modelId="{1D72AEBB-822A-4E79-9102-18D4C8166751}" type="presOf" srcId="{D52256A6-F7DD-4016-BB20-8664747EDE52}" destId="{72279A6C-4D9D-4609-9C77-2136DE54418D}" srcOrd="0" destOrd="0" presId="urn:microsoft.com/office/officeart/2005/8/layout/chevron2"/>
    <dgm:cxn modelId="{2DCFFCBE-7F29-416C-88D3-895AEE34DF21}" srcId="{B8197696-06AB-46D4-980A-11DEB0C8C9CB}" destId="{266A0013-EFBF-420D-8E78-5D8C1FF67B2D}" srcOrd="2" destOrd="0" parTransId="{9D98D7BB-F26F-46C6-942C-7459DF15443C}" sibTransId="{247D6DFD-5103-47BC-901E-FD867B1AEA63}"/>
    <dgm:cxn modelId="{243B3FC8-65A1-4075-868B-545B6B6BC784}" type="presOf" srcId="{A547F3F6-1538-438F-9355-0C13F5DD736E}" destId="{E1CB10AC-6CD0-45E6-A107-3F13D82F22EF}" srcOrd="0" destOrd="0" presId="urn:microsoft.com/office/officeart/2005/8/layout/chevron2"/>
    <dgm:cxn modelId="{FCC897D5-307C-4B38-8A2B-A14C505D1DD9}" type="presOf" srcId="{98FFAD0B-0B7C-47EB-B4C5-5EE9AF23E3F5}" destId="{16FA187A-4E97-45B2-831E-18F503954322}" srcOrd="0" destOrd="0" presId="urn:microsoft.com/office/officeart/2005/8/layout/chevron2"/>
    <dgm:cxn modelId="{8F364FE3-8BE7-4188-9E15-9974887F0AF5}" type="presOf" srcId="{266A0013-EFBF-420D-8E78-5D8C1FF67B2D}" destId="{35B348C4-D2FA-4800-B4AB-68EE220EEFCC}" srcOrd="0" destOrd="2" presId="urn:microsoft.com/office/officeart/2005/8/layout/chevron2"/>
    <dgm:cxn modelId="{0D4F8AE4-862B-460F-AD75-09661A87238C}" type="presOf" srcId="{76DFF070-B545-4708-BEC4-6B673B4D0CAF}" destId="{988B32FD-C5F6-44A5-B65B-70A8CAC4A6B7}" srcOrd="0" destOrd="1" presId="urn:microsoft.com/office/officeart/2005/8/layout/chevron2"/>
    <dgm:cxn modelId="{2207B5E6-7C7F-4DC4-BBF1-462E7509D5AE}" srcId="{B8197696-06AB-46D4-980A-11DEB0C8C9CB}" destId="{1CBAD67C-A382-41C2-BF44-7DC3077A05D2}" srcOrd="1" destOrd="0" parTransId="{394A2E47-E63D-4B6E-BBD0-854F4281C784}" sibTransId="{049610FE-B793-4FF0-95FC-78C9CEFD7ACD}"/>
    <dgm:cxn modelId="{9EE9D9E7-81DB-4B6E-AB1B-9B4732FDE6EA}" srcId="{98FFAD0B-0B7C-47EB-B4C5-5EE9AF23E3F5}" destId="{A57ED222-F16D-4EFA-B4D0-6F15436ACBA5}" srcOrd="1" destOrd="0" parTransId="{9602A7B0-85A3-4AAB-AE94-B7F49C5D99F0}" sibTransId="{31A5CDE0-5D8D-4758-A490-C2B73612DB24}"/>
    <dgm:cxn modelId="{4FD7C0ED-1A44-4A74-9F9E-55B392935169}" type="presOf" srcId="{8B3E6993-24C0-48C3-A5F6-FFE788C426DE}" destId="{35B348C4-D2FA-4800-B4AB-68EE220EEFCC}" srcOrd="0" destOrd="0" presId="urn:microsoft.com/office/officeart/2005/8/layout/chevron2"/>
    <dgm:cxn modelId="{C7F4BACA-1FA9-4DD8-B00D-44F1CFEBB317}" type="presParOf" srcId="{7A41291E-7756-4B3D-876E-486D5CFFE3DE}" destId="{C50697B7-F74E-4D75-A65D-D8095A280ADF}" srcOrd="0" destOrd="0" presId="urn:microsoft.com/office/officeart/2005/8/layout/chevron2"/>
    <dgm:cxn modelId="{7E775478-E91C-4498-BA04-1BAC6BE3A231}" type="presParOf" srcId="{C50697B7-F74E-4D75-A65D-D8095A280ADF}" destId="{BA9A2D90-C439-4D9B-9008-5329FE21557B}" srcOrd="0" destOrd="0" presId="urn:microsoft.com/office/officeart/2005/8/layout/chevron2"/>
    <dgm:cxn modelId="{42DD7E39-1F5F-4263-8EF8-069707CDC7DD}" type="presParOf" srcId="{C50697B7-F74E-4D75-A65D-D8095A280ADF}" destId="{35B348C4-D2FA-4800-B4AB-68EE220EEFCC}" srcOrd="1" destOrd="0" presId="urn:microsoft.com/office/officeart/2005/8/layout/chevron2"/>
    <dgm:cxn modelId="{2C4ACDA9-38C5-4774-99F6-C97CC5DA57D5}" type="presParOf" srcId="{7A41291E-7756-4B3D-876E-486D5CFFE3DE}" destId="{C5DFD2E0-E16F-41D6-BDB3-1041AE2575C4}" srcOrd="1" destOrd="0" presId="urn:microsoft.com/office/officeart/2005/8/layout/chevron2"/>
    <dgm:cxn modelId="{DEB53D5E-CAF7-41B4-AFBE-D44CD8EAD01A}" type="presParOf" srcId="{7A41291E-7756-4B3D-876E-486D5CFFE3DE}" destId="{F9588B9C-090E-4828-AE48-4FEE48238730}" srcOrd="2" destOrd="0" presId="urn:microsoft.com/office/officeart/2005/8/layout/chevron2"/>
    <dgm:cxn modelId="{8571A77A-E817-4741-BD9C-2CF02EEEEE85}" type="presParOf" srcId="{F9588B9C-090E-4828-AE48-4FEE48238730}" destId="{E1CB10AC-6CD0-45E6-A107-3F13D82F22EF}" srcOrd="0" destOrd="0" presId="urn:microsoft.com/office/officeart/2005/8/layout/chevron2"/>
    <dgm:cxn modelId="{BADCF867-B15D-46D7-B4A0-9D2FE8CAF19C}" type="presParOf" srcId="{F9588B9C-090E-4828-AE48-4FEE48238730}" destId="{988B32FD-C5F6-44A5-B65B-70A8CAC4A6B7}" srcOrd="1" destOrd="0" presId="urn:microsoft.com/office/officeart/2005/8/layout/chevron2"/>
    <dgm:cxn modelId="{6FD56183-3386-40A1-A294-0D3A06FDFBBB}" type="presParOf" srcId="{7A41291E-7756-4B3D-876E-486D5CFFE3DE}" destId="{A7F8E5FC-27F0-41C2-9534-BDB809145C52}" srcOrd="3" destOrd="0" presId="urn:microsoft.com/office/officeart/2005/8/layout/chevron2"/>
    <dgm:cxn modelId="{6A485473-FCC1-47CD-A70B-E0EF92714BFF}" type="presParOf" srcId="{7A41291E-7756-4B3D-876E-486D5CFFE3DE}" destId="{2BA377B8-BFBE-4A7C-990F-C14D2A3D3C53}" srcOrd="4" destOrd="0" presId="urn:microsoft.com/office/officeart/2005/8/layout/chevron2"/>
    <dgm:cxn modelId="{38E91A7A-653A-4592-9138-FD8DF2F5F548}" type="presParOf" srcId="{2BA377B8-BFBE-4A7C-990F-C14D2A3D3C53}" destId="{16FA187A-4E97-45B2-831E-18F503954322}" srcOrd="0" destOrd="0" presId="urn:microsoft.com/office/officeart/2005/8/layout/chevron2"/>
    <dgm:cxn modelId="{19588CD7-E4B6-41BA-8A38-C933D1A35B26}" type="presParOf" srcId="{2BA377B8-BFBE-4A7C-990F-C14D2A3D3C53}" destId="{72279A6C-4D9D-4609-9C77-2136DE544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E7335-E07F-40F5-B051-35D2693E3173}">
      <dsp:nvSpPr>
        <dsp:cNvPr id="0" name=""/>
        <dsp:cNvSpPr/>
      </dsp:nvSpPr>
      <dsp:spPr>
        <a:xfrm>
          <a:off x="3197054" y="2972756"/>
          <a:ext cx="2268877" cy="53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919"/>
              </a:lnTo>
              <a:lnTo>
                <a:pt x="2268877" y="367919"/>
              </a:lnTo>
              <a:lnTo>
                <a:pt x="2268877" y="5398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E5F10-54C8-42A3-B3DE-A972D778BA5D}">
      <dsp:nvSpPr>
        <dsp:cNvPr id="0" name=""/>
        <dsp:cNvSpPr/>
      </dsp:nvSpPr>
      <dsp:spPr>
        <a:xfrm>
          <a:off x="3151334" y="2972756"/>
          <a:ext cx="91440" cy="539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8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6AFE-6E06-47DA-BF43-E6FD21EBD839}">
      <dsp:nvSpPr>
        <dsp:cNvPr id="0" name=""/>
        <dsp:cNvSpPr/>
      </dsp:nvSpPr>
      <dsp:spPr>
        <a:xfrm>
          <a:off x="928177" y="2972756"/>
          <a:ext cx="2268877" cy="539889"/>
        </a:xfrm>
        <a:custGeom>
          <a:avLst/>
          <a:gdLst/>
          <a:ahLst/>
          <a:cxnLst/>
          <a:rect l="0" t="0" r="0" b="0"/>
          <a:pathLst>
            <a:path>
              <a:moveTo>
                <a:pt x="2268877" y="0"/>
              </a:moveTo>
              <a:lnTo>
                <a:pt x="2268877" y="367919"/>
              </a:lnTo>
              <a:lnTo>
                <a:pt x="0" y="367919"/>
              </a:lnTo>
              <a:lnTo>
                <a:pt x="0" y="5398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96C2F-5CD9-4BF8-9D38-D45DAA04D3F5}">
      <dsp:nvSpPr>
        <dsp:cNvPr id="0" name=""/>
        <dsp:cNvSpPr/>
      </dsp:nvSpPr>
      <dsp:spPr>
        <a:xfrm>
          <a:off x="3151334" y="1254082"/>
          <a:ext cx="91440" cy="539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8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8F66E-486E-46CB-8974-8F3253DA2A57}">
      <dsp:nvSpPr>
        <dsp:cNvPr id="0" name=""/>
        <dsp:cNvSpPr/>
      </dsp:nvSpPr>
      <dsp:spPr>
        <a:xfrm>
          <a:off x="2268877" y="75297"/>
          <a:ext cx="1856354" cy="117878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E5843-2D74-45E8-B601-036A95A5D912}">
      <dsp:nvSpPr>
        <dsp:cNvPr id="0" name=""/>
        <dsp:cNvSpPr/>
      </dsp:nvSpPr>
      <dsp:spPr>
        <a:xfrm>
          <a:off x="2475139" y="271245"/>
          <a:ext cx="1856354" cy="11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CFE Fund </a:t>
          </a:r>
        </a:p>
      </dsp:txBody>
      <dsp:txXfrm>
        <a:off x="2509664" y="305770"/>
        <a:ext cx="1787304" cy="1109735"/>
      </dsp:txXfrm>
    </dsp:sp>
    <dsp:sp modelId="{88E695EB-7D89-43CE-86DB-809007465C6A}">
      <dsp:nvSpPr>
        <dsp:cNvPr id="0" name=""/>
        <dsp:cNvSpPr/>
      </dsp:nvSpPr>
      <dsp:spPr>
        <a:xfrm>
          <a:off x="2268877" y="1793971"/>
          <a:ext cx="1856354" cy="1178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6AB10-44FA-43D3-9942-72145EB272E4}">
      <dsp:nvSpPr>
        <dsp:cNvPr id="0" name=""/>
        <dsp:cNvSpPr/>
      </dsp:nvSpPr>
      <dsp:spPr>
        <a:xfrm>
          <a:off x="2475139" y="1989920"/>
          <a:ext cx="1856354" cy="11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COH</a:t>
          </a:r>
        </a:p>
      </dsp:txBody>
      <dsp:txXfrm>
        <a:off x="2509664" y="2024445"/>
        <a:ext cx="1787304" cy="1109735"/>
      </dsp:txXfrm>
    </dsp:sp>
    <dsp:sp modelId="{F2E1C684-A2BB-40ED-B913-640CF8C1611A}">
      <dsp:nvSpPr>
        <dsp:cNvPr id="0" name=""/>
        <dsp:cNvSpPr/>
      </dsp:nvSpPr>
      <dsp:spPr>
        <a:xfrm>
          <a:off x="0" y="3512646"/>
          <a:ext cx="1856354" cy="1178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AEDEA-07B1-4975-BAE9-8EA0BB780E56}">
      <dsp:nvSpPr>
        <dsp:cNvPr id="0" name=""/>
        <dsp:cNvSpPr/>
      </dsp:nvSpPr>
      <dsp:spPr>
        <a:xfrm>
          <a:off x="206261" y="3708594"/>
          <a:ext cx="1856354" cy="11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Summer Jobs Connect</a:t>
          </a:r>
        </a:p>
      </dsp:txBody>
      <dsp:txXfrm>
        <a:off x="240786" y="3743119"/>
        <a:ext cx="1787304" cy="1109735"/>
      </dsp:txXfrm>
    </dsp:sp>
    <dsp:sp modelId="{4AC6479E-29BF-4C7A-97F3-6A2B83909AD9}">
      <dsp:nvSpPr>
        <dsp:cNvPr id="0" name=""/>
        <dsp:cNvSpPr/>
      </dsp:nvSpPr>
      <dsp:spPr>
        <a:xfrm>
          <a:off x="2268877" y="3512646"/>
          <a:ext cx="1856354" cy="1178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EA493-D214-4F86-B180-6E4F89426DCD}">
      <dsp:nvSpPr>
        <dsp:cNvPr id="0" name=""/>
        <dsp:cNvSpPr/>
      </dsp:nvSpPr>
      <dsp:spPr>
        <a:xfrm>
          <a:off x="2475139" y="3708594"/>
          <a:ext cx="1856354" cy="11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FEC </a:t>
          </a:r>
        </a:p>
      </dsp:txBody>
      <dsp:txXfrm>
        <a:off x="2509664" y="3743119"/>
        <a:ext cx="1787304" cy="1109735"/>
      </dsp:txXfrm>
    </dsp:sp>
    <dsp:sp modelId="{1FEF14E4-2E27-4B86-9ACA-0611A3796F7B}">
      <dsp:nvSpPr>
        <dsp:cNvPr id="0" name=""/>
        <dsp:cNvSpPr/>
      </dsp:nvSpPr>
      <dsp:spPr>
        <a:xfrm>
          <a:off x="4537755" y="3512646"/>
          <a:ext cx="1856354" cy="1178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6325C-D2EC-4928-9497-A0A14BCE606B}">
      <dsp:nvSpPr>
        <dsp:cNvPr id="0" name=""/>
        <dsp:cNvSpPr/>
      </dsp:nvSpPr>
      <dsp:spPr>
        <a:xfrm>
          <a:off x="4744016" y="3708594"/>
          <a:ext cx="1856354" cy="11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Bank On</a:t>
          </a:r>
        </a:p>
      </dsp:txBody>
      <dsp:txXfrm>
        <a:off x="4778541" y="3743119"/>
        <a:ext cx="1787304" cy="1109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A2D90-C439-4D9B-9008-5329FE21557B}">
      <dsp:nvSpPr>
        <dsp:cNvPr id="0" name=""/>
        <dsp:cNvSpPr/>
      </dsp:nvSpPr>
      <dsp:spPr>
        <a:xfrm rot="5400000">
          <a:off x="-226176" y="226929"/>
          <a:ext cx="1507844" cy="1055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2017</a:t>
          </a:r>
        </a:p>
      </dsp:txBody>
      <dsp:txXfrm rot="-5400000">
        <a:off x="1" y="528499"/>
        <a:ext cx="1055491" cy="452353"/>
      </dsp:txXfrm>
    </dsp:sp>
    <dsp:sp modelId="{35B348C4-D2FA-4800-B4AB-68EE220EEFCC}">
      <dsp:nvSpPr>
        <dsp:cNvPr id="0" name=""/>
        <dsp:cNvSpPr/>
      </dsp:nvSpPr>
      <dsp:spPr>
        <a:xfrm rot="5400000">
          <a:off x="4463392" y="-3407148"/>
          <a:ext cx="980098" cy="7795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Planning and Development Department (PDD) submitted a FEC planning grant application to the Cities for Financial Empowerment (CFE Fund) and was awarded a $20,000 grant.</a:t>
          </a:r>
        </a:p>
      </dsp:txBody>
      <dsp:txXfrm rot="-5400000">
        <a:off x="1055491" y="48597"/>
        <a:ext cx="7748056" cy="884410"/>
      </dsp:txXfrm>
    </dsp:sp>
    <dsp:sp modelId="{E1CB10AC-6CD0-45E6-A107-3F13D82F22EF}">
      <dsp:nvSpPr>
        <dsp:cNvPr id="0" name=""/>
        <dsp:cNvSpPr/>
      </dsp:nvSpPr>
      <dsp:spPr>
        <a:xfrm rot="5400000">
          <a:off x="-226176" y="1560834"/>
          <a:ext cx="1507844" cy="1055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2018 </a:t>
          </a:r>
        </a:p>
      </dsp:txBody>
      <dsp:txXfrm rot="-5400000">
        <a:off x="1" y="1862404"/>
        <a:ext cx="1055491" cy="452353"/>
      </dsp:txXfrm>
    </dsp:sp>
    <dsp:sp modelId="{988B32FD-C5F6-44A5-B65B-70A8CAC4A6B7}">
      <dsp:nvSpPr>
        <dsp:cNvPr id="0" name=""/>
        <dsp:cNvSpPr/>
      </dsp:nvSpPr>
      <dsp:spPr>
        <a:xfrm rot="5400000">
          <a:off x="4463392" y="-2073243"/>
          <a:ext cx="980098" cy="7795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PDD researched, drafted and submitted to the CFE Fund a plan to implement the FEC Model in Complete Communities neighborhoods as an implementation grant application. </a:t>
          </a:r>
        </a:p>
      </dsp:txBody>
      <dsp:txXfrm rot="-5400000">
        <a:off x="1055491" y="1382502"/>
        <a:ext cx="7748056" cy="884410"/>
      </dsp:txXfrm>
    </dsp:sp>
    <dsp:sp modelId="{16FA187A-4E97-45B2-831E-18F503954322}">
      <dsp:nvSpPr>
        <dsp:cNvPr id="0" name=""/>
        <dsp:cNvSpPr/>
      </dsp:nvSpPr>
      <dsp:spPr>
        <a:xfrm rot="5400000">
          <a:off x="-226176" y="3361286"/>
          <a:ext cx="1507844" cy="1055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2019 </a:t>
          </a:r>
        </a:p>
      </dsp:txBody>
      <dsp:txXfrm rot="-5400000">
        <a:off x="1" y="3662856"/>
        <a:ext cx="1055491" cy="452353"/>
      </dsp:txXfrm>
    </dsp:sp>
    <dsp:sp modelId="{72279A6C-4D9D-4609-9C77-2136DE54418D}">
      <dsp:nvSpPr>
        <dsp:cNvPr id="0" name=""/>
        <dsp:cNvSpPr/>
      </dsp:nvSpPr>
      <dsp:spPr>
        <a:xfrm rot="5400000">
          <a:off x="3996845" y="-272791"/>
          <a:ext cx="1913192" cy="7795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Matching funds were solicited and secured to meet the two-year funding requirements of the implementation grant.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Alliance, a United Way agency, was secured as the nonprofit provider of the financial counseling.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CFE Fund awards Houston with a $250,000 implementation grant.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Implementation of FEC Program transferred from PDD to Office of Complete Communities </a:t>
          </a:r>
        </a:p>
      </dsp:txBody>
      <dsp:txXfrm rot="-5400000">
        <a:off x="1055491" y="2761957"/>
        <a:ext cx="7702506" cy="1726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50890-6C2D-45D4-9523-4A61F29B3905}">
      <dsp:nvSpPr>
        <dsp:cNvPr id="0" name=""/>
        <dsp:cNvSpPr/>
      </dsp:nvSpPr>
      <dsp:spPr>
        <a:xfrm>
          <a:off x="2503951" y="0"/>
          <a:ext cx="3175859" cy="31758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Funding Sources: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/>
        </a:p>
      </dsp:txBody>
      <dsp:txXfrm>
        <a:off x="2927399" y="555775"/>
        <a:ext cx="2328963" cy="1429136"/>
      </dsp:txXfrm>
    </dsp:sp>
    <dsp:sp modelId="{4961A1B0-300E-4E99-9427-135CF9C3CB6D}">
      <dsp:nvSpPr>
        <dsp:cNvPr id="0" name=""/>
        <dsp:cNvSpPr/>
      </dsp:nvSpPr>
      <dsp:spPr>
        <a:xfrm>
          <a:off x="3872503" y="2291912"/>
          <a:ext cx="3175859" cy="3175859"/>
        </a:xfrm>
        <a:prstGeom prst="ellipse">
          <a:avLst/>
        </a:prstGeom>
        <a:solidFill>
          <a:schemeClr val="accent2">
            <a:alpha val="50000"/>
            <a:hueOff val="1650758"/>
            <a:satOff val="-30120"/>
            <a:lumOff val="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Local Government: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Office of Complete Communities</a:t>
          </a:r>
        </a:p>
      </dsp:txBody>
      <dsp:txXfrm>
        <a:off x="4843787" y="3112342"/>
        <a:ext cx="1905515" cy="1746722"/>
      </dsp:txXfrm>
    </dsp:sp>
    <dsp:sp modelId="{E7FD1EAD-C502-4089-B346-7B70BBBE9948}">
      <dsp:nvSpPr>
        <dsp:cNvPr id="0" name=""/>
        <dsp:cNvSpPr/>
      </dsp:nvSpPr>
      <dsp:spPr>
        <a:xfrm>
          <a:off x="971144" y="2291912"/>
          <a:ext cx="3175859" cy="3175859"/>
        </a:xfrm>
        <a:prstGeom prst="ellipse">
          <a:avLst/>
        </a:prstGeom>
        <a:solidFill>
          <a:schemeClr val="accent2">
            <a:alpha val="50000"/>
            <a:hueOff val="3301515"/>
            <a:satOff val="-60241"/>
            <a:lumOff val="1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Nonprofit provider: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Alliance, a United Way Agency</a:t>
          </a:r>
        </a:p>
      </dsp:txBody>
      <dsp:txXfrm>
        <a:off x="1270204" y="3112342"/>
        <a:ext cx="1905515" cy="1746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9337A-FFCF-475E-BE9E-35248B8A6C8A}">
      <dsp:nvSpPr>
        <dsp:cNvPr id="0" name=""/>
        <dsp:cNvSpPr/>
      </dsp:nvSpPr>
      <dsp:spPr>
        <a:xfrm>
          <a:off x="2058" y="1977900"/>
          <a:ext cx="2915026" cy="240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Calibri"/>
            <a:buChar char="•"/>
          </a:pPr>
          <a:r>
            <a:rPr lang="en-US" sz="1700" b="0" kern="1200" dirty="0">
              <a:latin typeface="Calibri"/>
              <a:cs typeface="Calibri"/>
              <a:sym typeface="Calibri"/>
            </a:rPr>
            <a:t>Funds for the Financial Empowerment Center program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>
              <a:latin typeface="Calibri"/>
              <a:cs typeface="Calibri"/>
              <a:sym typeface="Calibri"/>
            </a:rPr>
            <a:t>Trains the FEC counselors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>
              <a:latin typeface="Calibri" panose="020F0502020204030204" pitchFamily="34" charset="0"/>
              <a:cs typeface="Calibri" panose="020F0502020204030204" pitchFamily="34" charset="0"/>
            </a:rPr>
            <a:t>Provides secure data collection tools</a:t>
          </a:r>
        </a:p>
      </dsp:txBody>
      <dsp:txXfrm>
        <a:off x="57387" y="2033229"/>
        <a:ext cx="2804368" cy="1778424"/>
      </dsp:txXfrm>
    </dsp:sp>
    <dsp:sp modelId="{A2D722A8-10E2-4830-BD00-C82934CA2DA0}">
      <dsp:nvSpPr>
        <dsp:cNvPr id="0" name=""/>
        <dsp:cNvSpPr/>
      </dsp:nvSpPr>
      <dsp:spPr>
        <a:xfrm>
          <a:off x="1663385" y="2633699"/>
          <a:ext cx="3091862" cy="3091862"/>
        </a:xfrm>
        <a:prstGeom prst="leftCircularArrow">
          <a:avLst>
            <a:gd name="adj1" fmla="val 2760"/>
            <a:gd name="adj2" fmla="val 336491"/>
            <a:gd name="adj3" fmla="val 2112001"/>
            <a:gd name="adj4" fmla="val 9024489"/>
            <a:gd name="adj5" fmla="val 32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32D41-A8EC-4E00-AC69-71470C63419C}">
      <dsp:nvSpPr>
        <dsp:cNvPr id="0" name=""/>
        <dsp:cNvSpPr/>
      </dsp:nvSpPr>
      <dsp:spPr>
        <a:xfrm>
          <a:off x="649842" y="3866983"/>
          <a:ext cx="2591134" cy="1030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"/>
              <a:cs typeface="Calibri"/>
              <a:sym typeface="Calibri"/>
            </a:rPr>
            <a:t>Cities For Financial Empowerment Fund</a:t>
          </a:r>
          <a:endParaRPr lang="en-US" sz="2300" kern="1200" dirty="0"/>
        </a:p>
      </dsp:txBody>
      <dsp:txXfrm>
        <a:off x="680022" y="3897163"/>
        <a:ext cx="2530774" cy="970048"/>
      </dsp:txXfrm>
    </dsp:sp>
    <dsp:sp modelId="{C219E30A-1AEA-4024-B513-1511054FEC1B}">
      <dsp:nvSpPr>
        <dsp:cNvPr id="0" name=""/>
        <dsp:cNvSpPr/>
      </dsp:nvSpPr>
      <dsp:spPr>
        <a:xfrm>
          <a:off x="3647298" y="1977900"/>
          <a:ext cx="2915026" cy="240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Calibri"/>
            <a:buChar char="•"/>
          </a:pPr>
          <a:r>
            <a:rPr lang="en-US" sz="1700" kern="1200" dirty="0">
              <a:latin typeface="Calibri"/>
              <a:cs typeface="Calibri"/>
              <a:sym typeface="Calibri"/>
            </a:rPr>
            <a:t>Administrative oversight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alibri"/>
              <a:cs typeface="Calibri"/>
              <a:sym typeface="Calibri"/>
            </a:rPr>
            <a:t>Data evaluation and metrics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alibri"/>
              <a:ea typeface="Calibri"/>
              <a:cs typeface="Calibri"/>
              <a:sym typeface="Calibri"/>
            </a:rPr>
            <a:t>Secures matching funds</a:t>
          </a:r>
          <a:r>
            <a:rPr lang="en-US" sz="17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Request for City Council Action </a:t>
          </a:r>
        </a:p>
      </dsp:txBody>
      <dsp:txXfrm>
        <a:off x="3702627" y="2548433"/>
        <a:ext cx="2804368" cy="1778424"/>
      </dsp:txXfrm>
    </dsp:sp>
    <dsp:sp modelId="{6F061BED-46BF-4BC3-A628-307D30092DB4}">
      <dsp:nvSpPr>
        <dsp:cNvPr id="0" name=""/>
        <dsp:cNvSpPr/>
      </dsp:nvSpPr>
      <dsp:spPr>
        <a:xfrm>
          <a:off x="5266096" y="599565"/>
          <a:ext cx="3386781" cy="3386781"/>
        </a:xfrm>
        <a:prstGeom prst="circularArrow">
          <a:avLst>
            <a:gd name="adj1" fmla="val 2519"/>
            <a:gd name="adj2" fmla="val 305476"/>
            <a:gd name="adj3" fmla="val 19617822"/>
            <a:gd name="adj4" fmla="val 12674319"/>
            <a:gd name="adj5" fmla="val 29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4786E-431A-480C-ACCE-C1A35FF5D76C}">
      <dsp:nvSpPr>
        <dsp:cNvPr id="0" name=""/>
        <dsp:cNvSpPr/>
      </dsp:nvSpPr>
      <dsp:spPr>
        <a:xfrm>
          <a:off x="4295082" y="1462696"/>
          <a:ext cx="2591134" cy="10304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City of Houston</a:t>
          </a:r>
        </a:p>
      </dsp:txBody>
      <dsp:txXfrm>
        <a:off x="4325262" y="1492876"/>
        <a:ext cx="2530774" cy="970048"/>
      </dsp:txXfrm>
    </dsp:sp>
    <dsp:sp modelId="{25B1B5B1-46B7-4F40-A765-45D7C759D7BC}">
      <dsp:nvSpPr>
        <dsp:cNvPr id="0" name=""/>
        <dsp:cNvSpPr/>
      </dsp:nvSpPr>
      <dsp:spPr>
        <a:xfrm>
          <a:off x="7223948" y="2057915"/>
          <a:ext cx="2915026" cy="240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Font typeface="Calibri"/>
            <a:buChar char="•"/>
          </a:pPr>
          <a:r>
            <a:rPr lang="en-US" sz="1700" kern="1200" dirty="0">
              <a:latin typeface="Calibri"/>
              <a:cs typeface="Calibri"/>
              <a:sym typeface="Calibri"/>
            </a:rPr>
            <a:t>Hires and manages the financial counselors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alibri"/>
              <a:ea typeface="Calibri"/>
              <a:cs typeface="Calibri"/>
              <a:sym typeface="Calibri"/>
            </a:rPr>
            <a:t>Daily operations of Financial Empowerment Centers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Data collection and analysis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7279277" y="2113244"/>
        <a:ext cx="2804368" cy="1778424"/>
      </dsp:txXfrm>
    </dsp:sp>
    <dsp:sp modelId="{60548E0C-5272-4B0D-A235-40B7AFA89278}">
      <dsp:nvSpPr>
        <dsp:cNvPr id="0" name=""/>
        <dsp:cNvSpPr/>
      </dsp:nvSpPr>
      <dsp:spPr>
        <a:xfrm>
          <a:off x="7940322" y="3866983"/>
          <a:ext cx="2591134" cy="10304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Alliance</a:t>
          </a:r>
        </a:p>
      </dsp:txBody>
      <dsp:txXfrm>
        <a:off x="7970502" y="3897163"/>
        <a:ext cx="2530774" cy="970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A2D90-C439-4D9B-9008-5329FE21557B}">
      <dsp:nvSpPr>
        <dsp:cNvPr id="0" name=""/>
        <dsp:cNvSpPr/>
      </dsp:nvSpPr>
      <dsp:spPr>
        <a:xfrm rot="5400000">
          <a:off x="-244882" y="365521"/>
          <a:ext cx="1632553" cy="114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October 2019</a:t>
          </a:r>
        </a:p>
      </dsp:txBody>
      <dsp:txXfrm rot="-5400000">
        <a:off x="2" y="692032"/>
        <a:ext cx="1142787" cy="489766"/>
      </dsp:txXfrm>
    </dsp:sp>
    <dsp:sp modelId="{35B348C4-D2FA-4800-B4AB-68EE220EEFCC}">
      <dsp:nvSpPr>
        <dsp:cNvPr id="0" name=""/>
        <dsp:cNvSpPr/>
      </dsp:nvSpPr>
      <dsp:spPr>
        <a:xfrm rot="5400000">
          <a:off x="4347930" y="-3203084"/>
          <a:ext cx="1298318" cy="7708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Financial counseling and data analysis training for The Alliance financial counseling staff.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Finalizing grant agreements 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Quality of Life Committee presentation </a:t>
          </a:r>
        </a:p>
      </dsp:txBody>
      <dsp:txXfrm rot="-5400000">
        <a:off x="1142788" y="65437"/>
        <a:ext cx="7645225" cy="1171560"/>
      </dsp:txXfrm>
    </dsp:sp>
    <dsp:sp modelId="{E1CB10AC-6CD0-45E6-A107-3F13D82F22EF}">
      <dsp:nvSpPr>
        <dsp:cNvPr id="0" name=""/>
        <dsp:cNvSpPr/>
      </dsp:nvSpPr>
      <dsp:spPr>
        <a:xfrm rot="5400000">
          <a:off x="-244882" y="1809749"/>
          <a:ext cx="1632553" cy="114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November 2019 </a:t>
          </a:r>
        </a:p>
      </dsp:txBody>
      <dsp:txXfrm rot="-5400000">
        <a:off x="2" y="2136260"/>
        <a:ext cx="1142787" cy="489766"/>
      </dsp:txXfrm>
    </dsp:sp>
    <dsp:sp modelId="{988B32FD-C5F6-44A5-B65B-70A8CAC4A6B7}">
      <dsp:nvSpPr>
        <dsp:cNvPr id="0" name=""/>
        <dsp:cNvSpPr/>
      </dsp:nvSpPr>
      <dsp:spPr>
        <a:xfrm rot="5400000">
          <a:off x="4466509" y="-1758856"/>
          <a:ext cx="1061159" cy="7708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City Council Action to accept the grant from the CFE Fund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Job posting for Financial Empowerment Program Coordinator in the Office of Complete Communities   </a:t>
          </a:r>
        </a:p>
      </dsp:txBody>
      <dsp:txXfrm rot="-5400000">
        <a:off x="1142787" y="1616668"/>
        <a:ext cx="7656802" cy="957555"/>
      </dsp:txXfrm>
    </dsp:sp>
    <dsp:sp modelId="{16FA187A-4E97-45B2-831E-18F503954322}">
      <dsp:nvSpPr>
        <dsp:cNvPr id="0" name=""/>
        <dsp:cNvSpPr/>
      </dsp:nvSpPr>
      <dsp:spPr>
        <a:xfrm rot="5400000">
          <a:off x="-244882" y="3253977"/>
          <a:ext cx="1632553" cy="114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December 2019 </a:t>
          </a:r>
        </a:p>
      </dsp:txBody>
      <dsp:txXfrm rot="-5400000">
        <a:off x="2" y="3580488"/>
        <a:ext cx="1142787" cy="489766"/>
      </dsp:txXfrm>
    </dsp:sp>
    <dsp:sp modelId="{72279A6C-4D9D-4609-9C77-2136DE54418D}">
      <dsp:nvSpPr>
        <dsp:cNvPr id="0" name=""/>
        <dsp:cNvSpPr/>
      </dsp:nvSpPr>
      <dsp:spPr>
        <a:xfrm rot="5400000">
          <a:off x="4466509" y="-314627"/>
          <a:ext cx="1061159" cy="7708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Grand Opening and Ribbon Cutting in Acres Home and Magnolia-Park Manchester 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Outreach and Communications</a:t>
          </a:r>
        </a:p>
      </dsp:txBody>
      <dsp:txXfrm rot="-5400000">
        <a:off x="1142787" y="3060897"/>
        <a:ext cx="7656802" cy="95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701040" y="4486149"/>
            <a:ext cx="5608320" cy="367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970938" y="8854159"/>
            <a:ext cx="3037840" cy="4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u="none" strike="noStrike" cap="none" baseline="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380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73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98" name="Google Shape;498;p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261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98" name="Google Shape;498;p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269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>
              <a:buFont typeface="+mj-lt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172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34:notes"/>
          <p:cNvSpPr txBox="1">
            <a:spLocks noGrp="1"/>
          </p:cNvSpPr>
          <p:nvPr>
            <p:ph type="body" idx="1"/>
          </p:nvPr>
        </p:nvSpPr>
        <p:spPr>
          <a:xfrm>
            <a:off x="701040" y="4486149"/>
            <a:ext cx="5608320" cy="367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532" name="Google Shape;532;p34:notes"/>
          <p:cNvSpPr txBox="1">
            <a:spLocks noGrp="1"/>
          </p:cNvSpPr>
          <p:nvPr>
            <p:ph type="sldNum" idx="12"/>
          </p:nvPr>
        </p:nvSpPr>
        <p:spPr>
          <a:xfrm>
            <a:off x="3970938" y="8854159"/>
            <a:ext cx="3037840" cy="4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701040" y="4486149"/>
            <a:ext cx="5608320" cy="367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 lang="en-US" b="1" i="1" baseline="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5" name="Google Shape;45;p2:notes"/>
          <p:cNvSpPr txBox="1">
            <a:spLocks noGrp="1"/>
          </p:cNvSpPr>
          <p:nvPr>
            <p:ph type="sldNum" idx="12"/>
          </p:nvPr>
        </p:nvSpPr>
        <p:spPr>
          <a:xfrm>
            <a:off x="3970938" y="8854159"/>
            <a:ext cx="3037840" cy="4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23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75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5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indent="0"/>
            <a:endParaRPr lang="en-US" b="1" i="1" baseline="0" dirty="0"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endParaRPr lang="en-US" sz="1600" b="1" dirty="0">
              <a:solidFill>
                <a:schemeClr val="dk1"/>
              </a:solidFill>
            </a:endParaRPr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77" name="Google Shape;177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78" name="Google Shape;178;p14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2017 FEC Planning Partner Convening </a:t>
            </a:r>
            <a:endParaRPr dirty="0"/>
          </a:p>
        </p:txBody>
      </p:sp>
      <p:sp>
        <p:nvSpPr>
          <p:cNvPr id="179" name="Google Shape;179;p1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Empowerment Center (FEC) 101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2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Empowerment Center (FEC) 101</a:t>
            </a:r>
            <a:endParaRPr dirty="0"/>
          </a:p>
        </p:txBody>
      </p:sp>
      <p:sp>
        <p:nvSpPr>
          <p:cNvPr id="267" name="Google Shape;267;p20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2017 FEC Planning Partner Convening </a:t>
            </a:r>
            <a:endParaRPr dirty="0"/>
          </a:p>
        </p:txBody>
      </p:sp>
      <p:sp>
        <p:nvSpPr>
          <p:cNvPr id="268" name="Google Shape;268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6;p3">
            <a:extLst>
              <a:ext uri="{FF2B5EF4-FFF2-40B4-BE49-F238E27FC236}">
                <a16:creationId xmlns:a16="http://schemas.microsoft.com/office/drawing/2014/main" id="{9B43AD26-6C85-46A4-B87A-5501C08256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  <a:defRPr sz="4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09997" y="1488872"/>
            <a:ext cx="10972031" cy="44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6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8080"/>
              </a:buClr>
              <a:buSzPts val="2800"/>
              <a:buChar char="o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06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8080"/>
              </a:buClr>
              <a:buSzPts val="2800"/>
              <a:buChar char="o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6;p3">
            <a:extLst>
              <a:ext uri="{FF2B5EF4-FFF2-40B4-BE49-F238E27FC236}">
                <a16:creationId xmlns:a16="http://schemas.microsoft.com/office/drawing/2014/main" id="{CAE417AC-F13F-4589-9091-8DECB629BD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63410"/>
            <a:ext cx="12192000" cy="59459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txBody>
          <a:bodyPr spcFirstLastPara="1" wrap="square" lIns="91325" tIns="45650" rIns="91325" bIns="0" anchor="t" anchorCtr="0">
            <a:noAutofit/>
          </a:bodyPr>
          <a:lstStyle/>
          <a:p>
            <a:pPr marL="0" marR="0" lvl="0" indent="0" algn="ctr" rtl="0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997" y="6323652"/>
            <a:ext cx="1381529" cy="4741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9288169" y="6499243"/>
            <a:ext cx="2403479" cy="22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www.cfefund.org | </a:t>
            </a: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9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None/>
              <a:defRPr sz="2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09997" y="1488872"/>
            <a:ext cx="10972031" cy="44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>
            <a:lvl1pPr marL="457200" marR="0" lvl="0" indent="-311150" algn="l" rtl="0">
              <a:lnSpc>
                <a:spcPct val="12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22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22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Courier New"/>
              <a:buChar char="o"/>
              <a:defRPr sz="11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220"/>
              </a:spcBef>
              <a:spcAft>
                <a:spcPts val="0"/>
              </a:spcAft>
              <a:buClr>
                <a:srgbClr val="808080"/>
              </a:buClr>
              <a:buSzPts val="1100"/>
              <a:buFont typeface="Courier New"/>
              <a:buChar char="o"/>
              <a:defRPr sz="1100" b="0" i="1" u="none" strike="noStrike" cap="none">
                <a:solidFill>
                  <a:srgbClr val="80808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1" y="-1"/>
            <a:ext cx="2403479" cy="3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A38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6278200"/>
            <a:ext cx="12192000" cy="579900"/>
          </a:xfrm>
          <a:prstGeom prst="rect">
            <a:avLst/>
          </a:prstGeom>
          <a:solidFill>
            <a:srgbClr val="345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;p3">
            <a:extLst>
              <a:ext uri="{FF2B5EF4-FFF2-40B4-BE49-F238E27FC236}">
                <a16:creationId xmlns:a16="http://schemas.microsoft.com/office/drawing/2014/main" id="{803F9332-63CE-48D7-98B9-8B20390ECE7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rista.Stoneham@houstontx.gov" TargetMode="External"/><Relationship Id="rId4" Type="http://schemas.openxmlformats.org/officeDocument/2006/relationships/hyperlink" Target="mailto:shannon.buggs@houstontx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 l="2335" t="18286" b="2"/>
          <a:stretch/>
        </p:blipFill>
        <p:spPr>
          <a:xfrm>
            <a:off x="-54429" y="-1"/>
            <a:ext cx="1229503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-33252" y="2382559"/>
            <a:ext cx="12272318" cy="1046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7F7F7F">
                <a:alpha val="61176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jalla One"/>
              <a:buNone/>
            </a:pPr>
            <a:r>
              <a:rPr lang="en-US" sz="6000" b="0" i="0" u="none" strike="noStrike" cap="none" dirty="0">
                <a:solidFill>
                  <a:srgbClr val="002060"/>
                </a:solidFill>
                <a:latin typeface="Fjalla One"/>
                <a:ea typeface="Fjalla One"/>
                <a:cs typeface="Fjalla One"/>
                <a:sym typeface="Fjalla One"/>
              </a:rPr>
              <a:t>COMPLETE COMMUNITIES: </a:t>
            </a:r>
          </a:p>
          <a:p>
            <a:pPr marL="4572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jalla One"/>
              <a:buNone/>
            </a:pPr>
            <a:r>
              <a:rPr lang="en-US" sz="6000" b="0" i="0" u="none" strike="noStrike" cap="none" dirty="0">
                <a:solidFill>
                  <a:srgbClr val="002060"/>
                </a:solidFill>
                <a:latin typeface="Fjalla One"/>
                <a:ea typeface="Fjalla One"/>
                <a:cs typeface="Fjalla One"/>
                <a:sym typeface="Fjalla One"/>
              </a:rPr>
              <a:t>FINANCIAL EMPOWERMENT CENTER</a:t>
            </a:r>
            <a:endParaRPr sz="2400" b="0" i="0" u="none" strike="noStrike" cap="none" dirty="0">
              <a:solidFill>
                <a:srgbClr val="00206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2061884" y="3428999"/>
            <a:ext cx="8712000" cy="411026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587F"/>
              </a:buClr>
              <a:buSzPts val="2220"/>
              <a:buFont typeface="Open Sans"/>
              <a:buNone/>
            </a:pPr>
            <a:r>
              <a:rPr lang="en-US" sz="2220" b="1" i="0" u="none" strike="noStrike" cap="none" dirty="0">
                <a:solidFill>
                  <a:srgbClr val="34587F"/>
                </a:solidFill>
                <a:latin typeface="Open Sans"/>
                <a:ea typeface="Open Sans"/>
                <a:cs typeface="Open Sans"/>
                <a:sym typeface="Open Sans"/>
              </a:rPr>
              <a:t>Mayor Sylvester Turner’s plan for a more equitable Houston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ADC101-0BB1-422A-B0CD-7221D2FD00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1574-75E6-42D1-A9CD-FFB8C756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FEC Timeline – Houston Program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BD4E4A-51AC-4302-A789-D0C19CB1C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136400"/>
              </p:ext>
            </p:extLst>
          </p:nvPr>
        </p:nvGraphicFramePr>
        <p:xfrm>
          <a:off x="816864" y="1488868"/>
          <a:ext cx="8851392" cy="464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A4787-63EF-46A3-975C-76A3073E86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latin typeface="+mj-lt"/>
              </a:rPr>
              <a:pPr/>
              <a:t>10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57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AD31-779E-4D62-9EB7-AAF87733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403"/>
            <a:ext cx="11582029" cy="830997"/>
          </a:xfrm>
        </p:spPr>
        <p:txBody>
          <a:bodyPr/>
          <a:lstStyle/>
          <a:p>
            <a:r>
              <a:rPr lang="en-US" dirty="0"/>
              <a:t>FEC Houston Partners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D04BA6-C19D-48EB-B0FB-F93C8D8DF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170549"/>
              </p:ext>
            </p:extLst>
          </p:nvPr>
        </p:nvGraphicFramePr>
        <p:xfrm>
          <a:off x="2446528" y="670560"/>
          <a:ext cx="8379968" cy="546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2744-6311-4D71-BE3C-B50C70CF89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7D634-58CB-4A6B-B9FC-93ECB09F81F4}"/>
              </a:ext>
            </a:extLst>
          </p:cNvPr>
          <p:cNvSpPr txBox="1"/>
          <p:nvPr/>
        </p:nvSpPr>
        <p:spPr>
          <a:xfrm>
            <a:off x="5438970" y="1706887"/>
            <a:ext cx="3843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CFE Fund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CCIF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HCDD-TIRZ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DFC7F-1AFF-42F7-AD24-0DA637DFE863}"/>
              </a:ext>
            </a:extLst>
          </p:cNvPr>
          <p:cNvSpPr txBox="1"/>
          <p:nvPr/>
        </p:nvSpPr>
        <p:spPr>
          <a:xfrm>
            <a:off x="0" y="5525353"/>
            <a:ext cx="420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(CFE)    Cities for Financial Empowerment Fund</a:t>
            </a:r>
          </a:p>
          <a:p>
            <a:r>
              <a:rPr lang="en-US" sz="1200" dirty="0"/>
              <a:t>(CCIF)   Complete Communities Improvement Fund</a:t>
            </a:r>
          </a:p>
          <a:p>
            <a:r>
              <a:rPr lang="en-US" sz="1200" dirty="0"/>
              <a:t>(HCDD) Housing and Community Development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153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1129-E241-4794-BF7F-99BF117B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 Budget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8BFB5-E41D-4E5D-9CA7-4CBC26F617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4650D3-66C7-44AA-9A7C-B40DF395B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01291"/>
              </p:ext>
            </p:extLst>
          </p:nvPr>
        </p:nvGraphicFramePr>
        <p:xfrm>
          <a:off x="360571" y="982090"/>
          <a:ext cx="7265525" cy="501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5FBBD3-0D14-4936-B456-E88EBCCA1E55}"/>
              </a:ext>
            </a:extLst>
          </p:cNvPr>
          <p:cNvSpPr txBox="1"/>
          <p:nvPr/>
        </p:nvSpPr>
        <p:spPr>
          <a:xfrm>
            <a:off x="0" y="5525353"/>
            <a:ext cx="420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(CFE)    Cities for Financial Empowerment Fund</a:t>
            </a:r>
          </a:p>
          <a:p>
            <a:r>
              <a:rPr lang="en-US" sz="1200" dirty="0"/>
              <a:t>(CCIF)   Complete Communities Improvement Fund</a:t>
            </a:r>
          </a:p>
          <a:p>
            <a:r>
              <a:rPr lang="en-US" sz="1200" dirty="0"/>
              <a:t>(HCDD) Housing and Community Development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75D7488-0261-4BEB-AAE2-C52B4DF54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787601"/>
              </p:ext>
            </p:extLst>
          </p:nvPr>
        </p:nvGraphicFramePr>
        <p:xfrm>
          <a:off x="4926475" y="1017746"/>
          <a:ext cx="7265525" cy="501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20F3B9-F20F-47B6-90BF-7C966985387A}"/>
              </a:ext>
            </a:extLst>
          </p:cNvPr>
          <p:cNvSpPr txBox="1"/>
          <p:nvPr/>
        </p:nvSpPr>
        <p:spPr>
          <a:xfrm>
            <a:off x="3481269" y="3304617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Year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19FE8-A200-47BF-A761-893C66B5CE32}"/>
              </a:ext>
            </a:extLst>
          </p:cNvPr>
          <p:cNvSpPr txBox="1"/>
          <p:nvPr/>
        </p:nvSpPr>
        <p:spPr>
          <a:xfrm>
            <a:off x="8091406" y="3304617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93359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dirty="0"/>
              <a:t>Houston FEC Model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DB8C71-EDAA-4C3A-9469-E3A46B35D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48557"/>
              </p:ext>
            </p:extLst>
          </p:nvPr>
        </p:nvGraphicFramePr>
        <p:xfrm>
          <a:off x="829242" y="470376"/>
          <a:ext cx="10533516" cy="636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CD6A8-D47E-47F5-AB2B-669C1C2632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9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dirty="0"/>
              <a:t>Houston FEC Locations 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CD6A8-D47E-47F5-AB2B-669C1C2632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Google Shape;98;p11" descr="C:\Users\jokereke\AppData\Local\Temp\1\Temp1_All 10 CCOM template map NEW magnolia (004).zip\00001.jpg">
            <a:extLst>
              <a:ext uri="{FF2B5EF4-FFF2-40B4-BE49-F238E27FC236}">
                <a16:creationId xmlns:a16="http://schemas.microsoft.com/office/drawing/2014/main" id="{0F911C20-A8C9-411F-9467-37B9452ECE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631" t="6201" r="1907" b="2648"/>
          <a:stretch/>
        </p:blipFill>
        <p:spPr>
          <a:xfrm>
            <a:off x="5115920" y="1304544"/>
            <a:ext cx="5369200" cy="48800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E9E38-FDEE-400C-B816-02BC62B9A73A}"/>
              </a:ext>
            </a:extLst>
          </p:cNvPr>
          <p:cNvSpPr txBox="1"/>
          <p:nvPr/>
        </p:nvSpPr>
        <p:spPr>
          <a:xfrm>
            <a:off x="609997" y="1938528"/>
            <a:ext cx="54860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000" dirty="0"/>
              <a:t>Acres Home Multi-Service Center </a:t>
            </a:r>
          </a:p>
          <a:p>
            <a:pPr marL="285750" indent="-285750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000" dirty="0"/>
              <a:t>Magnolia Park-Manchester </a:t>
            </a:r>
          </a:p>
          <a:p>
            <a:pPr>
              <a:buClr>
                <a:schemeClr val="bg2"/>
              </a:buClr>
              <a:buSzPct val="200000"/>
            </a:pPr>
            <a:r>
              <a:rPr lang="en-US" sz="2000" dirty="0"/>
              <a:t>Multi-Service Center </a:t>
            </a:r>
          </a:p>
          <a:p>
            <a:pPr marL="285750" indent="-285750">
              <a:buSzPct val="2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CA68B8-C142-4300-B22E-A2E4C1CDDA48}"/>
              </a:ext>
            </a:extLst>
          </p:cNvPr>
          <p:cNvSpPr/>
          <p:nvPr/>
        </p:nvSpPr>
        <p:spPr>
          <a:xfrm>
            <a:off x="7290816" y="1938528"/>
            <a:ext cx="121920" cy="975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B5A2B-4BFB-44F4-A0FF-BDBAB8D54EDB}"/>
              </a:ext>
            </a:extLst>
          </p:cNvPr>
          <p:cNvSpPr/>
          <p:nvPr/>
        </p:nvSpPr>
        <p:spPr>
          <a:xfrm>
            <a:off x="9272016" y="3825073"/>
            <a:ext cx="121920" cy="975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1574-75E6-42D1-A9CD-FFB8C756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 Next Steps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BD4E4A-51AC-4302-A789-D0C19CB1C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995077"/>
              </p:ext>
            </p:extLst>
          </p:nvPr>
        </p:nvGraphicFramePr>
        <p:xfrm>
          <a:off x="816864" y="1488868"/>
          <a:ext cx="8851392" cy="464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A4787-63EF-46A3-975C-76A3073E86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"/>
          <p:cNvSpPr/>
          <p:nvPr/>
        </p:nvSpPr>
        <p:spPr>
          <a:xfrm>
            <a:off x="0" y="6550826"/>
            <a:ext cx="12192000" cy="369519"/>
          </a:xfrm>
          <a:prstGeom prst="rect">
            <a:avLst/>
          </a:prstGeom>
          <a:solidFill>
            <a:srgbClr val="345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fld>
            <a:endParaRPr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37"/>
          <p:cNvSpPr txBox="1"/>
          <p:nvPr/>
        </p:nvSpPr>
        <p:spPr>
          <a:xfrm>
            <a:off x="391266" y="337527"/>
            <a:ext cx="10560751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87F"/>
              </a:buClr>
              <a:buSzPts val="1400"/>
              <a:buFont typeface="Fjalla One"/>
              <a:buNone/>
            </a:pPr>
            <a:r>
              <a:rPr lang="en-US" sz="1400" i="0" u="none" strike="noStrike" cap="none" dirty="0">
                <a:solidFill>
                  <a:srgbClr val="34587F"/>
                </a:solidFill>
                <a:latin typeface="Open Sans"/>
                <a:ea typeface="Open Sans"/>
                <a:cs typeface="Open Sans"/>
                <a:sym typeface="Open Sans"/>
              </a:rPr>
              <a:t>CITY OF HOUSTON - COMPLETE COMMUNITIES</a:t>
            </a:r>
            <a:endParaRPr dirty="0">
              <a:solidFill>
                <a:srgbClr val="345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587F"/>
              </a:buClr>
              <a:buSzPts val="1400"/>
              <a:buFont typeface="Fjalla One"/>
              <a:buNone/>
            </a:pPr>
            <a:r>
              <a:rPr lang="en-US" sz="3080" b="0" i="0" u="none" strike="noStrike" cap="none" dirty="0">
                <a:solidFill>
                  <a:srgbClr val="34587F"/>
                </a:solidFill>
                <a:latin typeface="Fjalla One"/>
                <a:ea typeface="Fjalla One"/>
                <a:cs typeface="Fjalla One"/>
                <a:sym typeface="Fjalla One"/>
              </a:rPr>
              <a:t>CONTACT 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7"/>
          <p:cNvSpPr/>
          <p:nvPr/>
        </p:nvSpPr>
        <p:spPr>
          <a:xfrm>
            <a:off x="200993" y="396174"/>
            <a:ext cx="584162" cy="5797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7"/>
          <p:cNvSpPr txBox="1"/>
          <p:nvPr/>
        </p:nvSpPr>
        <p:spPr>
          <a:xfrm>
            <a:off x="5857375" y="337525"/>
            <a:ext cx="5984700" cy="53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marL="12700" marR="3232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Shannon Buggs, Director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323215" lvl="0" indent="0" algn="l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Mayor’s Office of Complete Communities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City of Houston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shannon.buggs@houstontx.gov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O: 832-393-1085 / M: 832-459-7810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323215" lvl="0" indent="0" algn="l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3232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Suzane Abedi, Assistant Director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323215" lvl="0" indent="0" algn="l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Mayor’s Office of Complete Communities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City of Houston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suzane.abedi@houstontx.gov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O: 832-393-8681 / M: 832-712-3693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323215" lvl="0">
              <a:spcBef>
                <a:spcPts val="71"/>
              </a:spcBef>
              <a:buSzPts val="2000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Christa Stoneham, Manager</a:t>
            </a:r>
            <a:endParaRPr lang="en-US" dirty="0"/>
          </a:p>
          <a:p>
            <a:pPr marL="12700" marR="323215" lvl="0">
              <a:spcBef>
                <a:spcPts val="71"/>
              </a:spcBef>
              <a:buSzPts val="20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Mayor’s Office of Complete Communities</a:t>
            </a:r>
            <a:endParaRPr lang="en-US" dirty="0"/>
          </a:p>
          <a:p>
            <a:pPr marL="12700" marR="323215" lvl="0">
              <a:spcBef>
                <a:spcPts val="71"/>
              </a:spcBef>
              <a:buSzPts val="20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City of Houston</a:t>
            </a:r>
            <a:endParaRPr lang="en-US" dirty="0"/>
          </a:p>
          <a:p>
            <a:pPr marL="12700" marR="323215" lvl="0">
              <a:spcBef>
                <a:spcPts val="71"/>
              </a:spcBef>
              <a:buSzPts val="2000"/>
            </a:pPr>
            <a:r>
              <a:rPr lang="en-US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Christa.Stoneham@houstontx.gov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12700" marR="323215" lvl="0">
              <a:spcBef>
                <a:spcPts val="71"/>
              </a:spcBef>
              <a:buSzPts val="20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O: 832-393-1081 / M: 346-339-4537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houstontx.gov/completecommunities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 descr="Image result for mayor sylvester turner"/>
          <p:cNvPicPr preferRelativeResize="0"/>
          <p:nvPr/>
        </p:nvPicPr>
        <p:blipFill rotWithShape="1">
          <a:blip r:embed="rId3">
            <a:alphaModFix/>
          </a:blip>
          <a:srcRect l="19515" t="430" r="22610" b="-429"/>
          <a:stretch/>
        </p:blipFill>
        <p:spPr>
          <a:xfrm>
            <a:off x="922720" y="2412129"/>
            <a:ext cx="2675791" cy="30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4362016" y="2367006"/>
            <a:ext cx="7033693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“As Houston continues to grow, so do the diverse needs of our residents and neighborhoods. Ensuring that all Houstonians have equal access to quality services and amenities requires a cross-sector approach. By tapping the strengths of our community members, nonprofits, businesses and philanthropic partners, together, we can build a stronger and more resilient city.” 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-Mayor Sylvester Turner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6278200"/>
            <a:ext cx="12192000" cy="579900"/>
          </a:xfrm>
          <a:prstGeom prst="rect">
            <a:avLst/>
          </a:prstGeom>
          <a:solidFill>
            <a:srgbClr val="345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+mj-lt"/>
              </a:rPr>
              <a:t>2</a:t>
            </a:fld>
            <a:endParaRPr dirty="0">
              <a:latin typeface="+mj-lt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3823324" y="2412129"/>
            <a:ext cx="314336" cy="3082686"/>
          </a:xfrm>
          <a:custGeom>
            <a:avLst/>
            <a:gdLst/>
            <a:ahLst/>
            <a:cxnLst/>
            <a:rect l="l" t="t" r="r" b="b"/>
            <a:pathLst>
              <a:path w="203200" h="1657985" extrusionOk="0">
                <a:moveTo>
                  <a:pt x="203111" y="0"/>
                </a:moveTo>
                <a:lnTo>
                  <a:pt x="203111" y="1169377"/>
                </a:lnTo>
                <a:lnTo>
                  <a:pt x="0" y="1325321"/>
                </a:lnTo>
                <a:lnTo>
                  <a:pt x="203111" y="1305166"/>
                </a:lnTo>
                <a:lnTo>
                  <a:pt x="203111" y="1657667"/>
                </a:lnTo>
              </a:path>
            </a:pathLst>
          </a:custGeom>
          <a:noFill/>
          <a:ln w="38100" cap="flat" cmpd="sng">
            <a:solidFill>
              <a:srgbClr val="3458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03279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391267" y="275182"/>
            <a:ext cx="9817483" cy="78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587F"/>
              </a:buClr>
              <a:buSzPts val="1400"/>
              <a:buFont typeface="Fjalla One"/>
              <a:buNone/>
            </a:pPr>
            <a:r>
              <a:rPr lang="en-US" sz="1800" b="0" i="0" u="none" strike="noStrike" cap="none" dirty="0">
                <a:solidFill>
                  <a:srgbClr val="34587F"/>
                </a:solidFill>
                <a:latin typeface="Trebuchet MS" panose="020B0603020202020204" pitchFamily="34" charset="0"/>
                <a:ea typeface="Open Sans"/>
                <a:cs typeface="Open Sans"/>
                <a:sym typeface="Open Sans"/>
              </a:rPr>
              <a:t>CITY OF HOUSTON - COMPLETE COMMUNITIES</a:t>
            </a:r>
            <a:endParaRPr sz="14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587F"/>
              </a:buClr>
              <a:buSzPts val="3080"/>
              <a:buFont typeface="Fjalla One"/>
              <a:buNone/>
            </a:pPr>
            <a:r>
              <a:rPr lang="en-US" sz="3080" b="0" i="0" u="none" strike="noStrike" cap="none" dirty="0">
                <a:solidFill>
                  <a:srgbClr val="34587F"/>
                </a:solidFill>
                <a:latin typeface="Trebuchet MS" panose="020B0603020202020204" pitchFamily="34" charset="0"/>
                <a:ea typeface="Fjalla One"/>
                <a:cs typeface="Fjalla One"/>
                <a:sym typeface="Fjalla One"/>
              </a:rPr>
              <a:t>MESSAGE FROM THE MAYOR:MISSION</a:t>
            </a:r>
            <a:endParaRPr sz="14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200993" y="333829"/>
            <a:ext cx="584162" cy="5797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785155" y="1281976"/>
            <a:ext cx="80464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Complete Communities is Mayor Sylvester Turner’s plan to revitalize Houston’s most under-resourced neighborhoods. 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660C-CE8D-44EC-9394-436C71BA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897"/>
            <a:ext cx="12077700" cy="1138760"/>
          </a:xfrm>
        </p:spPr>
        <p:txBody>
          <a:bodyPr/>
          <a:lstStyle/>
          <a:p>
            <a:pPr algn="ctr"/>
            <a:r>
              <a:rPr lang="en-US" dirty="0"/>
              <a:t>Cities for Financial Empowerment Fund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FD159-D18A-4868-ADEB-B1B144795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997" y="1488872"/>
            <a:ext cx="4083923" cy="4455851"/>
          </a:xfrm>
        </p:spPr>
        <p:txBody>
          <a:bodyPr/>
          <a:lstStyle/>
          <a:p>
            <a:pPr marL="25400" indent="0">
              <a:buNone/>
            </a:pPr>
            <a:r>
              <a:rPr lang="en-US" sz="2400" dirty="0"/>
              <a:t>The CFE Fund works with city leaders and their partners to address residents' financial instability. </a:t>
            </a:r>
          </a:p>
          <a:p>
            <a:pPr marL="25400" indent="0">
              <a:buNone/>
            </a:pPr>
            <a:endParaRPr lang="en-US" sz="2400" dirty="0"/>
          </a:p>
          <a:p>
            <a:pPr marL="25400" indent="0">
              <a:buNone/>
            </a:pPr>
            <a:r>
              <a:rPr lang="en-US" sz="2400" dirty="0"/>
              <a:t>The fund leverages municipal engagement to improve the financial stability of low and moderate income households through innovative programs and policies—and measures its success accordingly.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29E7-D0C3-486E-B757-AB7A33B075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56163A1-31E7-4C3B-800E-20ABCCC4F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902770"/>
              </p:ext>
            </p:extLst>
          </p:nvPr>
        </p:nvGraphicFramePr>
        <p:xfrm>
          <a:off x="5085624" y="1235458"/>
          <a:ext cx="6600371" cy="496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11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660C-CE8D-44EC-9394-436C71BA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</p:spPr>
        <p:txBody>
          <a:bodyPr/>
          <a:lstStyle/>
          <a:p>
            <a:r>
              <a:rPr lang="en-US" dirty="0"/>
              <a:t>Bank on Houston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FD159-D18A-4868-ADEB-B1B144795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57741"/>
            <a:ext cx="5072346" cy="4455851"/>
          </a:xfrm>
        </p:spPr>
        <p:txBody>
          <a:bodyPr/>
          <a:lstStyle/>
          <a:p>
            <a:pPr marL="25400" indent="0" fontAlgn="base">
              <a:buNone/>
            </a:pPr>
            <a:r>
              <a:rPr lang="en-US" sz="2400" dirty="0"/>
              <a:t>	Bank on Houston goals :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</a:rPr>
              <a:t>Raise awareness among unbanked consumers, especially the low to moderate income market, about the benefits of account ownership and spur them to open accounts.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</a:rPr>
              <a:t>Make quality money management education more easily available to low to moderate income Houstonians.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29E7-D0C3-486E-B757-AB7A33B075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C3DD5-2541-4FA8-A727-45CD7502A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0" t="22365" r="22000" b="27119"/>
          <a:stretch/>
        </p:blipFill>
        <p:spPr>
          <a:xfrm>
            <a:off x="5486400" y="1249370"/>
            <a:ext cx="6335486" cy="3724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8ACFB-7EC8-41F3-B94C-CAEE0AD30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" t="90252" r="53000" b="4165"/>
          <a:stretch/>
        </p:blipFill>
        <p:spPr>
          <a:xfrm>
            <a:off x="5257800" y="5482463"/>
            <a:ext cx="6705600" cy="4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9073-84B1-4CD0-A005-0C423171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a Financial Empowerment Center (FEC)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FF296-10C8-40D6-B15F-5857A82F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008" y="1488872"/>
            <a:ext cx="5041020" cy="4455851"/>
          </a:xfrm>
        </p:spPr>
        <p:txBody>
          <a:bodyPr/>
          <a:lstStyle/>
          <a:p>
            <a:r>
              <a:rPr lang="en-US" sz="2400" dirty="0"/>
              <a:t>Funded through Bloomberg Philanthropies’ Cities for Financial Empowerment Fund (CFE Fund)</a:t>
            </a:r>
          </a:p>
          <a:p>
            <a:r>
              <a:rPr lang="en-US" sz="2400" dirty="0"/>
              <a:t>First piloted in New York under Mayor Michael Bloomberg in 2008, the FEC model was replicated successfully in 2013 in </a:t>
            </a:r>
            <a:r>
              <a:rPr lang="en-US" sz="2400" dirty="0">
                <a:solidFill>
                  <a:srgbClr val="516E97"/>
                </a:solidFill>
              </a:rPr>
              <a:t>Denver, Lansing, Nashville, Philadelphia, and San Antonio.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Houston</a:t>
            </a:r>
            <a:r>
              <a:rPr lang="en-US" sz="2400" dirty="0">
                <a:solidFill>
                  <a:srgbClr val="87D279"/>
                </a:solidFill>
              </a:rPr>
              <a:t> </a:t>
            </a:r>
            <a:r>
              <a:rPr lang="en-US" sz="2400" dirty="0"/>
              <a:t>received a CFE Fund planning grant in 2017 and added to the second wave of expansion with 11 other cities.</a:t>
            </a:r>
          </a:p>
          <a:p>
            <a:pPr marL="2540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Google Shape;230;p21" descr="image001">
            <a:extLst>
              <a:ext uri="{FF2B5EF4-FFF2-40B4-BE49-F238E27FC236}">
                <a16:creationId xmlns:a16="http://schemas.microsoft.com/office/drawing/2014/main" id="{6D00A9BA-28C7-406A-99A0-AFEDB361E8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52" y="1488869"/>
            <a:ext cx="6163056" cy="3379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D6D4-D5EE-47E4-A8B3-011C2CCAB9FC}"/>
              </a:ext>
            </a:extLst>
          </p:cNvPr>
          <p:cNvSpPr txBox="1"/>
          <p:nvPr/>
        </p:nvSpPr>
        <p:spPr>
          <a:xfrm>
            <a:off x="377952" y="5373782"/>
            <a:ext cx="369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16E97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Pilot Round of Cities 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Round of Cities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6D0F-DFDD-4095-B7A4-0B3702D607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0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2"/>
          <p:cNvGrpSpPr/>
          <p:nvPr/>
        </p:nvGrpSpPr>
        <p:grpSpPr>
          <a:xfrm>
            <a:off x="4556973" y="752570"/>
            <a:ext cx="6470841" cy="5002908"/>
            <a:chOff x="811627" y="900"/>
            <a:chExt cx="5674185" cy="4117620"/>
          </a:xfrm>
        </p:grpSpPr>
        <p:sp>
          <p:nvSpPr>
            <p:cNvPr id="104" name="Google Shape;104;p12"/>
            <p:cNvSpPr/>
            <p:nvPr/>
          </p:nvSpPr>
          <p:spPr>
            <a:xfrm rot="10800000">
              <a:off x="1134972" y="900"/>
              <a:ext cx="5350840" cy="1144732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2E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12"/>
            <p:cNvSpPr txBox="1"/>
            <p:nvPr/>
          </p:nvSpPr>
          <p:spPr>
            <a:xfrm>
              <a:off x="1421155" y="900"/>
              <a:ext cx="5064657" cy="114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75" tIns="76200" rIns="142225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More than 65 million adults in the United States do not have a checking or savings account</a:t>
              </a:r>
              <a:endParaRPr dirty="0"/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811627" y="900"/>
              <a:ext cx="1144732" cy="114473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3999" r="-3999"/>
              </a:stretch>
            </a:blipFill>
            <a:ln w="25400" cap="flat" cmpd="sng">
              <a:solidFill>
                <a:srgbClr val="2E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12"/>
            <p:cNvSpPr/>
            <p:nvPr/>
          </p:nvSpPr>
          <p:spPr>
            <a:xfrm rot="10800000">
              <a:off x="1372747" y="1487344"/>
              <a:ext cx="5033807" cy="1144732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2E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12"/>
            <p:cNvSpPr txBox="1"/>
            <p:nvPr/>
          </p:nvSpPr>
          <p:spPr>
            <a:xfrm>
              <a:off x="1658930" y="1487344"/>
              <a:ext cx="4747624" cy="114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75" tIns="76200" rIns="142225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55% of households do not have enough savings to replace a month of their income</a:t>
              </a:r>
              <a:endParaRPr dirty="0"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890885" y="1487344"/>
              <a:ext cx="1144732" cy="1144732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1996" r="-21996"/>
              </a:stretch>
            </a:blipFill>
            <a:ln w="25400" cap="flat" cmpd="sng">
              <a:solidFill>
                <a:srgbClr val="2E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12"/>
            <p:cNvSpPr/>
            <p:nvPr/>
          </p:nvSpPr>
          <p:spPr>
            <a:xfrm rot="10800000">
              <a:off x="1508504" y="2973788"/>
              <a:ext cx="4852798" cy="1144732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2E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12"/>
            <p:cNvSpPr txBox="1"/>
            <p:nvPr/>
          </p:nvSpPr>
          <p:spPr>
            <a:xfrm>
              <a:off x="1794687" y="2973788"/>
              <a:ext cx="4566615" cy="114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75" tIns="76200" rIns="142225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35% of Americans have a debt in collections</a:t>
              </a:r>
              <a:endParaRPr dirty="0"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936138" y="2973788"/>
              <a:ext cx="1144732" cy="1144732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5999" b="-5998"/>
              </a:stretch>
            </a:blipFill>
            <a:ln w="25400" cap="flat" cmpd="sng">
              <a:solidFill>
                <a:srgbClr val="2E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1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dirty="0"/>
              <a:t>The Need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F825B2-C0C6-4466-914E-F96C365BF5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EB5EF-2D21-4265-B37F-C23678DD28C9}"/>
              </a:ext>
            </a:extLst>
          </p:cNvPr>
          <p:cNvSpPr txBox="1"/>
          <p:nvPr/>
        </p:nvSpPr>
        <p:spPr>
          <a:xfrm>
            <a:off x="420812" y="4690950"/>
            <a:ext cx="3951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Pew Charitable Trusts. 2015. “The Precarious State of Family Balance Sheets.”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FDIC National Survey of Unbanked and Underbanked Households.” Federal Deposit Insurance Corporation.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dirty="0"/>
              <a:t>The Need in Houston</a:t>
            </a:r>
            <a:endParaRPr dirty="0"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1"/>
          </p:nvPr>
        </p:nvSpPr>
        <p:spPr>
          <a:xfrm>
            <a:off x="609997" y="1613623"/>
            <a:ext cx="5364083" cy="17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/>
          <a:p>
            <a:pPr marL="307430" lvl="0" indent="-307430">
              <a:lnSpc>
                <a:spcPct val="90000"/>
              </a:lnSpc>
              <a:buSzPts val="2000"/>
            </a:pPr>
            <a:endParaRPr lang="en-US" sz="2200" dirty="0"/>
          </a:p>
          <a:p>
            <a:pPr marL="307430" lvl="0" indent="-307430">
              <a:lnSpc>
                <a:spcPct val="90000"/>
              </a:lnSpc>
              <a:buSzPts val="2000"/>
            </a:pPr>
            <a:r>
              <a:rPr lang="en-US" sz="2200" b="1" dirty="0">
                <a:solidFill>
                  <a:srgbClr val="516E97"/>
                </a:solidFill>
              </a:rPr>
              <a:t>11.8% of Houstonians do not have a checking or savings account</a:t>
            </a:r>
          </a:p>
          <a:p>
            <a:pPr marL="307430" lvl="0" indent="-307430">
              <a:lnSpc>
                <a:spcPct val="90000"/>
              </a:lnSpc>
              <a:buSzPts val="2000"/>
            </a:pPr>
            <a:endParaRPr lang="en-US" sz="2200" b="1" dirty="0">
              <a:solidFill>
                <a:srgbClr val="516E97"/>
              </a:solidFill>
            </a:endParaRPr>
          </a:p>
          <a:p>
            <a:pPr marL="307430" indent="-307430">
              <a:lnSpc>
                <a:spcPct val="90000"/>
              </a:lnSpc>
              <a:buSzPts val="2000"/>
            </a:pPr>
            <a:r>
              <a:rPr lang="en-US" sz="2200" b="1" dirty="0">
                <a:solidFill>
                  <a:srgbClr val="516E97"/>
                </a:solidFill>
              </a:rPr>
              <a:t>Over 43% of Harris County households do not have enough savings to replace a month of their income</a:t>
            </a:r>
          </a:p>
          <a:p>
            <a:pPr marL="307430" indent="-307430">
              <a:lnSpc>
                <a:spcPct val="90000"/>
              </a:lnSpc>
              <a:buSzPts val="2000"/>
            </a:pPr>
            <a:endParaRPr lang="en-US" sz="2200" b="1" dirty="0">
              <a:solidFill>
                <a:srgbClr val="516E97"/>
              </a:solidFill>
            </a:endParaRPr>
          </a:p>
          <a:p>
            <a:pPr marL="307430" lvl="0" indent="-307430">
              <a:lnSpc>
                <a:spcPct val="90000"/>
              </a:lnSpc>
              <a:buSzPts val="2000"/>
            </a:pPr>
            <a:r>
              <a:rPr lang="en-US" sz="2200" b="1" dirty="0">
                <a:solidFill>
                  <a:srgbClr val="516E97"/>
                </a:solidFill>
              </a:rPr>
              <a:t>22% of Houstonians have used alternative financial services </a:t>
            </a:r>
            <a:endParaRPr lang="en-US" sz="2200" dirty="0"/>
          </a:p>
          <a:p>
            <a:pPr marL="208899" indent="-256192" algn="r">
              <a:lnSpc>
                <a:spcPct val="90000"/>
              </a:lnSpc>
              <a:spcBef>
                <a:spcPts val="1500"/>
              </a:spcBef>
              <a:buClr>
                <a:srgbClr val="808080"/>
              </a:buClr>
              <a:buSzPts val="1800"/>
            </a:pPr>
            <a:endParaRPr sz="2200" dirty="0"/>
          </a:p>
          <a:p>
            <a:pPr marL="307430" lvl="0" indent="-10423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5AB70-DD56-4A2A-81D5-40168AB135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EA81B00-8C02-4ACD-BAFD-2BB563EAD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719547"/>
              </p:ext>
            </p:extLst>
          </p:nvPr>
        </p:nvGraphicFramePr>
        <p:xfrm>
          <a:off x="6620256" y="719666"/>
          <a:ext cx="4844288" cy="522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FF91CBC-D1D6-455E-A9A0-94D8490BBB3F}"/>
              </a:ext>
            </a:extLst>
          </p:cNvPr>
          <p:cNvSpPr/>
          <p:nvPr/>
        </p:nvSpPr>
        <p:spPr>
          <a:xfrm>
            <a:off x="6343232" y="5944772"/>
            <a:ext cx="559544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9907" lvl="1">
              <a:lnSpc>
                <a:spcPct val="90000"/>
              </a:lnSpc>
              <a:spcBef>
                <a:spcPts val="1500"/>
              </a:spcBef>
              <a:buClr>
                <a:srgbClr val="808080"/>
              </a:buClr>
              <a:buSzPts val="1800"/>
            </a:pPr>
            <a:r>
              <a:rPr lang="en-US" dirty="0">
                <a:solidFill>
                  <a:srgbClr val="808080"/>
                </a:solidFill>
                <a:latin typeface="Calibri"/>
                <a:cs typeface="Calibri"/>
                <a:sym typeface="Calibri"/>
              </a:rPr>
              <a:t>Source: U.S. Department of Housing and Urban Development (HUD)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DC47E-A214-400F-A776-F807D02A0BB1}"/>
              </a:ext>
            </a:extLst>
          </p:cNvPr>
          <p:cNvSpPr txBox="1"/>
          <p:nvPr/>
        </p:nvSpPr>
        <p:spPr>
          <a:xfrm>
            <a:off x="609997" y="5061453"/>
            <a:ext cx="5536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Way of Greater Houston A.L.I.C.E.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FDIC National Survey of Unbanked and Underbanked Households.” Federal Deposit Insurance Corporation.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dirty="0"/>
              <a:t>Core Elements of the FEC Model</a:t>
            </a:r>
            <a:endParaRPr dirty="0"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609997" y="1488872"/>
            <a:ext cx="10972031" cy="44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The Financial Empowerment Center initiative provides free, one-on-one financial counseling as a public service to all residents. </a:t>
            </a:r>
            <a:endParaRPr dirty="0"/>
          </a:p>
        </p:txBody>
      </p:sp>
      <p:sp>
        <p:nvSpPr>
          <p:cNvPr id="183" name="Google Shape;183;p18"/>
          <p:cNvSpPr txBox="1"/>
          <p:nvPr/>
        </p:nvSpPr>
        <p:spPr>
          <a:xfrm>
            <a:off x="6591313" y="3363825"/>
            <a:ext cx="4495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Driven</a:t>
            </a:r>
            <a:endParaRPr dirty="0"/>
          </a:p>
          <a:p>
            <a:pPr marL="285750" marR="0" lvl="0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Government-Branded</a:t>
            </a:r>
            <a:endParaRPr dirty="0"/>
          </a:p>
          <a:p>
            <a:pPr marL="285750" marR="0" lvl="0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</a:t>
            </a:r>
          </a:p>
          <a:p>
            <a:pPr marL="285750" marR="0" lvl="0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Confidential </a:t>
            </a:r>
            <a:endParaRPr dirty="0"/>
          </a:p>
          <a:p>
            <a:pPr marL="0" marR="0" lvl="0" indent="0" algn="r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1104913" y="3211425"/>
            <a:ext cx="3568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 dirty="0"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One-on-One</a:t>
            </a:r>
            <a:endParaRPr dirty="0"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</a:t>
            </a:r>
            <a:endParaRPr dirty="0"/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241BE-8375-433C-993C-F689693400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xfrm>
            <a:off x="609997" y="350109"/>
            <a:ext cx="10972031" cy="11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dirty="0"/>
              <a:t>FEC Impact to Date </a:t>
            </a:r>
            <a:endParaRPr dirty="0"/>
          </a:p>
        </p:txBody>
      </p:sp>
      <p:sp>
        <p:nvSpPr>
          <p:cNvPr id="271" name="Google Shape;271;p24"/>
          <p:cNvSpPr txBox="1">
            <a:spLocks noGrp="1"/>
          </p:cNvSpPr>
          <p:nvPr>
            <p:ph type="body" idx="1"/>
          </p:nvPr>
        </p:nvSpPr>
        <p:spPr>
          <a:xfrm>
            <a:off x="609997" y="1488872"/>
            <a:ext cx="109719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/>
          <a:p>
            <a:pPr marL="307430" lvl="0" indent="-3074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80, 000 clients served</a:t>
            </a:r>
            <a:endParaRPr dirty="0"/>
          </a:p>
          <a:p>
            <a:pPr marL="307430" lvl="0" indent="-3074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171,000+ client sessions</a:t>
            </a:r>
            <a:endParaRPr dirty="0"/>
          </a:p>
          <a:p>
            <a:pPr marL="307430" lvl="0" indent="-3074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$94 million in debt reduced</a:t>
            </a:r>
            <a:endParaRPr dirty="0"/>
          </a:p>
          <a:p>
            <a:pPr marL="307430" lvl="0" indent="-3074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$9 million in savings achieved</a:t>
            </a:r>
            <a:endParaRPr dirty="0"/>
          </a:p>
          <a:p>
            <a:pPr marL="307430" lvl="0" indent="-1042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72" name="Google Shape;272;p24"/>
          <p:cNvSpPr txBox="1"/>
          <p:nvPr/>
        </p:nvSpPr>
        <p:spPr>
          <a:xfrm>
            <a:off x="6019800" y="1263562"/>
            <a:ext cx="5943230" cy="414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/>
          <a:p>
            <a:pPr marL="307430" marR="0" lvl="0" indent="-3074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Nearly a quarter of unscored clients working on credit established a score</a:t>
            </a:r>
            <a:endParaRPr dirty="0"/>
          </a:p>
          <a:p>
            <a:pPr marL="307430" marR="0" lvl="0" indent="-3074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Roughly a third  of clients who tried to reduce their debt or increase their savings succeeded </a:t>
            </a:r>
            <a:endParaRPr dirty="0"/>
          </a:p>
          <a:p>
            <a:pPr marL="307430" marR="0" lvl="0" indent="-1042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7430" marR="0" lvl="0" indent="-1042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7430" marR="0" lvl="0" indent="-10423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1755" y="5188182"/>
            <a:ext cx="2469679" cy="99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96" y="5123246"/>
            <a:ext cx="2276277" cy="105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7932" y="5188182"/>
            <a:ext cx="2093521" cy="103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0777" y="5018852"/>
            <a:ext cx="2279938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88C66-BBFF-4A31-A757-C5EEA8728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w We Work slides">
  <a:themeElements>
    <a:clrScheme name="CFE Fund Colors 1">
      <a:dk1>
        <a:srgbClr val="333333"/>
      </a:dk1>
      <a:lt1>
        <a:srgbClr val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686EFD8DC4A45916560BDB24AD298" ma:contentTypeVersion="11" ma:contentTypeDescription="Create a new document." ma:contentTypeScope="" ma:versionID="cec6e5b0af7b54411ca6e3ab87027a7f">
  <xsd:schema xmlns:xsd="http://www.w3.org/2001/XMLSchema" xmlns:xs="http://www.w3.org/2001/XMLSchema" xmlns:p="http://schemas.microsoft.com/office/2006/metadata/properties" xmlns:ns3="a0bac8b6-cc5b-4e54-a5bc-1e67476aa7bf" xmlns:ns4="ccca1bdb-2158-4fe3-bc61-09099838b974" targetNamespace="http://schemas.microsoft.com/office/2006/metadata/properties" ma:root="true" ma:fieldsID="20c3b0fc44eecc18e4747a0c0a4c1fe7" ns3:_="" ns4:_="">
    <xsd:import namespace="a0bac8b6-cc5b-4e54-a5bc-1e67476aa7bf"/>
    <xsd:import namespace="ccca1bdb-2158-4fe3-bc61-09099838b9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ac8b6-cc5b-4e54-a5bc-1e67476aa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1bdb-2158-4fe3-bc61-09099838b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F2071-3192-4BA2-9917-C7D9E8B4A52D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a0bac8b6-cc5b-4e54-a5bc-1e67476aa7bf"/>
    <ds:schemaRef ds:uri="ccca1bdb-2158-4fe3-bc61-09099838b9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A6B34B-667B-44C7-A521-5DD1AF34AF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714F0-2D87-4954-BCBB-B527771BA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ac8b6-cc5b-4e54-a5bc-1e67476aa7bf"/>
    <ds:schemaRef ds:uri="ccca1bdb-2158-4fe3-bc61-09099838b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960</Words>
  <Application>Microsoft Office PowerPoint</Application>
  <PresentationFormat>Widescreen</PresentationFormat>
  <Paragraphs>189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Open Sans</vt:lpstr>
      <vt:lpstr>Courier New</vt:lpstr>
      <vt:lpstr>Trebuchet MS</vt:lpstr>
      <vt:lpstr>Fjalla One</vt:lpstr>
      <vt:lpstr>Cambria</vt:lpstr>
      <vt:lpstr>Calibri</vt:lpstr>
      <vt:lpstr>How We Work slides</vt:lpstr>
      <vt:lpstr>PowerPoint Presentation</vt:lpstr>
      <vt:lpstr>PowerPoint Presentation</vt:lpstr>
      <vt:lpstr>Cities for Financial Empowerment Fund</vt:lpstr>
      <vt:lpstr>Bank on Houston</vt:lpstr>
      <vt:lpstr>What is a Financial Empowerment Center (FEC) </vt:lpstr>
      <vt:lpstr>The Need</vt:lpstr>
      <vt:lpstr>The Need in Houston</vt:lpstr>
      <vt:lpstr>Core Elements of the FEC Model</vt:lpstr>
      <vt:lpstr>FEC Impact to Date </vt:lpstr>
      <vt:lpstr>FEC Timeline – Houston Program</vt:lpstr>
      <vt:lpstr>FEC Houston Partners</vt:lpstr>
      <vt:lpstr>FEC Budget </vt:lpstr>
      <vt:lpstr>Houston FEC Model</vt:lpstr>
      <vt:lpstr>Houston FEC Locations </vt:lpstr>
      <vt:lpstr>FEC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Buggs, Shannon - MYR</dc:creator>
  <cp:lastModifiedBy>Stoneham, Christa - MYR</cp:lastModifiedBy>
  <cp:revision>50</cp:revision>
  <cp:lastPrinted>2019-10-22T16:31:50Z</cp:lastPrinted>
  <dcterms:modified xsi:type="dcterms:W3CDTF">2019-10-30T16:05:22Z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0x010100AF3686EFD8DC4A45916560BDB24AD298</vt:lpwstr>
  </property>
</Properties>
</file>