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4_E8D3F4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7"/>
  </p:notesMasterIdLst>
  <p:sldIdLst>
    <p:sldId id="258" r:id="rId3"/>
    <p:sldId id="276" r:id="rId4"/>
    <p:sldId id="318" r:id="rId5"/>
    <p:sldId id="282" r:id="rId6"/>
    <p:sldId id="307" r:id="rId7"/>
    <p:sldId id="319" r:id="rId8"/>
    <p:sldId id="320" r:id="rId9"/>
    <p:sldId id="286" r:id="rId10"/>
    <p:sldId id="308" r:id="rId11"/>
    <p:sldId id="309" r:id="rId12"/>
    <p:sldId id="310" r:id="rId13"/>
    <p:sldId id="311" r:id="rId14"/>
    <p:sldId id="317" r:id="rId15"/>
    <p:sldId id="31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9B2F84-4952-36E0-1E37-858831EF26A6}" name="Staten, Latreka - HHD" initials="SLH" userId="S::Latreka.Staten@houstontx.gov::2b3de44f-7c36-4a6c-9529-2b60fa6f69de" providerId="AD"/>
  <p188:author id="{C7DF31B6-B008-574D-F29E-55BA1337E88C}" name="Fuller, Guilmate - HHD" initials="FH" userId="S::guilmate.fuller@houstontx.gov::958921f5-2639-448e-b36a-7d52f796a2d2" providerId="AD"/>
  <p188:author id="{87EA65DB-AC0C-2B38-83EE-76272A1FAC1A}" name="Nared, Dwain - HHD" initials="NH" userId="S::dwain.nared@houstontx.gov::eb4cd295-1529-4281-ac0e-8c48b6a5b94f" providerId="AD"/>
  <p188:author id="{511494EA-2297-50E8-8D80-0DB6105D2B83}" name="Maxwell, Debra - HHD" initials="MDH" userId="S::Debra.Maxwell@houstontx.gov::65117256-1614-4c54-95ad-615d7dce3bd6" providerId="AD"/>
  <p188:author id="{28D2BFF0-0409-46D9-1B2E-93E0EBE52A61}" name="Fuller, Guilmate - HHD" initials="FGH" userId="S::Guilmate.Fuller@houstontx.gov::958921f5-2639-448e-b36a-7d52f796a2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71D"/>
    <a:srgbClr val="00AABB"/>
    <a:srgbClr val="82BC41"/>
    <a:srgbClr val="01B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p:scale>
          <a:sx n="70" d="100"/>
          <a:sy n="70" d="100"/>
        </p:scale>
        <p:origin x="300" y="-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ten, Latreka - HHD" userId="2b3de44f-7c36-4a6c-9529-2b60fa6f69de" providerId="ADAL" clId="{C170EC7C-D775-4511-B1F1-1B9D8A23CD05}"/>
    <pc:docChg chg="custSel modSld">
      <pc:chgData name="Staten, Latreka - HHD" userId="2b3de44f-7c36-4a6c-9529-2b60fa6f69de" providerId="ADAL" clId="{C170EC7C-D775-4511-B1F1-1B9D8A23CD05}" dt="2023-10-13T17:27:56.796" v="80" actId="27636"/>
      <pc:docMkLst>
        <pc:docMk/>
      </pc:docMkLst>
      <pc:sldChg chg="modSp mod">
        <pc:chgData name="Staten, Latreka - HHD" userId="2b3de44f-7c36-4a6c-9529-2b60fa6f69de" providerId="ADAL" clId="{C170EC7C-D775-4511-B1F1-1B9D8A23CD05}" dt="2023-10-13T17:27:56.796" v="80" actId="27636"/>
        <pc:sldMkLst>
          <pc:docMk/>
          <pc:sldMk cId="2626670620" sldId="258"/>
        </pc:sldMkLst>
        <pc:spChg chg="mod">
          <ac:chgData name="Staten, Latreka - HHD" userId="2b3de44f-7c36-4a6c-9529-2b60fa6f69de" providerId="ADAL" clId="{C170EC7C-D775-4511-B1F1-1B9D8A23CD05}" dt="2023-10-13T17:27:56.796" v="80" actId="27636"/>
          <ac:spMkLst>
            <pc:docMk/>
            <pc:sldMk cId="2626670620" sldId="258"/>
            <ac:spMk id="2" creationId="{ABB57972-6E8C-032A-1BF0-BD875EAD34CA}"/>
          </ac:spMkLst>
        </pc:spChg>
      </pc:sldChg>
    </pc:docChg>
  </pc:docChgLst>
</pc:chgInfo>
</file>

<file path=ppt/comments/modernComment_114_E8D3F40.xml><?xml version="1.0" encoding="utf-8"?>
<p188:cmLst xmlns:a="http://schemas.openxmlformats.org/drawingml/2006/main" xmlns:r="http://schemas.openxmlformats.org/officeDocument/2006/relationships" xmlns:p188="http://schemas.microsoft.com/office/powerpoint/2018/8/main">
  <p188:cm id="{33CB183C-95BC-433D-8BB1-E77690B83291}" authorId="{119B2F84-4952-36E0-1E37-858831EF26A6}" created="2023-10-13T06:40:16.462">
    <pc:sldMkLst xmlns:pc="http://schemas.microsoft.com/office/powerpoint/2013/main/command">
      <pc:docMk/>
      <pc:sldMk cId="244137792" sldId="276"/>
    </pc:sldMkLst>
    <p188:replyLst>
      <p188:reply id="{7BFC0747-8D32-4C7D-8F11-869A0ABFB1A4}" authorId="{511494EA-2297-50E8-8D80-0DB6105D2B83}" created="2023-10-13T07:36:59.164">
        <p188:txBody>
          <a:bodyPr/>
          <a:lstStyle/>
          <a:p>
            <a:r>
              <a:rPr lang="en-US"/>
              <a:t>I think we need a GHH explanation slide but it can be shortened. Let me try to see what can be removed. </a:t>
            </a:r>
          </a:p>
        </p188:txBody>
      </p188:reply>
    </p188:replyLst>
    <p188:txBody>
      <a:bodyPr/>
      <a:lstStyle/>
      <a:p>
        <a:r>
          <a:rPr lang="en-US"/>
          <a:t>Should we keep this slide? We are at 10 slides not including title/thank you. That is 1 minute per slide
</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F8AEF-4226-4125-A50B-63ECCD39F31E}"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FF876F82-1818-4818-A392-DDBDF6574893}">
      <dgm:prSet phldrT="[Text]" custT="1"/>
      <dgm:spPr/>
      <dgm:t>
        <a:bodyPr/>
        <a:lstStyle/>
        <a:p>
          <a:r>
            <a:rPr lang="en-US" sz="2400" b="1" dirty="0">
              <a:latin typeface="+mn-lt"/>
            </a:rPr>
            <a:t>Planning 2016</a:t>
          </a:r>
        </a:p>
      </dgm:t>
    </dgm:pt>
    <dgm:pt modelId="{2FBCA08D-CAB7-41C5-9FD1-F8EFB8A629C0}" type="parTrans" cxnId="{E58FAA91-98C6-47B0-B2AD-74B84154257F}">
      <dgm:prSet/>
      <dgm:spPr/>
      <dgm:t>
        <a:bodyPr/>
        <a:lstStyle/>
        <a:p>
          <a:endParaRPr lang="en-US" sz="2800"/>
        </a:p>
      </dgm:t>
    </dgm:pt>
    <dgm:pt modelId="{CF6A4F74-4500-415F-94EC-14E07C2B4F85}" type="sibTrans" cxnId="{E58FAA91-98C6-47B0-B2AD-74B84154257F}">
      <dgm:prSet custT="1"/>
      <dgm:spPr/>
      <dgm:t>
        <a:bodyPr/>
        <a:lstStyle/>
        <a:p>
          <a:endParaRPr lang="en-US" sz="1100"/>
        </a:p>
      </dgm:t>
    </dgm:pt>
    <dgm:pt modelId="{3ADDBFCF-C17D-4FE3-BF03-B1210858DBAF}">
      <dgm:prSet phldrT="[Text]" custT="1"/>
      <dgm:spPr/>
      <dgm:t>
        <a:bodyPr/>
        <a:lstStyle/>
        <a:p>
          <a:r>
            <a:rPr lang="en-US" sz="1800" dirty="0">
              <a:latin typeface="+mn-lt"/>
            </a:rPr>
            <a:t>Year long</a:t>
          </a:r>
        </a:p>
      </dgm:t>
    </dgm:pt>
    <dgm:pt modelId="{FFF7032D-3445-41D7-B64F-F820FF2010B6}" type="parTrans" cxnId="{3C4461D7-2FE6-4B08-954F-89BA58795FE4}">
      <dgm:prSet/>
      <dgm:spPr/>
      <dgm:t>
        <a:bodyPr/>
        <a:lstStyle/>
        <a:p>
          <a:endParaRPr lang="en-US" sz="2800"/>
        </a:p>
      </dgm:t>
    </dgm:pt>
    <dgm:pt modelId="{9EDE273F-A408-4A9E-848F-CD6E0F53B788}" type="sibTrans" cxnId="{3C4461D7-2FE6-4B08-954F-89BA58795FE4}">
      <dgm:prSet/>
      <dgm:spPr/>
      <dgm:t>
        <a:bodyPr/>
        <a:lstStyle/>
        <a:p>
          <a:endParaRPr lang="en-US" sz="2800"/>
        </a:p>
      </dgm:t>
    </dgm:pt>
    <dgm:pt modelId="{00B262A4-2ED8-4AC4-AE8E-A26AB550F132}">
      <dgm:prSet phldrT="[Text]" custT="1"/>
      <dgm:spPr/>
      <dgm:t>
        <a:bodyPr/>
        <a:lstStyle/>
        <a:p>
          <a:r>
            <a:rPr lang="en-US" sz="2400" b="1" dirty="0">
              <a:latin typeface="+mn-lt"/>
            </a:rPr>
            <a:t>Call for Action</a:t>
          </a:r>
        </a:p>
      </dgm:t>
    </dgm:pt>
    <dgm:pt modelId="{C59CB53A-CF6B-4F2F-A439-02819CB0A1D3}" type="parTrans" cxnId="{A5223111-D847-40E0-BF67-CE7FBE9CB98A}">
      <dgm:prSet/>
      <dgm:spPr/>
      <dgm:t>
        <a:bodyPr/>
        <a:lstStyle/>
        <a:p>
          <a:endParaRPr lang="en-US" sz="2800"/>
        </a:p>
      </dgm:t>
    </dgm:pt>
    <dgm:pt modelId="{85B89898-9CC2-4437-8395-FCF8F183221E}" type="sibTrans" cxnId="{A5223111-D847-40E0-BF67-CE7FBE9CB98A}">
      <dgm:prSet custT="1"/>
      <dgm:spPr/>
      <dgm:t>
        <a:bodyPr/>
        <a:lstStyle/>
        <a:p>
          <a:endParaRPr lang="en-US" sz="1100"/>
        </a:p>
      </dgm:t>
    </dgm:pt>
    <dgm:pt modelId="{0896E39E-DC0B-471F-B366-70000B24068D}">
      <dgm:prSet phldrT="[Text]" custT="1"/>
      <dgm:spPr/>
      <dgm:t>
        <a:bodyPr/>
        <a:lstStyle/>
        <a:p>
          <a:r>
            <a:rPr lang="en-US" sz="2400" b="1" dirty="0">
              <a:latin typeface="+mj-lt"/>
            </a:rPr>
            <a:t>Updating ALP</a:t>
          </a:r>
        </a:p>
      </dgm:t>
    </dgm:pt>
    <dgm:pt modelId="{05FC13DE-66E0-4027-8BA0-6D2007F81501}" type="parTrans" cxnId="{17BB2FB8-3022-4D9E-9DE0-FA8E9B11F2E7}">
      <dgm:prSet/>
      <dgm:spPr/>
      <dgm:t>
        <a:bodyPr/>
        <a:lstStyle/>
        <a:p>
          <a:endParaRPr lang="en-US" sz="2800"/>
        </a:p>
      </dgm:t>
    </dgm:pt>
    <dgm:pt modelId="{1D79339A-D773-4A82-B56D-E127E0118129}" type="sibTrans" cxnId="{17BB2FB8-3022-4D9E-9DE0-FA8E9B11F2E7}">
      <dgm:prSet custT="1"/>
      <dgm:spPr/>
      <dgm:t>
        <a:bodyPr/>
        <a:lstStyle/>
        <a:p>
          <a:endParaRPr lang="en-US" sz="1100"/>
        </a:p>
      </dgm:t>
    </dgm:pt>
    <dgm:pt modelId="{38B97ACF-3058-4F8B-817E-559C4DB1A453}">
      <dgm:prSet phldrT="[Text]" custT="1"/>
      <dgm:spPr/>
      <dgm:t>
        <a:bodyPr/>
        <a:lstStyle/>
        <a:p>
          <a:r>
            <a:rPr lang="en-US" sz="1800" dirty="0">
              <a:latin typeface="+mj-lt"/>
            </a:rPr>
            <a:t>Virtual Meetings</a:t>
          </a:r>
        </a:p>
      </dgm:t>
    </dgm:pt>
    <dgm:pt modelId="{9D38C557-2C8A-46CE-8B6C-84F7D6A707AD}" type="parTrans" cxnId="{47839395-7125-47C5-8565-C12AB9E3E283}">
      <dgm:prSet/>
      <dgm:spPr/>
      <dgm:t>
        <a:bodyPr/>
        <a:lstStyle/>
        <a:p>
          <a:endParaRPr lang="en-US" sz="2800"/>
        </a:p>
      </dgm:t>
    </dgm:pt>
    <dgm:pt modelId="{C01CC6E8-3E62-4D78-867E-C92C88F2098D}" type="sibTrans" cxnId="{47839395-7125-47C5-8565-C12AB9E3E283}">
      <dgm:prSet/>
      <dgm:spPr/>
      <dgm:t>
        <a:bodyPr/>
        <a:lstStyle/>
        <a:p>
          <a:endParaRPr lang="en-US" sz="2800"/>
        </a:p>
      </dgm:t>
    </dgm:pt>
    <dgm:pt modelId="{66AA97D0-AA32-45B5-A912-4E13D48421B8}">
      <dgm:prSet phldrT="[Text]" custT="1"/>
      <dgm:spPr/>
      <dgm:t>
        <a:bodyPr/>
        <a:lstStyle/>
        <a:p>
          <a:r>
            <a:rPr lang="en-US" sz="1800" dirty="0">
              <a:latin typeface="+mn-lt"/>
            </a:rPr>
            <a:t>32 organizations</a:t>
          </a:r>
        </a:p>
      </dgm:t>
    </dgm:pt>
    <dgm:pt modelId="{9A964BA2-90BA-4CD0-A227-DCD75A2E2E6E}" type="parTrans" cxnId="{CBC78416-C21D-4AA6-98BF-BF1A5E253C7E}">
      <dgm:prSet/>
      <dgm:spPr/>
      <dgm:t>
        <a:bodyPr/>
        <a:lstStyle/>
        <a:p>
          <a:endParaRPr lang="en-US" sz="2800"/>
        </a:p>
      </dgm:t>
    </dgm:pt>
    <dgm:pt modelId="{FA6C72E7-7D31-4CFF-9B28-73938A71BCCD}" type="sibTrans" cxnId="{CBC78416-C21D-4AA6-98BF-BF1A5E253C7E}">
      <dgm:prSet/>
      <dgm:spPr/>
      <dgm:t>
        <a:bodyPr/>
        <a:lstStyle/>
        <a:p>
          <a:endParaRPr lang="en-US" sz="2800"/>
        </a:p>
      </dgm:t>
    </dgm:pt>
    <dgm:pt modelId="{2D603CCA-DAA9-42DB-89FB-6AB6EC8A8C41}">
      <dgm:prSet phldrT="[Text]" custT="1"/>
      <dgm:spPr/>
      <dgm:t>
        <a:bodyPr/>
        <a:lstStyle/>
        <a:p>
          <a:r>
            <a:rPr lang="en-US" sz="1800" dirty="0">
              <a:latin typeface="+mn-lt"/>
            </a:rPr>
            <a:t>Community Workshops </a:t>
          </a:r>
        </a:p>
      </dgm:t>
    </dgm:pt>
    <dgm:pt modelId="{5C89358F-9271-4C53-9B83-ECE0B33A6706}" type="parTrans" cxnId="{C6522602-7BC4-45E5-8DAB-6CA14BB97130}">
      <dgm:prSet/>
      <dgm:spPr/>
      <dgm:t>
        <a:bodyPr/>
        <a:lstStyle/>
        <a:p>
          <a:endParaRPr lang="en-US" sz="2800"/>
        </a:p>
      </dgm:t>
    </dgm:pt>
    <dgm:pt modelId="{06D2B015-CBDD-4BC3-86CA-346591AC5C04}" type="sibTrans" cxnId="{C6522602-7BC4-45E5-8DAB-6CA14BB97130}">
      <dgm:prSet/>
      <dgm:spPr/>
      <dgm:t>
        <a:bodyPr/>
        <a:lstStyle/>
        <a:p>
          <a:endParaRPr lang="en-US" sz="2800"/>
        </a:p>
      </dgm:t>
    </dgm:pt>
    <dgm:pt modelId="{40A5E983-5EB3-429C-8875-1FF9180D250C}">
      <dgm:prSet phldrT="[Text]" custT="1"/>
      <dgm:spPr/>
      <dgm:t>
        <a:bodyPr/>
        <a:lstStyle/>
        <a:p>
          <a:r>
            <a:rPr lang="en-US" sz="1800" dirty="0">
              <a:latin typeface="+mn-lt"/>
            </a:rPr>
            <a:t>ALP 2017</a:t>
          </a:r>
          <a:endParaRPr lang="en-US" sz="1400" dirty="0">
            <a:latin typeface="+mn-lt"/>
          </a:endParaRPr>
        </a:p>
      </dgm:t>
    </dgm:pt>
    <dgm:pt modelId="{3475968B-3D65-4087-9E1A-998E729813FD}" type="parTrans" cxnId="{EE285301-4199-4284-9478-D5A4D8AB7397}">
      <dgm:prSet/>
      <dgm:spPr/>
      <dgm:t>
        <a:bodyPr/>
        <a:lstStyle/>
        <a:p>
          <a:endParaRPr lang="en-US" sz="2800"/>
        </a:p>
      </dgm:t>
    </dgm:pt>
    <dgm:pt modelId="{C1D11755-4CAA-4A1B-9A38-1BE42F779164}" type="sibTrans" cxnId="{EE285301-4199-4284-9478-D5A4D8AB7397}">
      <dgm:prSet/>
      <dgm:spPr/>
      <dgm:t>
        <a:bodyPr/>
        <a:lstStyle/>
        <a:p>
          <a:endParaRPr lang="en-US" sz="2800"/>
        </a:p>
      </dgm:t>
    </dgm:pt>
    <dgm:pt modelId="{8BAE35D5-0D2A-466B-8392-63B781FCED81}">
      <dgm:prSet phldrT="[Text]" custT="1"/>
      <dgm:spPr/>
      <dgm:t>
        <a:bodyPr/>
        <a:lstStyle/>
        <a:p>
          <a:r>
            <a:rPr lang="en-US" sz="1800" dirty="0">
              <a:latin typeface="+mn-lt"/>
            </a:rPr>
            <a:t>Encourage adoption of Strategies</a:t>
          </a:r>
        </a:p>
      </dgm:t>
    </dgm:pt>
    <dgm:pt modelId="{8AB4C0EF-D693-44B5-89B5-5D332308C930}" type="parTrans" cxnId="{32460241-17D9-4271-8B08-C1893F7EE8C4}">
      <dgm:prSet/>
      <dgm:spPr/>
      <dgm:t>
        <a:bodyPr/>
        <a:lstStyle/>
        <a:p>
          <a:endParaRPr lang="en-US" sz="2800"/>
        </a:p>
      </dgm:t>
    </dgm:pt>
    <dgm:pt modelId="{F74545A3-5F48-4141-94EB-0CD4F3B6E0CB}" type="sibTrans" cxnId="{32460241-17D9-4271-8B08-C1893F7EE8C4}">
      <dgm:prSet/>
      <dgm:spPr/>
      <dgm:t>
        <a:bodyPr/>
        <a:lstStyle/>
        <a:p>
          <a:endParaRPr lang="en-US" sz="2800"/>
        </a:p>
      </dgm:t>
    </dgm:pt>
    <dgm:pt modelId="{6BDED36A-4414-4CE4-BF48-5100ED757054}">
      <dgm:prSet phldrT="[Text]" custT="1"/>
      <dgm:spPr/>
      <dgm:t>
        <a:bodyPr/>
        <a:lstStyle/>
        <a:p>
          <a:r>
            <a:rPr lang="en-US" sz="1800" dirty="0">
              <a:latin typeface="+mn-lt"/>
            </a:rPr>
            <a:t>COVID-19 Pandemic</a:t>
          </a:r>
        </a:p>
      </dgm:t>
    </dgm:pt>
    <dgm:pt modelId="{160953C2-94F3-4F1E-BFE0-8E07E261ED69}" type="parTrans" cxnId="{1A2A4BCF-277F-4557-BE8C-7D9305BEDF6D}">
      <dgm:prSet/>
      <dgm:spPr/>
      <dgm:t>
        <a:bodyPr/>
        <a:lstStyle/>
        <a:p>
          <a:endParaRPr lang="en-US" sz="2800"/>
        </a:p>
      </dgm:t>
    </dgm:pt>
    <dgm:pt modelId="{346573E6-75A5-40DD-8082-40588B92301C}" type="sibTrans" cxnId="{1A2A4BCF-277F-4557-BE8C-7D9305BEDF6D}">
      <dgm:prSet/>
      <dgm:spPr/>
      <dgm:t>
        <a:bodyPr/>
        <a:lstStyle/>
        <a:p>
          <a:endParaRPr lang="en-US" sz="2800"/>
        </a:p>
      </dgm:t>
    </dgm:pt>
    <dgm:pt modelId="{FBF4014C-E74E-4F24-89CF-9FB4A01D3CEF}">
      <dgm:prSet phldrT="[Text]" custT="1"/>
      <dgm:spPr/>
      <dgm:t>
        <a:bodyPr/>
        <a:lstStyle/>
        <a:p>
          <a:r>
            <a:rPr lang="en-US" sz="2400" b="1" dirty="0">
              <a:latin typeface="+mj-lt"/>
            </a:rPr>
            <a:t>2021 ALP</a:t>
          </a:r>
        </a:p>
      </dgm:t>
    </dgm:pt>
    <dgm:pt modelId="{DDA6DA82-E373-4109-A495-AED8F89280DE}" type="parTrans" cxnId="{B93B4A4F-20A9-4436-A98B-CD12D857324A}">
      <dgm:prSet/>
      <dgm:spPr/>
      <dgm:t>
        <a:bodyPr/>
        <a:lstStyle/>
        <a:p>
          <a:endParaRPr lang="en-US" sz="2800"/>
        </a:p>
      </dgm:t>
    </dgm:pt>
    <dgm:pt modelId="{F58847AE-665C-49B1-A378-8BD841EDA54E}" type="sibTrans" cxnId="{B93B4A4F-20A9-4436-A98B-CD12D857324A}">
      <dgm:prSet/>
      <dgm:spPr/>
      <dgm:t>
        <a:bodyPr/>
        <a:lstStyle/>
        <a:p>
          <a:endParaRPr lang="en-US" sz="2800"/>
        </a:p>
      </dgm:t>
    </dgm:pt>
    <dgm:pt modelId="{AA155B65-9F5D-4D0E-B321-FD85372A7877}">
      <dgm:prSet phldrT="[Text]" custT="1"/>
      <dgm:spPr/>
      <dgm:t>
        <a:bodyPr/>
        <a:lstStyle/>
        <a:p>
          <a:r>
            <a:rPr lang="en-US" sz="1800" dirty="0">
              <a:latin typeface="+mj-lt"/>
            </a:rPr>
            <a:t>Partnerships to promote active living</a:t>
          </a:r>
        </a:p>
      </dgm:t>
    </dgm:pt>
    <dgm:pt modelId="{E85274A0-18AA-4BAF-8B01-E5076BE21A2E}" type="parTrans" cxnId="{F74A38B5-015F-40AB-9872-9524AF026FF8}">
      <dgm:prSet/>
      <dgm:spPr/>
      <dgm:t>
        <a:bodyPr/>
        <a:lstStyle/>
        <a:p>
          <a:endParaRPr lang="en-US" sz="2800"/>
        </a:p>
      </dgm:t>
    </dgm:pt>
    <dgm:pt modelId="{77DEFE4D-FD39-4743-AC2A-11697AFAE114}" type="sibTrans" cxnId="{F74A38B5-015F-40AB-9872-9524AF026FF8}">
      <dgm:prSet/>
      <dgm:spPr/>
      <dgm:t>
        <a:bodyPr/>
        <a:lstStyle/>
        <a:p>
          <a:endParaRPr lang="en-US" sz="2800"/>
        </a:p>
      </dgm:t>
    </dgm:pt>
    <dgm:pt modelId="{0C6BAC0C-C52C-4AC8-99B5-BA8FC297F50D}">
      <dgm:prSet phldrT="[Text]" custT="1"/>
      <dgm:spPr/>
      <dgm:t>
        <a:bodyPr/>
        <a:lstStyle/>
        <a:p>
          <a:r>
            <a:rPr lang="en-US" sz="1800">
              <a:latin typeface="+mj-lt"/>
            </a:rPr>
            <a:t>Indicators for success</a:t>
          </a:r>
        </a:p>
      </dgm:t>
    </dgm:pt>
    <dgm:pt modelId="{A8BF5A6D-19E3-45A0-B430-DD8A64A90320}" type="parTrans" cxnId="{1C14204C-510A-4FE2-8AA0-E1DD14A108F7}">
      <dgm:prSet/>
      <dgm:spPr/>
      <dgm:t>
        <a:bodyPr/>
        <a:lstStyle/>
        <a:p>
          <a:endParaRPr lang="en-US" sz="2800"/>
        </a:p>
      </dgm:t>
    </dgm:pt>
    <dgm:pt modelId="{602FC5E3-1345-4E04-BA39-38F2FCA7F44D}" type="sibTrans" cxnId="{1C14204C-510A-4FE2-8AA0-E1DD14A108F7}">
      <dgm:prSet/>
      <dgm:spPr/>
      <dgm:t>
        <a:bodyPr/>
        <a:lstStyle/>
        <a:p>
          <a:endParaRPr lang="en-US" sz="2800"/>
        </a:p>
      </dgm:t>
    </dgm:pt>
    <dgm:pt modelId="{45719856-9C21-4856-B497-122A9954F525}">
      <dgm:prSet phldrT="[Text]" custT="1"/>
      <dgm:spPr/>
      <dgm:t>
        <a:bodyPr/>
        <a:lstStyle/>
        <a:p>
          <a:r>
            <a:rPr lang="en-US" sz="1800" dirty="0">
              <a:latin typeface="+mj-lt"/>
            </a:rPr>
            <a:t>12 sectors</a:t>
          </a:r>
        </a:p>
      </dgm:t>
    </dgm:pt>
    <dgm:pt modelId="{93C5BBD3-26DE-45EE-B73C-1BDB6763B3D9}" type="parTrans" cxnId="{109D1B7E-8AB4-4D53-A530-578757833DC0}">
      <dgm:prSet/>
      <dgm:spPr/>
      <dgm:t>
        <a:bodyPr/>
        <a:lstStyle/>
        <a:p>
          <a:endParaRPr lang="en-US" sz="2800"/>
        </a:p>
      </dgm:t>
    </dgm:pt>
    <dgm:pt modelId="{00974FED-580C-4A42-B7E0-707F86D2449B}" type="sibTrans" cxnId="{109D1B7E-8AB4-4D53-A530-578757833DC0}">
      <dgm:prSet/>
      <dgm:spPr/>
      <dgm:t>
        <a:bodyPr/>
        <a:lstStyle/>
        <a:p>
          <a:endParaRPr lang="en-US" sz="2800"/>
        </a:p>
      </dgm:t>
    </dgm:pt>
    <dgm:pt modelId="{D6D95327-DBC3-40FE-B5E0-94D7D4BD1F0F}">
      <dgm:prSet phldrT="[Text]" custT="1"/>
      <dgm:spPr/>
      <dgm:t>
        <a:bodyPr/>
        <a:lstStyle/>
        <a:p>
          <a:r>
            <a:rPr lang="en-US" sz="1800" dirty="0">
              <a:latin typeface="+mj-lt"/>
            </a:rPr>
            <a:t>Goals</a:t>
          </a:r>
        </a:p>
      </dgm:t>
    </dgm:pt>
    <dgm:pt modelId="{A221BFB4-8D88-416A-97B4-91DF174643F8}" type="parTrans" cxnId="{EAA434D9-7B84-4ACF-90C9-8761FA8FD5FF}">
      <dgm:prSet/>
      <dgm:spPr/>
      <dgm:t>
        <a:bodyPr/>
        <a:lstStyle/>
        <a:p>
          <a:endParaRPr lang="en-US" sz="2800"/>
        </a:p>
      </dgm:t>
    </dgm:pt>
    <dgm:pt modelId="{DFC03BA4-5E29-4646-8DE9-5A508F2D4831}" type="sibTrans" cxnId="{EAA434D9-7B84-4ACF-90C9-8761FA8FD5FF}">
      <dgm:prSet/>
      <dgm:spPr/>
      <dgm:t>
        <a:bodyPr/>
        <a:lstStyle/>
        <a:p>
          <a:endParaRPr lang="en-US" sz="2800"/>
        </a:p>
      </dgm:t>
    </dgm:pt>
    <dgm:pt modelId="{3823BAF3-E08E-4A03-AD37-BA0FE866895D}">
      <dgm:prSet phldrT="[Text]" custT="1"/>
      <dgm:spPr/>
      <dgm:t>
        <a:bodyPr/>
        <a:lstStyle/>
        <a:p>
          <a:r>
            <a:rPr lang="en-US" sz="1800" dirty="0">
              <a:latin typeface="+mj-lt"/>
            </a:rPr>
            <a:t>Strategies</a:t>
          </a:r>
        </a:p>
      </dgm:t>
    </dgm:pt>
    <dgm:pt modelId="{28EA1B1A-C036-4590-A56F-9C9493F5E672}" type="parTrans" cxnId="{453CFE48-83AD-4DA3-B4F0-1A9F1A53A574}">
      <dgm:prSet/>
      <dgm:spPr/>
      <dgm:t>
        <a:bodyPr/>
        <a:lstStyle/>
        <a:p>
          <a:endParaRPr lang="en-US" sz="2800"/>
        </a:p>
      </dgm:t>
    </dgm:pt>
    <dgm:pt modelId="{E3506EC3-7CD6-431E-A691-E9BB502723F4}" type="sibTrans" cxnId="{453CFE48-83AD-4DA3-B4F0-1A9F1A53A574}">
      <dgm:prSet/>
      <dgm:spPr/>
      <dgm:t>
        <a:bodyPr/>
        <a:lstStyle/>
        <a:p>
          <a:endParaRPr lang="en-US" sz="2800"/>
        </a:p>
      </dgm:t>
    </dgm:pt>
    <dgm:pt modelId="{E2163DF9-6E44-4F76-B561-C8BFEB725BB3}">
      <dgm:prSet phldrT="[Text]" custT="1"/>
      <dgm:spPr/>
      <dgm:t>
        <a:bodyPr/>
        <a:lstStyle/>
        <a:p>
          <a:r>
            <a:rPr lang="en-US" sz="1800" dirty="0">
              <a:latin typeface="+mn-lt"/>
            </a:rPr>
            <a:t>ALP Subcommittee</a:t>
          </a:r>
        </a:p>
      </dgm:t>
    </dgm:pt>
    <dgm:pt modelId="{1B2A2068-3B57-431B-878E-80442113505A}" type="parTrans" cxnId="{9A540364-5D29-44F2-BE0C-9C10D572540A}">
      <dgm:prSet/>
      <dgm:spPr/>
      <dgm:t>
        <a:bodyPr/>
        <a:lstStyle/>
        <a:p>
          <a:endParaRPr lang="en-US" sz="2800"/>
        </a:p>
      </dgm:t>
    </dgm:pt>
    <dgm:pt modelId="{7D08DAA5-25EA-4E95-AF28-2BD26ACF1841}" type="sibTrans" cxnId="{9A540364-5D29-44F2-BE0C-9C10D572540A}">
      <dgm:prSet/>
      <dgm:spPr/>
      <dgm:t>
        <a:bodyPr/>
        <a:lstStyle/>
        <a:p>
          <a:endParaRPr lang="en-US" sz="2800"/>
        </a:p>
      </dgm:t>
    </dgm:pt>
    <dgm:pt modelId="{E881F10D-1034-4A88-A635-4C696DA6F0E6}">
      <dgm:prSet phldrT="[Text]" custT="1"/>
      <dgm:spPr/>
      <dgm:t>
        <a:bodyPr/>
        <a:lstStyle/>
        <a:p>
          <a:r>
            <a:rPr lang="en-US" sz="1800" dirty="0">
              <a:latin typeface="+mn-lt"/>
            </a:rPr>
            <a:t>Presentation</a:t>
          </a:r>
        </a:p>
      </dgm:t>
    </dgm:pt>
    <dgm:pt modelId="{DBB3D30B-BE06-4580-ACB0-02C8DFF18DF6}" type="parTrans" cxnId="{2ED84469-DEFB-4A7A-BE0D-CD8567BF0A16}">
      <dgm:prSet/>
      <dgm:spPr/>
      <dgm:t>
        <a:bodyPr/>
        <a:lstStyle/>
        <a:p>
          <a:endParaRPr lang="en-US" sz="2800"/>
        </a:p>
      </dgm:t>
    </dgm:pt>
    <dgm:pt modelId="{4375666E-47BC-487D-88BB-5B53751BF25A}" type="sibTrans" cxnId="{2ED84469-DEFB-4A7A-BE0D-CD8567BF0A16}">
      <dgm:prSet/>
      <dgm:spPr/>
      <dgm:t>
        <a:bodyPr/>
        <a:lstStyle/>
        <a:p>
          <a:endParaRPr lang="en-US" sz="2800"/>
        </a:p>
      </dgm:t>
    </dgm:pt>
    <dgm:pt modelId="{80823DA3-745E-4038-8F23-DF5B17D9A476}">
      <dgm:prSet phldrT="[Text]" custT="1"/>
      <dgm:spPr/>
      <dgm:t>
        <a:bodyPr/>
        <a:lstStyle/>
        <a:p>
          <a:r>
            <a:rPr lang="en-US" sz="1800" dirty="0">
              <a:latin typeface="+mj-lt"/>
            </a:rPr>
            <a:t>Virtual Focus groups</a:t>
          </a:r>
        </a:p>
      </dgm:t>
    </dgm:pt>
    <dgm:pt modelId="{B09FC20E-C3F3-46C3-98B7-59FD6D640A5C}" type="parTrans" cxnId="{A304E0DC-F7A9-42E8-84E3-37EC01C5E8D9}">
      <dgm:prSet/>
      <dgm:spPr/>
      <dgm:t>
        <a:bodyPr/>
        <a:lstStyle/>
        <a:p>
          <a:endParaRPr lang="en-US" sz="2000"/>
        </a:p>
      </dgm:t>
    </dgm:pt>
    <dgm:pt modelId="{75D76217-4B07-4864-ABD6-B1CE29CBAA75}" type="sibTrans" cxnId="{A304E0DC-F7A9-42E8-84E3-37EC01C5E8D9}">
      <dgm:prSet/>
      <dgm:spPr/>
      <dgm:t>
        <a:bodyPr/>
        <a:lstStyle/>
        <a:p>
          <a:endParaRPr lang="en-US" sz="2000"/>
        </a:p>
      </dgm:t>
    </dgm:pt>
    <dgm:pt modelId="{6FD521F1-6828-4E6E-BFA9-EE24F2DC3ABA}">
      <dgm:prSet phldrT="[Text]" custT="1"/>
      <dgm:spPr/>
      <dgm:t>
        <a:bodyPr/>
        <a:lstStyle/>
        <a:p>
          <a:r>
            <a:rPr lang="en-US" sz="1800" dirty="0">
              <a:latin typeface="+mj-lt"/>
            </a:rPr>
            <a:t>Action Plan</a:t>
          </a:r>
        </a:p>
      </dgm:t>
    </dgm:pt>
    <dgm:pt modelId="{F1FDFEFF-9FD8-40B8-882E-260748FDA62F}" type="parTrans" cxnId="{A5ECFF9A-3FFC-4BD0-8C7F-AEC9061AB55F}">
      <dgm:prSet/>
      <dgm:spPr/>
      <dgm:t>
        <a:bodyPr/>
        <a:lstStyle/>
        <a:p>
          <a:endParaRPr lang="en-US" sz="2000"/>
        </a:p>
      </dgm:t>
    </dgm:pt>
    <dgm:pt modelId="{C86A6C2F-24F3-44A8-9672-2519530A93EC}" type="sibTrans" cxnId="{A5ECFF9A-3FFC-4BD0-8C7F-AEC9061AB55F}">
      <dgm:prSet/>
      <dgm:spPr/>
      <dgm:t>
        <a:bodyPr/>
        <a:lstStyle/>
        <a:p>
          <a:endParaRPr lang="en-US" sz="2000"/>
        </a:p>
      </dgm:t>
    </dgm:pt>
    <dgm:pt modelId="{425A7BD3-0C8C-4E1E-9A53-846FD8694723}">
      <dgm:prSet phldrT="[Text]" custT="1"/>
      <dgm:spPr/>
      <dgm:t>
        <a:bodyPr/>
        <a:lstStyle/>
        <a:p>
          <a:r>
            <a:rPr lang="en-US" sz="1800" dirty="0">
              <a:latin typeface="+mj-lt"/>
            </a:rPr>
            <a:t>Aligns with the National Physical Activity Plan </a:t>
          </a:r>
        </a:p>
      </dgm:t>
    </dgm:pt>
    <dgm:pt modelId="{C22E9475-36DB-4E3A-9B5C-1130BED7D19F}" type="parTrans" cxnId="{C0121778-3650-4C25-8BC1-2B34B1096A9C}">
      <dgm:prSet/>
      <dgm:spPr/>
      <dgm:t>
        <a:bodyPr/>
        <a:lstStyle/>
        <a:p>
          <a:endParaRPr lang="en-US" sz="2000"/>
        </a:p>
      </dgm:t>
    </dgm:pt>
    <dgm:pt modelId="{E574D0BF-0989-4278-AFDF-AE1BDD015CAE}" type="sibTrans" cxnId="{C0121778-3650-4C25-8BC1-2B34B1096A9C}">
      <dgm:prSet/>
      <dgm:spPr/>
      <dgm:t>
        <a:bodyPr/>
        <a:lstStyle/>
        <a:p>
          <a:endParaRPr lang="en-US" sz="2000"/>
        </a:p>
      </dgm:t>
    </dgm:pt>
    <dgm:pt modelId="{608C8235-80D1-4F93-8BCA-B6DF49162CE5}">
      <dgm:prSet phldrT="[Text]" custT="1"/>
      <dgm:spPr/>
      <dgm:t>
        <a:bodyPr/>
        <a:lstStyle/>
        <a:p>
          <a:r>
            <a:rPr lang="en-US" sz="1800" dirty="0">
              <a:latin typeface="+mj-lt"/>
            </a:rPr>
            <a:t>Living Document</a:t>
          </a:r>
          <a:endParaRPr lang="en-US" sz="2000" dirty="0">
            <a:latin typeface="+mj-lt"/>
          </a:endParaRPr>
        </a:p>
      </dgm:t>
    </dgm:pt>
    <dgm:pt modelId="{8A2C6CC6-9FB9-43DF-8A81-187CF8343DDB}" type="parTrans" cxnId="{8C256BA7-5494-4B43-943A-1D574204B984}">
      <dgm:prSet/>
      <dgm:spPr/>
      <dgm:t>
        <a:bodyPr/>
        <a:lstStyle/>
        <a:p>
          <a:endParaRPr lang="en-US" sz="2000"/>
        </a:p>
      </dgm:t>
    </dgm:pt>
    <dgm:pt modelId="{8196F1D0-F6BA-4716-8FB0-E72A7F44B3BF}" type="sibTrans" cxnId="{8C256BA7-5494-4B43-943A-1D574204B984}">
      <dgm:prSet/>
      <dgm:spPr/>
      <dgm:t>
        <a:bodyPr/>
        <a:lstStyle/>
        <a:p>
          <a:endParaRPr lang="en-US" sz="2000"/>
        </a:p>
      </dgm:t>
    </dgm:pt>
    <dgm:pt modelId="{D9706125-31FF-4DEE-87BD-13BEDFDE0FDF}" type="pres">
      <dgm:prSet presAssocID="{526F8AEF-4226-4125-A50B-63ECCD39F31E}" presName="rootnode" presStyleCnt="0">
        <dgm:presLayoutVars>
          <dgm:chMax/>
          <dgm:chPref/>
          <dgm:dir/>
          <dgm:animLvl val="lvl"/>
        </dgm:presLayoutVars>
      </dgm:prSet>
      <dgm:spPr/>
    </dgm:pt>
    <dgm:pt modelId="{8799279B-6EBF-41E7-AB18-9F94112D8124}" type="pres">
      <dgm:prSet presAssocID="{FF876F82-1818-4818-A392-DDBDF6574893}" presName="composite" presStyleCnt="0"/>
      <dgm:spPr/>
    </dgm:pt>
    <dgm:pt modelId="{5AF8DA53-7BB5-441C-B245-7ECCE62C4402}" type="pres">
      <dgm:prSet presAssocID="{FF876F82-1818-4818-A392-DDBDF6574893}" presName="LShape" presStyleLbl="alignNode1" presStyleIdx="0" presStyleCnt="7"/>
      <dgm:spPr/>
    </dgm:pt>
    <dgm:pt modelId="{266EE57A-B290-474E-BAE6-ABEBB63CCACF}" type="pres">
      <dgm:prSet presAssocID="{FF876F82-1818-4818-A392-DDBDF6574893}" presName="ParentText" presStyleLbl="revTx" presStyleIdx="0" presStyleCnt="4">
        <dgm:presLayoutVars>
          <dgm:chMax val="0"/>
          <dgm:chPref val="0"/>
          <dgm:bulletEnabled val="1"/>
        </dgm:presLayoutVars>
      </dgm:prSet>
      <dgm:spPr/>
    </dgm:pt>
    <dgm:pt modelId="{976ECF16-9424-4D31-9E39-4E7B91C9DEC5}" type="pres">
      <dgm:prSet presAssocID="{FF876F82-1818-4818-A392-DDBDF6574893}" presName="Triangle" presStyleLbl="alignNode1" presStyleIdx="1" presStyleCnt="7"/>
      <dgm:spPr/>
    </dgm:pt>
    <dgm:pt modelId="{5EA42B80-AFAB-4319-A355-6A0739ADFBE6}" type="pres">
      <dgm:prSet presAssocID="{CF6A4F74-4500-415F-94EC-14E07C2B4F85}" presName="sibTrans" presStyleCnt="0"/>
      <dgm:spPr/>
    </dgm:pt>
    <dgm:pt modelId="{87934DBE-AFC6-44EB-9F5E-C45D2A582A02}" type="pres">
      <dgm:prSet presAssocID="{CF6A4F74-4500-415F-94EC-14E07C2B4F85}" presName="space" presStyleCnt="0"/>
      <dgm:spPr/>
    </dgm:pt>
    <dgm:pt modelId="{D96BE2D7-F541-4DD5-94DA-920CC4065556}" type="pres">
      <dgm:prSet presAssocID="{00B262A4-2ED8-4AC4-AE8E-A26AB550F132}" presName="composite" presStyleCnt="0"/>
      <dgm:spPr/>
    </dgm:pt>
    <dgm:pt modelId="{79480AEC-8B5A-47C7-A343-41F48355EB38}" type="pres">
      <dgm:prSet presAssocID="{00B262A4-2ED8-4AC4-AE8E-A26AB550F132}" presName="LShape" presStyleLbl="alignNode1" presStyleIdx="2" presStyleCnt="7"/>
      <dgm:spPr/>
    </dgm:pt>
    <dgm:pt modelId="{A0F08A09-E7F9-49A9-A911-B60D52DD277F}" type="pres">
      <dgm:prSet presAssocID="{00B262A4-2ED8-4AC4-AE8E-A26AB550F132}" presName="ParentText" presStyleLbl="revTx" presStyleIdx="1" presStyleCnt="4">
        <dgm:presLayoutVars>
          <dgm:chMax val="0"/>
          <dgm:chPref val="0"/>
          <dgm:bulletEnabled val="1"/>
        </dgm:presLayoutVars>
      </dgm:prSet>
      <dgm:spPr/>
    </dgm:pt>
    <dgm:pt modelId="{319B5167-7791-4DF6-A856-BC654C883CCD}" type="pres">
      <dgm:prSet presAssocID="{00B262A4-2ED8-4AC4-AE8E-A26AB550F132}" presName="Triangle" presStyleLbl="alignNode1" presStyleIdx="3" presStyleCnt="7"/>
      <dgm:spPr/>
    </dgm:pt>
    <dgm:pt modelId="{5AA1D062-0C3D-431C-9172-355AFC3118CB}" type="pres">
      <dgm:prSet presAssocID="{85B89898-9CC2-4437-8395-FCF8F183221E}" presName="sibTrans" presStyleCnt="0"/>
      <dgm:spPr/>
    </dgm:pt>
    <dgm:pt modelId="{12F81F1E-5C1C-4286-AD1C-9C1F3968C9D9}" type="pres">
      <dgm:prSet presAssocID="{85B89898-9CC2-4437-8395-FCF8F183221E}" presName="space" presStyleCnt="0"/>
      <dgm:spPr/>
    </dgm:pt>
    <dgm:pt modelId="{B52D5FCD-7533-457A-8C73-0B54BEC9E325}" type="pres">
      <dgm:prSet presAssocID="{0896E39E-DC0B-471F-B366-70000B24068D}" presName="composite" presStyleCnt="0"/>
      <dgm:spPr/>
    </dgm:pt>
    <dgm:pt modelId="{24B3ED31-2F25-41D6-AEA3-C39F53335167}" type="pres">
      <dgm:prSet presAssocID="{0896E39E-DC0B-471F-B366-70000B24068D}" presName="LShape" presStyleLbl="alignNode1" presStyleIdx="4" presStyleCnt="7"/>
      <dgm:spPr/>
    </dgm:pt>
    <dgm:pt modelId="{64571B6B-BC2E-437D-A39E-3BAABB09B251}" type="pres">
      <dgm:prSet presAssocID="{0896E39E-DC0B-471F-B366-70000B24068D}" presName="ParentText" presStyleLbl="revTx" presStyleIdx="2" presStyleCnt="4">
        <dgm:presLayoutVars>
          <dgm:chMax val="0"/>
          <dgm:chPref val="0"/>
          <dgm:bulletEnabled val="1"/>
        </dgm:presLayoutVars>
      </dgm:prSet>
      <dgm:spPr/>
    </dgm:pt>
    <dgm:pt modelId="{45129371-6A5A-4CCF-9833-DD4ED462C336}" type="pres">
      <dgm:prSet presAssocID="{0896E39E-DC0B-471F-B366-70000B24068D}" presName="Triangle" presStyleLbl="alignNode1" presStyleIdx="5" presStyleCnt="7"/>
      <dgm:spPr/>
    </dgm:pt>
    <dgm:pt modelId="{2E91A40C-CC67-4054-B1A1-B4F85236070B}" type="pres">
      <dgm:prSet presAssocID="{1D79339A-D773-4A82-B56D-E127E0118129}" presName="sibTrans" presStyleCnt="0"/>
      <dgm:spPr/>
    </dgm:pt>
    <dgm:pt modelId="{AF3AB0B0-AA05-41C4-8382-D47F50756896}" type="pres">
      <dgm:prSet presAssocID="{1D79339A-D773-4A82-B56D-E127E0118129}" presName="space" presStyleCnt="0"/>
      <dgm:spPr/>
    </dgm:pt>
    <dgm:pt modelId="{5B8B3D48-CCEA-484D-B549-EE8DF7FA5E8E}" type="pres">
      <dgm:prSet presAssocID="{FBF4014C-E74E-4F24-89CF-9FB4A01D3CEF}" presName="composite" presStyleCnt="0"/>
      <dgm:spPr/>
    </dgm:pt>
    <dgm:pt modelId="{4F20F8A0-3BAC-4EE1-9405-B4F590CD5482}" type="pres">
      <dgm:prSet presAssocID="{FBF4014C-E74E-4F24-89CF-9FB4A01D3CEF}" presName="LShape" presStyleLbl="alignNode1" presStyleIdx="6" presStyleCnt="7"/>
      <dgm:spPr/>
    </dgm:pt>
    <dgm:pt modelId="{115D1B7A-5C18-4B97-9BBF-DEB07D88168B}" type="pres">
      <dgm:prSet presAssocID="{FBF4014C-E74E-4F24-89CF-9FB4A01D3CEF}" presName="ParentText" presStyleLbl="revTx" presStyleIdx="3" presStyleCnt="4">
        <dgm:presLayoutVars>
          <dgm:chMax val="0"/>
          <dgm:chPref val="0"/>
          <dgm:bulletEnabled val="1"/>
        </dgm:presLayoutVars>
      </dgm:prSet>
      <dgm:spPr/>
    </dgm:pt>
  </dgm:ptLst>
  <dgm:cxnLst>
    <dgm:cxn modelId="{EE285301-4199-4284-9478-D5A4D8AB7397}" srcId="{FF876F82-1818-4818-A392-DDBDF6574893}" destId="{40A5E983-5EB3-429C-8875-1FF9180D250C}" srcOrd="3" destOrd="0" parTransId="{3475968B-3D65-4087-9E1A-998E729813FD}" sibTransId="{C1D11755-4CAA-4A1B-9A38-1BE42F779164}"/>
    <dgm:cxn modelId="{C6522602-7BC4-45E5-8DAB-6CA14BB97130}" srcId="{FF876F82-1818-4818-A392-DDBDF6574893}" destId="{2D603CCA-DAA9-42DB-89FB-6AB6EC8A8C41}" srcOrd="1" destOrd="0" parTransId="{5C89358F-9271-4C53-9B83-ECE0B33A6706}" sibTransId="{06D2B015-CBDD-4BC3-86CA-346591AC5C04}"/>
    <dgm:cxn modelId="{45B5A804-2415-49B6-9B25-22DC134809B0}" type="presOf" srcId="{D6D95327-DBC3-40FE-B5E0-94D7D4BD1F0F}" destId="{115D1B7A-5C18-4B97-9BBF-DEB07D88168B}" srcOrd="0" destOrd="2" presId="urn:microsoft.com/office/officeart/2009/3/layout/StepUpProcess"/>
    <dgm:cxn modelId="{CC89450E-9DDF-4161-99E4-6E38698A3535}" type="presOf" srcId="{425A7BD3-0C8C-4E1E-9A53-846FD8694723}" destId="{115D1B7A-5C18-4B97-9BBF-DEB07D88168B}" srcOrd="0" destOrd="4" presId="urn:microsoft.com/office/officeart/2009/3/layout/StepUpProcess"/>
    <dgm:cxn modelId="{A5223111-D847-40E0-BF67-CE7FBE9CB98A}" srcId="{526F8AEF-4226-4125-A50B-63ECCD39F31E}" destId="{00B262A4-2ED8-4AC4-AE8E-A26AB550F132}" srcOrd="1" destOrd="0" parTransId="{C59CB53A-CF6B-4F2F-A439-02819CB0A1D3}" sibTransId="{85B89898-9CC2-4437-8395-FCF8F183221E}"/>
    <dgm:cxn modelId="{CBC78416-C21D-4AA6-98BF-BF1A5E253C7E}" srcId="{FF876F82-1818-4818-A392-DDBDF6574893}" destId="{66AA97D0-AA32-45B5-A912-4E13D48421B8}" srcOrd="2" destOrd="0" parTransId="{9A964BA2-90BA-4CD0-A227-DCD75A2E2E6E}" sibTransId="{FA6C72E7-7D31-4CFF-9B28-73938A71BCCD}"/>
    <dgm:cxn modelId="{581EA516-D05B-4825-B18C-A89A08CB5661}" type="presOf" srcId="{526F8AEF-4226-4125-A50B-63ECCD39F31E}" destId="{D9706125-31FF-4DEE-87BD-13BEDFDE0FDF}" srcOrd="0" destOrd="0" presId="urn:microsoft.com/office/officeart/2009/3/layout/StepUpProcess"/>
    <dgm:cxn modelId="{08C08C5B-57CE-4F62-A20F-CD0582417064}" type="presOf" srcId="{00B262A4-2ED8-4AC4-AE8E-A26AB550F132}" destId="{A0F08A09-E7F9-49A9-A911-B60D52DD277F}" srcOrd="0" destOrd="0" presId="urn:microsoft.com/office/officeart/2009/3/layout/StepUpProcess"/>
    <dgm:cxn modelId="{32460241-17D9-4271-8B08-C1893F7EE8C4}" srcId="{00B262A4-2ED8-4AC4-AE8E-A26AB550F132}" destId="{8BAE35D5-0D2A-466B-8392-63B781FCED81}" srcOrd="2" destOrd="0" parTransId="{8AB4C0EF-D693-44B5-89B5-5D332308C930}" sibTransId="{F74545A3-5F48-4141-94EB-0CD4F3B6E0CB}"/>
    <dgm:cxn modelId="{9A540364-5D29-44F2-BE0C-9C10D572540A}" srcId="{00B262A4-2ED8-4AC4-AE8E-A26AB550F132}" destId="{E2163DF9-6E44-4F76-B561-C8BFEB725BB3}" srcOrd="0" destOrd="0" parTransId="{1B2A2068-3B57-431B-878E-80442113505A}" sibTransId="{7D08DAA5-25EA-4E95-AF28-2BD26ACF1841}"/>
    <dgm:cxn modelId="{9BE15E48-CF8B-48CA-97EE-064405E6948E}" type="presOf" srcId="{40A5E983-5EB3-429C-8875-1FF9180D250C}" destId="{266EE57A-B290-474E-BAE6-ABEBB63CCACF}" srcOrd="0" destOrd="4" presId="urn:microsoft.com/office/officeart/2009/3/layout/StepUpProcess"/>
    <dgm:cxn modelId="{0B926868-6B93-473F-938C-FD3744DA5635}" type="presOf" srcId="{0C6BAC0C-C52C-4AC8-99B5-BA8FC297F50D}" destId="{64571B6B-BC2E-437D-A39E-3BAABB09B251}" srcOrd="0" destOrd="5" presId="urn:microsoft.com/office/officeart/2009/3/layout/StepUpProcess"/>
    <dgm:cxn modelId="{453CFE48-83AD-4DA3-B4F0-1A9F1A53A574}" srcId="{FBF4014C-E74E-4F24-89CF-9FB4A01D3CEF}" destId="{3823BAF3-E08E-4A03-AD37-BA0FE866895D}" srcOrd="2" destOrd="0" parTransId="{28EA1B1A-C036-4590-A56F-9C9493F5E672}" sibTransId="{E3506EC3-7CD6-431E-A691-E9BB502723F4}"/>
    <dgm:cxn modelId="{2ED84469-DEFB-4A7A-BE0D-CD8567BF0A16}" srcId="{00B262A4-2ED8-4AC4-AE8E-A26AB550F132}" destId="{E881F10D-1034-4A88-A635-4C696DA6F0E6}" srcOrd="1" destOrd="0" parTransId="{DBB3D30B-BE06-4580-ACB0-02C8DFF18DF6}" sibTransId="{4375666E-47BC-487D-88BB-5B53751BF25A}"/>
    <dgm:cxn modelId="{EEBDE14A-3B21-4147-B61F-0E73D32461AA}" type="presOf" srcId="{E881F10D-1034-4A88-A635-4C696DA6F0E6}" destId="{A0F08A09-E7F9-49A9-A911-B60D52DD277F}" srcOrd="0" destOrd="2" presId="urn:microsoft.com/office/officeart/2009/3/layout/StepUpProcess"/>
    <dgm:cxn modelId="{1C14204C-510A-4FE2-8AA0-E1DD14A108F7}" srcId="{0896E39E-DC0B-471F-B366-70000B24068D}" destId="{0C6BAC0C-C52C-4AC8-99B5-BA8FC297F50D}" srcOrd="4" destOrd="0" parTransId="{A8BF5A6D-19E3-45A0-B430-DD8A64A90320}" sibTransId="{602FC5E3-1345-4E04-BA39-38F2FCA7F44D}"/>
    <dgm:cxn modelId="{57DC0E6D-3300-4530-9576-8C54FA988423}" type="presOf" srcId="{66AA97D0-AA32-45B5-A912-4E13D48421B8}" destId="{266EE57A-B290-474E-BAE6-ABEBB63CCACF}" srcOrd="0" destOrd="3" presId="urn:microsoft.com/office/officeart/2009/3/layout/StepUpProcess"/>
    <dgm:cxn modelId="{B93B4A4F-20A9-4436-A98B-CD12D857324A}" srcId="{526F8AEF-4226-4125-A50B-63ECCD39F31E}" destId="{FBF4014C-E74E-4F24-89CF-9FB4A01D3CEF}" srcOrd="3" destOrd="0" parTransId="{DDA6DA82-E373-4109-A495-AED8F89280DE}" sibTransId="{F58847AE-665C-49B1-A378-8BD841EDA54E}"/>
    <dgm:cxn modelId="{AC402470-37B1-41D7-B2C6-F13340087B26}" type="presOf" srcId="{6BDED36A-4414-4CE4-BF48-5100ED757054}" destId="{A0F08A09-E7F9-49A9-A911-B60D52DD277F}" srcOrd="0" destOrd="4" presId="urn:microsoft.com/office/officeart/2009/3/layout/StepUpProcess"/>
    <dgm:cxn modelId="{F8E0B753-AB97-458F-9AD9-264024322431}" type="presOf" srcId="{38B97ACF-3058-4F8B-817E-559C4DB1A453}" destId="{64571B6B-BC2E-437D-A39E-3BAABB09B251}" srcOrd="0" destOrd="1" presId="urn:microsoft.com/office/officeart/2009/3/layout/StepUpProcess"/>
    <dgm:cxn modelId="{C9BBC574-9012-4B27-9C63-8CFBCED52D3B}" type="presOf" srcId="{3ADDBFCF-C17D-4FE3-BF03-B1210858DBAF}" destId="{266EE57A-B290-474E-BAE6-ABEBB63CCACF}" srcOrd="0" destOrd="1" presId="urn:microsoft.com/office/officeart/2009/3/layout/StepUpProcess"/>
    <dgm:cxn modelId="{33289F76-1E51-49B2-8434-5F01293BD657}" type="presOf" srcId="{6FD521F1-6828-4E6E-BFA9-EE24F2DC3ABA}" destId="{64571B6B-BC2E-437D-A39E-3BAABB09B251}" srcOrd="0" destOrd="3" presId="urn:microsoft.com/office/officeart/2009/3/layout/StepUpProcess"/>
    <dgm:cxn modelId="{C0121778-3650-4C25-8BC1-2B34B1096A9C}" srcId="{FBF4014C-E74E-4F24-89CF-9FB4A01D3CEF}" destId="{425A7BD3-0C8C-4E1E-9A53-846FD8694723}" srcOrd="3" destOrd="0" parTransId="{C22E9475-36DB-4E3A-9B5C-1130BED7D19F}" sibTransId="{E574D0BF-0989-4278-AFDF-AE1BDD015CAE}"/>
    <dgm:cxn modelId="{619A6D7D-FF64-4333-AD67-09AE81E0B2F5}" type="presOf" srcId="{FF876F82-1818-4818-A392-DDBDF6574893}" destId="{266EE57A-B290-474E-BAE6-ABEBB63CCACF}" srcOrd="0" destOrd="0" presId="urn:microsoft.com/office/officeart/2009/3/layout/StepUpProcess"/>
    <dgm:cxn modelId="{109D1B7E-8AB4-4D53-A530-578757833DC0}" srcId="{FBF4014C-E74E-4F24-89CF-9FB4A01D3CEF}" destId="{45719856-9C21-4856-B497-122A9954F525}" srcOrd="0" destOrd="0" parTransId="{93C5BBD3-26DE-45EE-B73C-1BDB6763B3D9}" sibTransId="{00974FED-580C-4A42-B7E0-707F86D2449B}"/>
    <dgm:cxn modelId="{9D20548E-064B-49BA-A657-C29A15C44179}" type="presOf" srcId="{80823DA3-745E-4038-8F23-DF5B17D9A476}" destId="{64571B6B-BC2E-437D-A39E-3BAABB09B251}" srcOrd="0" destOrd="2" presId="urn:microsoft.com/office/officeart/2009/3/layout/StepUpProcess"/>
    <dgm:cxn modelId="{E58FAA91-98C6-47B0-B2AD-74B84154257F}" srcId="{526F8AEF-4226-4125-A50B-63ECCD39F31E}" destId="{FF876F82-1818-4818-A392-DDBDF6574893}" srcOrd="0" destOrd="0" parTransId="{2FBCA08D-CAB7-41C5-9FD1-F8EFB8A629C0}" sibTransId="{CF6A4F74-4500-415F-94EC-14E07C2B4F85}"/>
    <dgm:cxn modelId="{47839395-7125-47C5-8565-C12AB9E3E283}" srcId="{0896E39E-DC0B-471F-B366-70000B24068D}" destId="{38B97ACF-3058-4F8B-817E-559C4DB1A453}" srcOrd="0" destOrd="0" parTransId="{9D38C557-2C8A-46CE-8B6C-84F7D6A707AD}" sibTransId="{C01CC6E8-3E62-4D78-867E-C92C88F2098D}"/>
    <dgm:cxn modelId="{A563209A-D85F-4FC8-A5B5-31282231E936}" type="presOf" srcId="{3823BAF3-E08E-4A03-AD37-BA0FE866895D}" destId="{115D1B7A-5C18-4B97-9BBF-DEB07D88168B}" srcOrd="0" destOrd="3" presId="urn:microsoft.com/office/officeart/2009/3/layout/StepUpProcess"/>
    <dgm:cxn modelId="{8FC4729A-84C0-4580-BDD4-BDCFE1B4C8FE}" type="presOf" srcId="{AA155B65-9F5D-4D0E-B321-FD85372A7877}" destId="{64571B6B-BC2E-437D-A39E-3BAABB09B251}" srcOrd="0" destOrd="4" presId="urn:microsoft.com/office/officeart/2009/3/layout/StepUpProcess"/>
    <dgm:cxn modelId="{A5ECFF9A-3FFC-4BD0-8C7F-AEC9061AB55F}" srcId="{0896E39E-DC0B-471F-B366-70000B24068D}" destId="{6FD521F1-6828-4E6E-BFA9-EE24F2DC3ABA}" srcOrd="2" destOrd="0" parTransId="{F1FDFEFF-9FD8-40B8-882E-260748FDA62F}" sibTransId="{C86A6C2F-24F3-44A8-9672-2519530A93EC}"/>
    <dgm:cxn modelId="{D18FDEA5-3185-4CB8-A263-537238D237DD}" type="presOf" srcId="{608C8235-80D1-4F93-8BCA-B6DF49162CE5}" destId="{115D1B7A-5C18-4B97-9BBF-DEB07D88168B}" srcOrd="0" destOrd="5" presId="urn:microsoft.com/office/officeart/2009/3/layout/StepUpProcess"/>
    <dgm:cxn modelId="{8C256BA7-5494-4B43-943A-1D574204B984}" srcId="{FBF4014C-E74E-4F24-89CF-9FB4A01D3CEF}" destId="{608C8235-80D1-4F93-8BCA-B6DF49162CE5}" srcOrd="4" destOrd="0" parTransId="{8A2C6CC6-9FB9-43DF-8A81-187CF8343DDB}" sibTransId="{8196F1D0-F6BA-4716-8FB0-E72A7F44B3BF}"/>
    <dgm:cxn modelId="{BBC9EEA9-05FC-4CA1-9548-88FFF9DA8319}" type="presOf" srcId="{2D603CCA-DAA9-42DB-89FB-6AB6EC8A8C41}" destId="{266EE57A-B290-474E-BAE6-ABEBB63CCACF}" srcOrd="0" destOrd="2" presId="urn:microsoft.com/office/officeart/2009/3/layout/StepUpProcess"/>
    <dgm:cxn modelId="{F74A38B5-015F-40AB-9872-9524AF026FF8}" srcId="{0896E39E-DC0B-471F-B366-70000B24068D}" destId="{AA155B65-9F5D-4D0E-B321-FD85372A7877}" srcOrd="3" destOrd="0" parTransId="{E85274A0-18AA-4BAF-8B01-E5076BE21A2E}" sibTransId="{77DEFE4D-FD39-4743-AC2A-11697AFAE114}"/>
    <dgm:cxn modelId="{17BB2FB8-3022-4D9E-9DE0-FA8E9B11F2E7}" srcId="{526F8AEF-4226-4125-A50B-63ECCD39F31E}" destId="{0896E39E-DC0B-471F-B366-70000B24068D}" srcOrd="2" destOrd="0" parTransId="{05FC13DE-66E0-4027-8BA0-6D2007F81501}" sibTransId="{1D79339A-D773-4A82-B56D-E127E0118129}"/>
    <dgm:cxn modelId="{9062BEC9-7516-459E-8185-2740B7C133AB}" type="presOf" srcId="{0896E39E-DC0B-471F-B366-70000B24068D}" destId="{64571B6B-BC2E-437D-A39E-3BAABB09B251}" srcOrd="0" destOrd="0" presId="urn:microsoft.com/office/officeart/2009/3/layout/StepUpProcess"/>
    <dgm:cxn modelId="{1A2A4BCF-277F-4557-BE8C-7D9305BEDF6D}" srcId="{00B262A4-2ED8-4AC4-AE8E-A26AB550F132}" destId="{6BDED36A-4414-4CE4-BF48-5100ED757054}" srcOrd="3" destOrd="0" parTransId="{160953C2-94F3-4F1E-BFE0-8E07E261ED69}" sibTransId="{346573E6-75A5-40DD-8082-40588B92301C}"/>
    <dgm:cxn modelId="{3C4461D7-2FE6-4B08-954F-89BA58795FE4}" srcId="{FF876F82-1818-4818-A392-DDBDF6574893}" destId="{3ADDBFCF-C17D-4FE3-BF03-B1210858DBAF}" srcOrd="0" destOrd="0" parTransId="{FFF7032D-3445-41D7-B64F-F820FF2010B6}" sibTransId="{9EDE273F-A408-4A9E-848F-CD6E0F53B788}"/>
    <dgm:cxn modelId="{EB5063D7-3B24-4151-B7BF-AC5C72554189}" type="presOf" srcId="{45719856-9C21-4856-B497-122A9954F525}" destId="{115D1B7A-5C18-4B97-9BBF-DEB07D88168B}" srcOrd="0" destOrd="1" presId="urn:microsoft.com/office/officeart/2009/3/layout/StepUpProcess"/>
    <dgm:cxn modelId="{EAA434D9-7B84-4ACF-90C9-8761FA8FD5FF}" srcId="{FBF4014C-E74E-4F24-89CF-9FB4A01D3CEF}" destId="{D6D95327-DBC3-40FE-B5E0-94D7D4BD1F0F}" srcOrd="1" destOrd="0" parTransId="{A221BFB4-8D88-416A-97B4-91DF174643F8}" sibTransId="{DFC03BA4-5E29-4646-8DE9-5A508F2D4831}"/>
    <dgm:cxn modelId="{1382CFDA-180E-4582-8623-55B6F5DEF4CA}" type="presOf" srcId="{FBF4014C-E74E-4F24-89CF-9FB4A01D3CEF}" destId="{115D1B7A-5C18-4B97-9BBF-DEB07D88168B}" srcOrd="0" destOrd="0" presId="urn:microsoft.com/office/officeart/2009/3/layout/StepUpProcess"/>
    <dgm:cxn modelId="{A304E0DC-F7A9-42E8-84E3-37EC01C5E8D9}" srcId="{0896E39E-DC0B-471F-B366-70000B24068D}" destId="{80823DA3-745E-4038-8F23-DF5B17D9A476}" srcOrd="1" destOrd="0" parTransId="{B09FC20E-C3F3-46C3-98B7-59FD6D640A5C}" sibTransId="{75D76217-4B07-4864-ABD6-B1CE29CBAA75}"/>
    <dgm:cxn modelId="{071CDFDD-2A5B-456C-8C90-8EC103E2321E}" type="presOf" srcId="{E2163DF9-6E44-4F76-B561-C8BFEB725BB3}" destId="{A0F08A09-E7F9-49A9-A911-B60D52DD277F}" srcOrd="0" destOrd="1" presId="urn:microsoft.com/office/officeart/2009/3/layout/StepUpProcess"/>
    <dgm:cxn modelId="{491A6EFB-8CCD-4706-A66C-7FBF43E71D8D}" type="presOf" srcId="{8BAE35D5-0D2A-466B-8392-63B781FCED81}" destId="{A0F08A09-E7F9-49A9-A911-B60D52DD277F}" srcOrd="0" destOrd="3" presId="urn:microsoft.com/office/officeart/2009/3/layout/StepUpProcess"/>
    <dgm:cxn modelId="{BA2EBCDE-8EF6-4F04-B1E6-57111431540A}" type="presParOf" srcId="{D9706125-31FF-4DEE-87BD-13BEDFDE0FDF}" destId="{8799279B-6EBF-41E7-AB18-9F94112D8124}" srcOrd="0" destOrd="0" presId="urn:microsoft.com/office/officeart/2009/3/layout/StepUpProcess"/>
    <dgm:cxn modelId="{18BFFEDB-9AE6-421E-A2B1-3267303C3957}" type="presParOf" srcId="{8799279B-6EBF-41E7-AB18-9F94112D8124}" destId="{5AF8DA53-7BB5-441C-B245-7ECCE62C4402}" srcOrd="0" destOrd="0" presId="urn:microsoft.com/office/officeart/2009/3/layout/StepUpProcess"/>
    <dgm:cxn modelId="{225B252A-BB72-489B-A4CC-4B786F66F78E}" type="presParOf" srcId="{8799279B-6EBF-41E7-AB18-9F94112D8124}" destId="{266EE57A-B290-474E-BAE6-ABEBB63CCACF}" srcOrd="1" destOrd="0" presId="urn:microsoft.com/office/officeart/2009/3/layout/StepUpProcess"/>
    <dgm:cxn modelId="{0BD648A6-110A-4A58-A315-3FC8F9C56A35}" type="presParOf" srcId="{8799279B-6EBF-41E7-AB18-9F94112D8124}" destId="{976ECF16-9424-4D31-9E39-4E7B91C9DEC5}" srcOrd="2" destOrd="0" presId="urn:microsoft.com/office/officeart/2009/3/layout/StepUpProcess"/>
    <dgm:cxn modelId="{E8435304-414F-4014-BC0F-88E2E8841770}" type="presParOf" srcId="{D9706125-31FF-4DEE-87BD-13BEDFDE0FDF}" destId="{5EA42B80-AFAB-4319-A355-6A0739ADFBE6}" srcOrd="1" destOrd="0" presId="urn:microsoft.com/office/officeart/2009/3/layout/StepUpProcess"/>
    <dgm:cxn modelId="{E82564A6-65D1-4BE1-B5A5-6A46D9A4F32B}" type="presParOf" srcId="{5EA42B80-AFAB-4319-A355-6A0739ADFBE6}" destId="{87934DBE-AFC6-44EB-9F5E-C45D2A582A02}" srcOrd="0" destOrd="0" presId="urn:microsoft.com/office/officeart/2009/3/layout/StepUpProcess"/>
    <dgm:cxn modelId="{26F5505C-571E-4BAE-ADEA-F9AAE893D45C}" type="presParOf" srcId="{D9706125-31FF-4DEE-87BD-13BEDFDE0FDF}" destId="{D96BE2D7-F541-4DD5-94DA-920CC4065556}" srcOrd="2" destOrd="0" presId="urn:microsoft.com/office/officeart/2009/3/layout/StepUpProcess"/>
    <dgm:cxn modelId="{D68EA2F7-4286-4733-9771-A65A3D4440B3}" type="presParOf" srcId="{D96BE2D7-F541-4DD5-94DA-920CC4065556}" destId="{79480AEC-8B5A-47C7-A343-41F48355EB38}" srcOrd="0" destOrd="0" presId="urn:microsoft.com/office/officeart/2009/3/layout/StepUpProcess"/>
    <dgm:cxn modelId="{C50F2E82-1AF2-4CC6-AF96-CA35FF1DF155}" type="presParOf" srcId="{D96BE2D7-F541-4DD5-94DA-920CC4065556}" destId="{A0F08A09-E7F9-49A9-A911-B60D52DD277F}" srcOrd="1" destOrd="0" presId="urn:microsoft.com/office/officeart/2009/3/layout/StepUpProcess"/>
    <dgm:cxn modelId="{4F21F6E1-8188-4546-9C50-DD5FD7EAFE96}" type="presParOf" srcId="{D96BE2D7-F541-4DD5-94DA-920CC4065556}" destId="{319B5167-7791-4DF6-A856-BC654C883CCD}" srcOrd="2" destOrd="0" presId="urn:microsoft.com/office/officeart/2009/3/layout/StepUpProcess"/>
    <dgm:cxn modelId="{E678A514-AAB8-4DCB-9C71-13EE91E4FA82}" type="presParOf" srcId="{D9706125-31FF-4DEE-87BD-13BEDFDE0FDF}" destId="{5AA1D062-0C3D-431C-9172-355AFC3118CB}" srcOrd="3" destOrd="0" presId="urn:microsoft.com/office/officeart/2009/3/layout/StepUpProcess"/>
    <dgm:cxn modelId="{C238A8A0-F22D-47CF-A1CB-54DEF8604ECD}" type="presParOf" srcId="{5AA1D062-0C3D-431C-9172-355AFC3118CB}" destId="{12F81F1E-5C1C-4286-AD1C-9C1F3968C9D9}" srcOrd="0" destOrd="0" presId="urn:microsoft.com/office/officeart/2009/3/layout/StepUpProcess"/>
    <dgm:cxn modelId="{B0AB243D-8610-45F8-AE54-546BA76E9E8A}" type="presParOf" srcId="{D9706125-31FF-4DEE-87BD-13BEDFDE0FDF}" destId="{B52D5FCD-7533-457A-8C73-0B54BEC9E325}" srcOrd="4" destOrd="0" presId="urn:microsoft.com/office/officeart/2009/3/layout/StepUpProcess"/>
    <dgm:cxn modelId="{7B164AA1-DACC-470B-AAAC-FD0FA6D2C07D}" type="presParOf" srcId="{B52D5FCD-7533-457A-8C73-0B54BEC9E325}" destId="{24B3ED31-2F25-41D6-AEA3-C39F53335167}" srcOrd="0" destOrd="0" presId="urn:microsoft.com/office/officeart/2009/3/layout/StepUpProcess"/>
    <dgm:cxn modelId="{34159FC0-795A-4164-9BEA-8D40886C4377}" type="presParOf" srcId="{B52D5FCD-7533-457A-8C73-0B54BEC9E325}" destId="{64571B6B-BC2E-437D-A39E-3BAABB09B251}" srcOrd="1" destOrd="0" presId="urn:microsoft.com/office/officeart/2009/3/layout/StepUpProcess"/>
    <dgm:cxn modelId="{4547E98F-1B9F-479D-90EF-C430A971FDEE}" type="presParOf" srcId="{B52D5FCD-7533-457A-8C73-0B54BEC9E325}" destId="{45129371-6A5A-4CCF-9833-DD4ED462C336}" srcOrd="2" destOrd="0" presId="urn:microsoft.com/office/officeart/2009/3/layout/StepUpProcess"/>
    <dgm:cxn modelId="{68771FF8-B633-4007-84CC-62C13E3B2407}" type="presParOf" srcId="{D9706125-31FF-4DEE-87BD-13BEDFDE0FDF}" destId="{2E91A40C-CC67-4054-B1A1-B4F85236070B}" srcOrd="5" destOrd="0" presId="urn:microsoft.com/office/officeart/2009/3/layout/StepUpProcess"/>
    <dgm:cxn modelId="{804B5688-96D7-4917-B4CA-3846047D8F73}" type="presParOf" srcId="{2E91A40C-CC67-4054-B1A1-B4F85236070B}" destId="{AF3AB0B0-AA05-41C4-8382-D47F50756896}" srcOrd="0" destOrd="0" presId="urn:microsoft.com/office/officeart/2009/3/layout/StepUpProcess"/>
    <dgm:cxn modelId="{150B425C-0C4B-42BD-9BD0-EAB2C408CD0A}" type="presParOf" srcId="{D9706125-31FF-4DEE-87BD-13BEDFDE0FDF}" destId="{5B8B3D48-CCEA-484D-B549-EE8DF7FA5E8E}" srcOrd="6" destOrd="0" presId="urn:microsoft.com/office/officeart/2009/3/layout/StepUpProcess"/>
    <dgm:cxn modelId="{80AFABF5-08B8-44AE-AC36-1D988807A043}" type="presParOf" srcId="{5B8B3D48-CCEA-484D-B549-EE8DF7FA5E8E}" destId="{4F20F8A0-3BAC-4EE1-9405-B4F590CD5482}" srcOrd="0" destOrd="0" presId="urn:microsoft.com/office/officeart/2009/3/layout/StepUpProcess"/>
    <dgm:cxn modelId="{9E739FF3-CB87-4B58-84F6-F8EFCF074EEE}" type="presParOf" srcId="{5B8B3D48-CCEA-484D-B549-EE8DF7FA5E8E}" destId="{115D1B7A-5C18-4B97-9BBF-DEB07D88168B}"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8DA53-7BB5-441C-B245-7ECCE62C4402}">
      <dsp:nvSpPr>
        <dsp:cNvPr id="0" name=""/>
        <dsp:cNvSpPr/>
      </dsp:nvSpPr>
      <dsp:spPr>
        <a:xfrm rot="5400000">
          <a:off x="394251" y="2152882"/>
          <a:ext cx="1177918" cy="1960029"/>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EE57A-B290-474E-BAE6-ABEBB63CCACF}">
      <dsp:nvSpPr>
        <dsp:cNvPr id="0" name=""/>
        <dsp:cNvSpPr/>
      </dsp:nvSpPr>
      <dsp:spPr>
        <a:xfrm>
          <a:off x="197627" y="2738509"/>
          <a:ext cx="1769525" cy="155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mn-lt"/>
            </a:rPr>
            <a:t>Planning 2016</a:t>
          </a:r>
        </a:p>
        <a:p>
          <a:pPr marL="171450" lvl="1" indent="-171450" algn="l" defTabSz="800100">
            <a:lnSpc>
              <a:spcPct val="90000"/>
            </a:lnSpc>
            <a:spcBef>
              <a:spcPct val="0"/>
            </a:spcBef>
            <a:spcAft>
              <a:spcPct val="15000"/>
            </a:spcAft>
            <a:buChar char="•"/>
          </a:pPr>
          <a:r>
            <a:rPr lang="en-US" sz="1800" kern="1200" dirty="0">
              <a:latin typeface="+mn-lt"/>
            </a:rPr>
            <a:t>Year long</a:t>
          </a:r>
        </a:p>
        <a:p>
          <a:pPr marL="171450" lvl="1" indent="-171450" algn="l" defTabSz="800100">
            <a:lnSpc>
              <a:spcPct val="90000"/>
            </a:lnSpc>
            <a:spcBef>
              <a:spcPct val="0"/>
            </a:spcBef>
            <a:spcAft>
              <a:spcPct val="15000"/>
            </a:spcAft>
            <a:buChar char="•"/>
          </a:pPr>
          <a:r>
            <a:rPr lang="en-US" sz="1800" kern="1200" dirty="0">
              <a:latin typeface="+mn-lt"/>
            </a:rPr>
            <a:t>Community Workshops </a:t>
          </a:r>
        </a:p>
        <a:p>
          <a:pPr marL="171450" lvl="1" indent="-171450" algn="l" defTabSz="800100">
            <a:lnSpc>
              <a:spcPct val="90000"/>
            </a:lnSpc>
            <a:spcBef>
              <a:spcPct val="0"/>
            </a:spcBef>
            <a:spcAft>
              <a:spcPct val="15000"/>
            </a:spcAft>
            <a:buChar char="•"/>
          </a:pPr>
          <a:r>
            <a:rPr lang="en-US" sz="1800" kern="1200" dirty="0">
              <a:latin typeface="+mn-lt"/>
            </a:rPr>
            <a:t>32 organizations</a:t>
          </a:r>
        </a:p>
        <a:p>
          <a:pPr marL="171450" lvl="1" indent="-171450" algn="l" defTabSz="800100">
            <a:lnSpc>
              <a:spcPct val="90000"/>
            </a:lnSpc>
            <a:spcBef>
              <a:spcPct val="0"/>
            </a:spcBef>
            <a:spcAft>
              <a:spcPct val="15000"/>
            </a:spcAft>
            <a:buChar char="•"/>
          </a:pPr>
          <a:r>
            <a:rPr lang="en-US" sz="1800" kern="1200" dirty="0">
              <a:latin typeface="+mn-lt"/>
            </a:rPr>
            <a:t>ALP 2017</a:t>
          </a:r>
          <a:endParaRPr lang="en-US" sz="1400" kern="1200" dirty="0">
            <a:latin typeface="+mn-lt"/>
          </a:endParaRPr>
        </a:p>
      </dsp:txBody>
      <dsp:txXfrm>
        <a:off x="197627" y="2738509"/>
        <a:ext cx="1769525" cy="1551093"/>
      </dsp:txXfrm>
    </dsp:sp>
    <dsp:sp modelId="{976ECF16-9424-4D31-9E39-4E7B91C9DEC5}">
      <dsp:nvSpPr>
        <dsp:cNvPr id="0" name=""/>
        <dsp:cNvSpPr/>
      </dsp:nvSpPr>
      <dsp:spPr>
        <a:xfrm>
          <a:off x="1633280" y="2008583"/>
          <a:ext cx="333872" cy="333872"/>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480AEC-8B5A-47C7-A343-41F48355EB38}">
      <dsp:nvSpPr>
        <dsp:cNvPr id="0" name=""/>
        <dsp:cNvSpPr/>
      </dsp:nvSpPr>
      <dsp:spPr>
        <a:xfrm rot="5400000">
          <a:off x="2560496" y="1616843"/>
          <a:ext cx="1177918" cy="1960029"/>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F08A09-E7F9-49A9-A911-B60D52DD277F}">
      <dsp:nvSpPr>
        <dsp:cNvPr id="0" name=""/>
        <dsp:cNvSpPr/>
      </dsp:nvSpPr>
      <dsp:spPr>
        <a:xfrm>
          <a:off x="2363872" y="2202469"/>
          <a:ext cx="1769525" cy="155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mn-lt"/>
            </a:rPr>
            <a:t>Call for Action</a:t>
          </a:r>
        </a:p>
        <a:p>
          <a:pPr marL="171450" lvl="1" indent="-171450" algn="l" defTabSz="800100">
            <a:lnSpc>
              <a:spcPct val="90000"/>
            </a:lnSpc>
            <a:spcBef>
              <a:spcPct val="0"/>
            </a:spcBef>
            <a:spcAft>
              <a:spcPct val="15000"/>
            </a:spcAft>
            <a:buChar char="•"/>
          </a:pPr>
          <a:r>
            <a:rPr lang="en-US" sz="1800" kern="1200" dirty="0">
              <a:latin typeface="+mn-lt"/>
            </a:rPr>
            <a:t>ALP Subcommittee</a:t>
          </a:r>
        </a:p>
        <a:p>
          <a:pPr marL="171450" lvl="1" indent="-171450" algn="l" defTabSz="800100">
            <a:lnSpc>
              <a:spcPct val="90000"/>
            </a:lnSpc>
            <a:spcBef>
              <a:spcPct val="0"/>
            </a:spcBef>
            <a:spcAft>
              <a:spcPct val="15000"/>
            </a:spcAft>
            <a:buChar char="•"/>
          </a:pPr>
          <a:r>
            <a:rPr lang="en-US" sz="1800" kern="1200" dirty="0">
              <a:latin typeface="+mn-lt"/>
            </a:rPr>
            <a:t>Presentation</a:t>
          </a:r>
        </a:p>
        <a:p>
          <a:pPr marL="171450" lvl="1" indent="-171450" algn="l" defTabSz="800100">
            <a:lnSpc>
              <a:spcPct val="90000"/>
            </a:lnSpc>
            <a:spcBef>
              <a:spcPct val="0"/>
            </a:spcBef>
            <a:spcAft>
              <a:spcPct val="15000"/>
            </a:spcAft>
            <a:buChar char="•"/>
          </a:pPr>
          <a:r>
            <a:rPr lang="en-US" sz="1800" kern="1200" dirty="0">
              <a:latin typeface="+mn-lt"/>
            </a:rPr>
            <a:t>Encourage adoption of Strategies</a:t>
          </a:r>
        </a:p>
        <a:p>
          <a:pPr marL="171450" lvl="1" indent="-171450" algn="l" defTabSz="800100">
            <a:lnSpc>
              <a:spcPct val="90000"/>
            </a:lnSpc>
            <a:spcBef>
              <a:spcPct val="0"/>
            </a:spcBef>
            <a:spcAft>
              <a:spcPct val="15000"/>
            </a:spcAft>
            <a:buChar char="•"/>
          </a:pPr>
          <a:r>
            <a:rPr lang="en-US" sz="1800" kern="1200" dirty="0">
              <a:latin typeface="+mn-lt"/>
            </a:rPr>
            <a:t>COVID-19 Pandemic</a:t>
          </a:r>
        </a:p>
      </dsp:txBody>
      <dsp:txXfrm>
        <a:off x="2363872" y="2202469"/>
        <a:ext cx="1769525" cy="1551093"/>
      </dsp:txXfrm>
    </dsp:sp>
    <dsp:sp modelId="{319B5167-7791-4DF6-A856-BC654C883CCD}">
      <dsp:nvSpPr>
        <dsp:cNvPr id="0" name=""/>
        <dsp:cNvSpPr/>
      </dsp:nvSpPr>
      <dsp:spPr>
        <a:xfrm>
          <a:off x="3799525" y="1472543"/>
          <a:ext cx="333872" cy="333872"/>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B3ED31-2F25-41D6-AEA3-C39F53335167}">
      <dsp:nvSpPr>
        <dsp:cNvPr id="0" name=""/>
        <dsp:cNvSpPr/>
      </dsp:nvSpPr>
      <dsp:spPr>
        <a:xfrm rot="5400000">
          <a:off x="4726741" y="1080803"/>
          <a:ext cx="1177918" cy="1960029"/>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571B6B-BC2E-437D-A39E-3BAABB09B251}">
      <dsp:nvSpPr>
        <dsp:cNvPr id="0" name=""/>
        <dsp:cNvSpPr/>
      </dsp:nvSpPr>
      <dsp:spPr>
        <a:xfrm>
          <a:off x="4530118" y="1666430"/>
          <a:ext cx="1769525" cy="155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mj-lt"/>
            </a:rPr>
            <a:t>Updating ALP</a:t>
          </a:r>
        </a:p>
        <a:p>
          <a:pPr marL="171450" lvl="1" indent="-171450" algn="l" defTabSz="800100">
            <a:lnSpc>
              <a:spcPct val="90000"/>
            </a:lnSpc>
            <a:spcBef>
              <a:spcPct val="0"/>
            </a:spcBef>
            <a:spcAft>
              <a:spcPct val="15000"/>
            </a:spcAft>
            <a:buChar char="•"/>
          </a:pPr>
          <a:r>
            <a:rPr lang="en-US" sz="1800" kern="1200" dirty="0">
              <a:latin typeface="+mj-lt"/>
            </a:rPr>
            <a:t>Virtual Meetings</a:t>
          </a:r>
        </a:p>
        <a:p>
          <a:pPr marL="171450" lvl="1" indent="-171450" algn="l" defTabSz="800100">
            <a:lnSpc>
              <a:spcPct val="90000"/>
            </a:lnSpc>
            <a:spcBef>
              <a:spcPct val="0"/>
            </a:spcBef>
            <a:spcAft>
              <a:spcPct val="15000"/>
            </a:spcAft>
            <a:buChar char="•"/>
          </a:pPr>
          <a:r>
            <a:rPr lang="en-US" sz="1800" kern="1200" dirty="0">
              <a:latin typeface="+mj-lt"/>
            </a:rPr>
            <a:t>Virtual Focus groups</a:t>
          </a:r>
        </a:p>
        <a:p>
          <a:pPr marL="171450" lvl="1" indent="-171450" algn="l" defTabSz="800100">
            <a:lnSpc>
              <a:spcPct val="90000"/>
            </a:lnSpc>
            <a:spcBef>
              <a:spcPct val="0"/>
            </a:spcBef>
            <a:spcAft>
              <a:spcPct val="15000"/>
            </a:spcAft>
            <a:buChar char="•"/>
          </a:pPr>
          <a:r>
            <a:rPr lang="en-US" sz="1800" kern="1200" dirty="0">
              <a:latin typeface="+mj-lt"/>
            </a:rPr>
            <a:t>Action Plan</a:t>
          </a:r>
        </a:p>
        <a:p>
          <a:pPr marL="171450" lvl="1" indent="-171450" algn="l" defTabSz="800100">
            <a:lnSpc>
              <a:spcPct val="90000"/>
            </a:lnSpc>
            <a:spcBef>
              <a:spcPct val="0"/>
            </a:spcBef>
            <a:spcAft>
              <a:spcPct val="15000"/>
            </a:spcAft>
            <a:buChar char="•"/>
          </a:pPr>
          <a:r>
            <a:rPr lang="en-US" sz="1800" kern="1200" dirty="0">
              <a:latin typeface="+mj-lt"/>
            </a:rPr>
            <a:t>Partnerships to promote active living</a:t>
          </a:r>
        </a:p>
        <a:p>
          <a:pPr marL="171450" lvl="1" indent="-171450" algn="l" defTabSz="800100">
            <a:lnSpc>
              <a:spcPct val="90000"/>
            </a:lnSpc>
            <a:spcBef>
              <a:spcPct val="0"/>
            </a:spcBef>
            <a:spcAft>
              <a:spcPct val="15000"/>
            </a:spcAft>
            <a:buChar char="•"/>
          </a:pPr>
          <a:r>
            <a:rPr lang="en-US" sz="1800" kern="1200">
              <a:latin typeface="+mj-lt"/>
            </a:rPr>
            <a:t>Indicators for success</a:t>
          </a:r>
        </a:p>
      </dsp:txBody>
      <dsp:txXfrm>
        <a:off x="4530118" y="1666430"/>
        <a:ext cx="1769525" cy="1551093"/>
      </dsp:txXfrm>
    </dsp:sp>
    <dsp:sp modelId="{45129371-6A5A-4CCF-9833-DD4ED462C336}">
      <dsp:nvSpPr>
        <dsp:cNvPr id="0" name=""/>
        <dsp:cNvSpPr/>
      </dsp:nvSpPr>
      <dsp:spPr>
        <a:xfrm>
          <a:off x="5965771" y="936504"/>
          <a:ext cx="333872" cy="333872"/>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20F8A0-3BAC-4EE1-9405-B4F590CD5482}">
      <dsp:nvSpPr>
        <dsp:cNvPr id="0" name=""/>
        <dsp:cNvSpPr/>
      </dsp:nvSpPr>
      <dsp:spPr>
        <a:xfrm rot="5400000">
          <a:off x="6892987" y="544764"/>
          <a:ext cx="1177918" cy="1960029"/>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5D1B7A-5C18-4B97-9BBF-DEB07D88168B}">
      <dsp:nvSpPr>
        <dsp:cNvPr id="0" name=""/>
        <dsp:cNvSpPr/>
      </dsp:nvSpPr>
      <dsp:spPr>
        <a:xfrm>
          <a:off x="6696363" y="1130390"/>
          <a:ext cx="1769525" cy="155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mj-lt"/>
            </a:rPr>
            <a:t>2021 ALP</a:t>
          </a:r>
        </a:p>
        <a:p>
          <a:pPr marL="171450" lvl="1" indent="-171450" algn="l" defTabSz="800100">
            <a:lnSpc>
              <a:spcPct val="90000"/>
            </a:lnSpc>
            <a:spcBef>
              <a:spcPct val="0"/>
            </a:spcBef>
            <a:spcAft>
              <a:spcPct val="15000"/>
            </a:spcAft>
            <a:buChar char="•"/>
          </a:pPr>
          <a:r>
            <a:rPr lang="en-US" sz="1800" kern="1200" dirty="0">
              <a:latin typeface="+mj-lt"/>
            </a:rPr>
            <a:t>12 sectors</a:t>
          </a:r>
        </a:p>
        <a:p>
          <a:pPr marL="171450" lvl="1" indent="-171450" algn="l" defTabSz="800100">
            <a:lnSpc>
              <a:spcPct val="90000"/>
            </a:lnSpc>
            <a:spcBef>
              <a:spcPct val="0"/>
            </a:spcBef>
            <a:spcAft>
              <a:spcPct val="15000"/>
            </a:spcAft>
            <a:buChar char="•"/>
          </a:pPr>
          <a:r>
            <a:rPr lang="en-US" sz="1800" kern="1200" dirty="0">
              <a:latin typeface="+mj-lt"/>
            </a:rPr>
            <a:t>Goals</a:t>
          </a:r>
        </a:p>
        <a:p>
          <a:pPr marL="171450" lvl="1" indent="-171450" algn="l" defTabSz="800100">
            <a:lnSpc>
              <a:spcPct val="90000"/>
            </a:lnSpc>
            <a:spcBef>
              <a:spcPct val="0"/>
            </a:spcBef>
            <a:spcAft>
              <a:spcPct val="15000"/>
            </a:spcAft>
            <a:buChar char="•"/>
          </a:pPr>
          <a:r>
            <a:rPr lang="en-US" sz="1800" kern="1200" dirty="0">
              <a:latin typeface="+mj-lt"/>
            </a:rPr>
            <a:t>Strategies</a:t>
          </a:r>
        </a:p>
        <a:p>
          <a:pPr marL="171450" lvl="1" indent="-171450" algn="l" defTabSz="800100">
            <a:lnSpc>
              <a:spcPct val="90000"/>
            </a:lnSpc>
            <a:spcBef>
              <a:spcPct val="0"/>
            </a:spcBef>
            <a:spcAft>
              <a:spcPct val="15000"/>
            </a:spcAft>
            <a:buChar char="•"/>
          </a:pPr>
          <a:r>
            <a:rPr lang="en-US" sz="1800" kern="1200" dirty="0">
              <a:latin typeface="+mj-lt"/>
            </a:rPr>
            <a:t>Aligns with the National Physical Activity Plan </a:t>
          </a:r>
        </a:p>
        <a:p>
          <a:pPr marL="171450" lvl="1" indent="-171450" algn="l" defTabSz="800100">
            <a:lnSpc>
              <a:spcPct val="90000"/>
            </a:lnSpc>
            <a:spcBef>
              <a:spcPct val="0"/>
            </a:spcBef>
            <a:spcAft>
              <a:spcPct val="15000"/>
            </a:spcAft>
            <a:buChar char="•"/>
          </a:pPr>
          <a:r>
            <a:rPr lang="en-US" sz="1800" kern="1200" dirty="0">
              <a:latin typeface="+mj-lt"/>
            </a:rPr>
            <a:t>Living Document</a:t>
          </a:r>
          <a:endParaRPr lang="en-US" sz="2000" kern="1200" dirty="0">
            <a:latin typeface="+mj-lt"/>
          </a:endParaRPr>
        </a:p>
      </dsp:txBody>
      <dsp:txXfrm>
        <a:off x="6696363" y="1130390"/>
        <a:ext cx="1769525" cy="155109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77CEA-2F67-42E2-8843-A7C0F681E063}" type="datetimeFigureOut">
              <a:rPr lang="en-US" smtClean="0"/>
              <a:t>10/12/2023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873B83-1D00-493A-8F50-12DF394B179D}" type="slidenum">
              <a:rPr lang="en-US" smtClean="0"/>
              <a:t>‹#›</a:t>
            </a:fld>
            <a:endParaRPr lang="en-US"/>
          </a:p>
        </p:txBody>
      </p:sp>
    </p:spTree>
    <p:extLst>
      <p:ext uri="{BB962C8B-B14F-4D97-AF65-F5344CB8AC3E}">
        <p14:creationId xmlns:p14="http://schemas.microsoft.com/office/powerpoint/2010/main" val="217773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73B83-1D00-493A-8F50-12DF394B179D}" type="slidenum">
              <a:rPr lang="en-US" smtClean="0"/>
              <a:t>1</a:t>
            </a:fld>
            <a:endParaRPr lang="en-US"/>
          </a:p>
        </p:txBody>
      </p:sp>
    </p:spTree>
    <p:extLst>
      <p:ext uri="{BB962C8B-B14F-4D97-AF65-F5344CB8AC3E}">
        <p14:creationId xmlns:p14="http://schemas.microsoft.com/office/powerpoint/2010/main" val="3280768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73B83-1D00-493A-8F50-12DF394B179D}" type="slidenum">
              <a:rPr lang="en-US" smtClean="0"/>
              <a:t>11</a:t>
            </a:fld>
            <a:endParaRPr lang="en-US"/>
          </a:p>
        </p:txBody>
      </p:sp>
    </p:spTree>
    <p:extLst>
      <p:ext uri="{BB962C8B-B14F-4D97-AF65-F5344CB8AC3E}">
        <p14:creationId xmlns:p14="http://schemas.microsoft.com/office/powerpoint/2010/main" val="2442933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six major television stations and one major citywide paper in Houston, as well as numerous smaller TV and radio stations and publications that serve the city’s large and diverse audiences. These media outlets provide information, keeping Houstonians informed and up-to-date on local news. They are trusted sources of information. Houstonians are also engaged with new, online media and digital tools, such as Facebook, Twitter, TikTok, and Instagram. They go to these platforms to learn about the latest trends, to follow influencers and creators. Media, both new and traditional, has an important role to play in active living for its ability to inform, instruct, and influence people. </a:t>
            </a:r>
          </a:p>
        </p:txBody>
      </p:sp>
      <p:sp>
        <p:nvSpPr>
          <p:cNvPr id="4" name="Slide Number Placeholder 3"/>
          <p:cNvSpPr>
            <a:spLocks noGrp="1"/>
          </p:cNvSpPr>
          <p:nvPr>
            <p:ph type="sldNum" sz="quarter" idx="5"/>
          </p:nvPr>
        </p:nvSpPr>
        <p:spPr/>
        <p:txBody>
          <a:bodyPr/>
          <a:lstStyle/>
          <a:p>
            <a:fld id="{92873B83-1D00-493A-8F50-12DF394B179D}" type="slidenum">
              <a:rPr lang="en-US" smtClean="0"/>
              <a:t>12</a:t>
            </a:fld>
            <a:endParaRPr lang="en-US"/>
          </a:p>
        </p:txBody>
      </p:sp>
    </p:spTree>
    <p:extLst>
      <p:ext uri="{BB962C8B-B14F-4D97-AF65-F5344CB8AC3E}">
        <p14:creationId xmlns:p14="http://schemas.microsoft.com/office/powerpoint/2010/main" val="3782410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Each one of us, no matter our profession, background, or circumstances, has the power to contribute to the collective effort of achieving active living for all. Whether you are a healthcare professional, an educator, a community leader, or a concerned citizen, your actions and influence can inspire and empower others to make positive changes in their lives.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So, I challenge you to reflect on your own potential to drive change. How can you be an agent of transformation in your sphere of influence? </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How can you support and encourage those around you to embrace active living as a way of life? </a:t>
            </a:r>
          </a:p>
        </p:txBody>
      </p:sp>
      <p:sp>
        <p:nvSpPr>
          <p:cNvPr id="4" name="Slide Number Placeholder 3"/>
          <p:cNvSpPr>
            <a:spLocks noGrp="1"/>
          </p:cNvSpPr>
          <p:nvPr>
            <p:ph type="sldNum" sz="quarter" idx="5"/>
          </p:nvPr>
        </p:nvSpPr>
        <p:spPr/>
        <p:txBody>
          <a:bodyPr/>
          <a:lstStyle/>
          <a:p>
            <a:fld id="{92873B83-1D00-493A-8F50-12DF394B179D}" type="slidenum">
              <a:rPr lang="en-US" smtClean="0"/>
              <a:t>13</a:t>
            </a:fld>
            <a:endParaRPr lang="en-US"/>
          </a:p>
        </p:txBody>
      </p:sp>
    </p:spTree>
    <p:extLst>
      <p:ext uri="{BB962C8B-B14F-4D97-AF65-F5344CB8AC3E}">
        <p14:creationId xmlns:p14="http://schemas.microsoft.com/office/powerpoint/2010/main" val="1270175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73B83-1D00-493A-8F50-12DF394B179D}" type="slidenum">
              <a:rPr lang="en-US" smtClean="0"/>
              <a:t>14</a:t>
            </a:fld>
            <a:endParaRPr lang="en-US"/>
          </a:p>
        </p:txBody>
      </p:sp>
    </p:spTree>
    <p:extLst>
      <p:ext uri="{BB962C8B-B14F-4D97-AF65-F5344CB8AC3E}">
        <p14:creationId xmlns:p14="http://schemas.microsoft.com/office/powerpoint/2010/main" val="121993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The Houston Health Department solicits</a:t>
            </a:r>
            <a:r>
              <a:rPr lang="en-US"/>
              <a:t> </a:t>
            </a:r>
            <a:r>
              <a:rPr lang="en-US" b="1"/>
              <a:t>guidance, assistance, and key input on</a:t>
            </a:r>
            <a:r>
              <a:rPr lang="en-US"/>
              <a:t> </a:t>
            </a:r>
            <a:r>
              <a:rPr lang="en-US" b="1"/>
              <a:t>selected strategies and implementation</a:t>
            </a:r>
            <a:r>
              <a:rPr lang="en-US"/>
              <a:t> </a:t>
            </a:r>
            <a:r>
              <a:rPr lang="en-US" b="1"/>
              <a:t>activities from the GHH Task Force and</a:t>
            </a:r>
            <a:r>
              <a:rPr lang="en-US"/>
              <a:t> </a:t>
            </a:r>
            <a:r>
              <a:rPr lang="en-US" b="1"/>
              <a:t>other partner organizations.</a:t>
            </a:r>
            <a:endParaRPr lang="en-US"/>
          </a:p>
        </p:txBody>
      </p:sp>
      <p:sp>
        <p:nvSpPr>
          <p:cNvPr id="4" name="Slide Number Placeholder 3"/>
          <p:cNvSpPr>
            <a:spLocks noGrp="1"/>
          </p:cNvSpPr>
          <p:nvPr>
            <p:ph type="sldNum" sz="quarter" idx="5"/>
          </p:nvPr>
        </p:nvSpPr>
        <p:spPr/>
        <p:txBody>
          <a:bodyPr/>
          <a:lstStyle/>
          <a:p>
            <a:fld id="{92873B83-1D00-493A-8F50-12DF394B179D}" type="slidenum">
              <a:rPr lang="en-US" smtClean="0"/>
              <a:t>2</a:t>
            </a:fld>
            <a:endParaRPr lang="en-US"/>
          </a:p>
        </p:txBody>
      </p:sp>
    </p:spTree>
    <p:extLst>
      <p:ext uri="{BB962C8B-B14F-4D97-AF65-F5344CB8AC3E}">
        <p14:creationId xmlns:p14="http://schemas.microsoft.com/office/powerpoint/2010/main" val="724019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2873B83-1D00-493A-8F50-12DF394B179D}" type="slidenum">
              <a:rPr lang="en-US" smtClean="0"/>
              <a:t>3</a:t>
            </a:fld>
            <a:endParaRPr lang="en-US"/>
          </a:p>
        </p:txBody>
      </p:sp>
    </p:spTree>
    <p:extLst>
      <p:ext uri="{BB962C8B-B14F-4D97-AF65-F5344CB8AC3E}">
        <p14:creationId xmlns:p14="http://schemas.microsoft.com/office/powerpoint/2010/main" val="2051188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73B83-1D00-493A-8F50-12DF394B179D}" type="slidenum">
              <a:rPr lang="en-US" smtClean="0"/>
              <a:t>4</a:t>
            </a:fld>
            <a:endParaRPr lang="en-US"/>
          </a:p>
        </p:txBody>
      </p:sp>
    </p:spTree>
    <p:extLst>
      <p:ext uri="{BB962C8B-B14F-4D97-AF65-F5344CB8AC3E}">
        <p14:creationId xmlns:p14="http://schemas.microsoft.com/office/powerpoint/2010/main" val="297807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a:p>
            <a:r>
              <a:rPr lang="en-US" dirty="0"/>
              <a:t>The process for updating the Active Living Plan involved virtual meetings (due to COVID) with the Active Living Plan Subcommittee, focus group participants, and community partners and stakeholders. The focus groups conducted included participants drawn from several sectors and asked participants to consider the role that active living plays in their personal lives and their communities, and how they could encourage and promote active living within their respective sectors. Based on the points discussed and suggested by the 29 focus group participants, the subcommittee team compiled and analyzed inputs to develop steps for implementation, potential partnerships to promote active living across the sectors, and indicators that can be measured to determine successful implementation of the Plan’s recommendations. </a:t>
            </a:r>
          </a:p>
          <a:p>
            <a:endParaRPr lang="en-US" dirty="0"/>
          </a:p>
          <a:p>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updates expanded the Plan’s scope to incorporate six additional sectors, for a new total of 12. Each sector has unique goals and strategies that have been developed based on that sector’s particular strengths and needs.</a:t>
            </a:r>
          </a:p>
          <a:p>
            <a:endParaRPr lang="en-US" dirty="0"/>
          </a:p>
          <a:p>
            <a:r>
              <a:rPr lang="en-US" dirty="0"/>
              <a:t>These updates also better aligns the Houston Active Living Plan with the National Physical Activity Plan while maintaining its unique Houston perspective. The National Physical Activity Plan has served as a model for governments nation-wide, and by incorporating elements of it into the Active Living Plan, the update brings Houston more into line with other peer cities.</a:t>
            </a:r>
          </a:p>
          <a:p>
            <a:endParaRPr lang="en-US" dirty="0"/>
          </a:p>
          <a:p>
            <a:r>
              <a:rPr lang="en-US" dirty="0"/>
              <a:t>Same as with the original publication in 2017, the Houston Active Living Plan is meant to be a “living document” to be built upon as conditions change and other opportunities arise. Thus this update should be regarded as only the latest that the plan may undergo as one of many potential paths to further expanding the Active Living Plan.</a:t>
            </a:r>
          </a:p>
          <a:p>
            <a:endParaRPr lang="en-US" dirty="0"/>
          </a:p>
          <a:p>
            <a:endParaRPr lang="en-US" dirty="0"/>
          </a:p>
        </p:txBody>
      </p:sp>
      <p:sp>
        <p:nvSpPr>
          <p:cNvPr id="4" name="Slide Number Placeholder 3"/>
          <p:cNvSpPr>
            <a:spLocks noGrp="1"/>
          </p:cNvSpPr>
          <p:nvPr>
            <p:ph type="sldNum" sz="quarter" idx="5"/>
          </p:nvPr>
        </p:nvSpPr>
        <p:spPr/>
        <p:txBody>
          <a:bodyPr/>
          <a:lstStyle/>
          <a:p>
            <a:fld id="{92873B83-1D00-493A-8F50-12DF394B179D}" type="slidenum">
              <a:rPr lang="en-US" smtClean="0"/>
              <a:t>5</a:t>
            </a:fld>
            <a:endParaRPr lang="en-US"/>
          </a:p>
        </p:txBody>
      </p:sp>
    </p:spTree>
    <p:extLst>
      <p:ext uri="{BB962C8B-B14F-4D97-AF65-F5344CB8AC3E}">
        <p14:creationId xmlns:p14="http://schemas.microsoft.com/office/powerpoint/2010/main" val="3228887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73B83-1D00-493A-8F50-12DF394B179D}" type="slidenum">
              <a:rPr lang="en-US" smtClean="0"/>
              <a:t>7</a:t>
            </a:fld>
            <a:endParaRPr lang="en-US"/>
          </a:p>
        </p:txBody>
      </p:sp>
    </p:spTree>
    <p:extLst>
      <p:ext uri="{BB962C8B-B14F-4D97-AF65-F5344CB8AC3E}">
        <p14:creationId xmlns:p14="http://schemas.microsoft.com/office/powerpoint/2010/main" val="2625180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73B83-1D00-493A-8F50-12DF394B179D}" type="slidenum">
              <a:rPr lang="en-US" smtClean="0"/>
              <a:t>8</a:t>
            </a:fld>
            <a:endParaRPr lang="en-US"/>
          </a:p>
        </p:txBody>
      </p:sp>
    </p:spTree>
    <p:extLst>
      <p:ext uri="{BB962C8B-B14F-4D97-AF65-F5344CB8AC3E}">
        <p14:creationId xmlns:p14="http://schemas.microsoft.com/office/powerpoint/2010/main" val="181198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73B83-1D00-493A-8F50-12DF394B179D}" type="slidenum">
              <a:rPr lang="en-US" smtClean="0"/>
              <a:t>9</a:t>
            </a:fld>
            <a:endParaRPr lang="en-US"/>
          </a:p>
        </p:txBody>
      </p:sp>
    </p:spTree>
    <p:extLst>
      <p:ext uri="{BB962C8B-B14F-4D97-AF65-F5344CB8AC3E}">
        <p14:creationId xmlns:p14="http://schemas.microsoft.com/office/powerpoint/2010/main" val="1060982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73B83-1D00-493A-8F50-12DF394B179D}" type="slidenum">
              <a:rPr lang="en-US" smtClean="0"/>
              <a:t>10</a:t>
            </a:fld>
            <a:endParaRPr lang="en-US"/>
          </a:p>
        </p:txBody>
      </p:sp>
    </p:spTree>
    <p:extLst>
      <p:ext uri="{BB962C8B-B14F-4D97-AF65-F5344CB8AC3E}">
        <p14:creationId xmlns:p14="http://schemas.microsoft.com/office/powerpoint/2010/main" val="1301820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02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80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8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918463-2D41-47D0-AAF5-F0556DCAC0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1053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085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110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448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525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861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324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8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91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148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875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004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43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98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917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23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845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93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32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F62A8F-7952-4A43-BC70-E5134AD023DC}"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F853B4-B8F2-704B-897E-6EE7AD97A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566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BF62A8F-7952-4A43-BC70-E5134AD023DC}" type="datetimeFigureOut">
              <a:rPr lang="en-US" smtClean="0">
                <a:solidFill>
                  <a:prstClr val="black">
                    <a:tint val="75000"/>
                  </a:prstClr>
                </a:solidFill>
              </a:rPr>
              <a:pPr defTabSz="457200"/>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3F853B4-B8F2-704B-897E-6EE7AD97AAE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033022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BF62A8F-7952-4A43-BC70-E5134AD023DC}" type="datetimeFigureOut">
              <a:rPr lang="en-US" smtClean="0">
                <a:solidFill>
                  <a:prstClr val="black">
                    <a:tint val="75000"/>
                  </a:prstClr>
                </a:solidFill>
              </a:rPr>
              <a:pPr defTabSz="457200"/>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3F853B4-B8F2-704B-897E-6EE7AD97AAE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8365491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5.em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6.emf"/><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hyperlink" Target="https://www.facebook.com/GoHealthyHouston/" TargetMode="External"/><Relationship Id="rId3" Type="http://schemas.openxmlformats.org/officeDocument/2006/relationships/image" Target="../media/image5.png"/><Relationship Id="rId7" Type="http://schemas.openxmlformats.org/officeDocument/2006/relationships/hyperlink" Target="https://gohealthyhouston.org/"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mailto:Latreka.Staten@houstontx.gov" TargetMode="External"/><Relationship Id="rId5" Type="http://schemas.openxmlformats.org/officeDocument/2006/relationships/hyperlink" Target="mailto:Debra.Maxwell@houstontx.gov"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14_E8D3F40.xml"/><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em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76200" y="0"/>
            <a:ext cx="8828314" cy="1665514"/>
          </a:xfrm>
        </p:spPr>
        <p:txBody>
          <a:bodyPr anchor="t" anchorCtr="0">
            <a:noAutofit/>
          </a:bodyPr>
          <a:lstStyle/>
          <a:p>
            <a:br>
              <a:rPr lang="en-US" dirty="0">
                <a:solidFill>
                  <a:schemeClr val="bg1"/>
                </a:solidFill>
              </a:rPr>
            </a:br>
            <a:r>
              <a:rPr lang="en-US" dirty="0">
                <a:solidFill>
                  <a:schemeClr val="bg1"/>
                </a:solidFill>
                <a:latin typeface="Century Gothic" panose="020B0502020202020204" pitchFamily="34" charset="0"/>
              </a:rPr>
              <a:t> </a:t>
            </a:r>
            <a:r>
              <a:rPr lang="en-US" dirty="0">
                <a:solidFill>
                  <a:schemeClr val="bg1"/>
                </a:solidFill>
              </a:rPr>
              <a:t>Updates: Houston Active Living Plan</a:t>
            </a:r>
            <a:br>
              <a:rPr lang="en-US" dirty="0">
                <a:solidFill>
                  <a:schemeClr val="bg1"/>
                </a:solidFill>
                <a:latin typeface="Century Gothic" panose="020B0502020202020204" pitchFamily="34" charset="0"/>
              </a:rPr>
            </a:br>
            <a:r>
              <a:rPr lang="en-US" dirty="0">
                <a:solidFill>
                  <a:schemeClr val="bg1"/>
                </a:solidFill>
                <a:latin typeface="Century Gothic" panose="020B0502020202020204" pitchFamily="34" charset="0"/>
              </a:rPr>
              <a:t> </a:t>
            </a:r>
            <a:br>
              <a:rPr lang="en-US" dirty="0">
                <a:solidFill>
                  <a:schemeClr val="bg1"/>
                </a:solidFill>
                <a:latin typeface="Century Gothic" panose="020B0502020202020204" pitchFamily="34" charset="0"/>
              </a:rPr>
            </a:br>
            <a:br>
              <a:rPr lang="en-US" dirty="0">
                <a:solidFill>
                  <a:schemeClr val="bg1"/>
                </a:solidFill>
                <a:latin typeface="Century Gothic" panose="020B0502020202020204" pitchFamily="34" charset="0"/>
              </a:rPr>
            </a:br>
            <a:endParaRPr lang="en-US" dirty="0">
              <a:solidFill>
                <a:schemeClr val="bg1"/>
              </a:solidFill>
              <a:latin typeface="Century Gothic" panose="020B0502020202020204" pitchFamily="34" charset="0"/>
            </a:endParaRPr>
          </a:p>
        </p:txBody>
      </p:sp>
      <p:sp>
        <p:nvSpPr>
          <p:cNvPr id="2" name="Subtitle 1">
            <a:extLst>
              <a:ext uri="{FF2B5EF4-FFF2-40B4-BE49-F238E27FC236}">
                <a16:creationId xmlns:a16="http://schemas.microsoft.com/office/drawing/2014/main" id="{ABB57972-6E8C-032A-1BF0-BD875EAD34CA}"/>
              </a:ext>
            </a:extLst>
          </p:cNvPr>
          <p:cNvSpPr>
            <a:spLocks noGrp="1"/>
          </p:cNvSpPr>
          <p:nvPr>
            <p:ph type="subTitle" idx="1"/>
          </p:nvPr>
        </p:nvSpPr>
        <p:spPr>
          <a:xfrm>
            <a:off x="892628" y="2157985"/>
            <a:ext cx="7358743" cy="1031530"/>
          </a:xfrm>
        </p:spPr>
        <p:txBody>
          <a:bodyPr>
            <a:normAutofit fontScale="77500" lnSpcReduction="20000"/>
          </a:bodyPr>
          <a:lstStyle/>
          <a:p>
            <a:r>
              <a:rPr lang="en-US" sz="2000" dirty="0">
                <a:solidFill>
                  <a:schemeClr val="bg1"/>
                </a:solidFill>
              </a:rPr>
              <a:t>City of Houston Quality of Life Committee Meeting</a:t>
            </a:r>
          </a:p>
          <a:p>
            <a:r>
              <a:rPr lang="en-US" sz="2000" dirty="0">
                <a:solidFill>
                  <a:schemeClr val="bg1"/>
                </a:solidFill>
              </a:rPr>
              <a:t>October 25, 2023</a:t>
            </a:r>
          </a:p>
          <a:p>
            <a:endParaRPr lang="en-US" sz="2000" dirty="0">
              <a:solidFill>
                <a:schemeClr val="bg1"/>
              </a:solidFill>
            </a:endParaRPr>
          </a:p>
          <a:p>
            <a:r>
              <a:rPr lang="en-US" sz="2000" dirty="0">
                <a:solidFill>
                  <a:schemeClr val="bg1"/>
                </a:solidFill>
              </a:rPr>
              <a:t>Presented By: Debra Maxwell, MPH and Latreka Staten, MPH, MBA</a:t>
            </a:r>
          </a:p>
        </p:txBody>
      </p:sp>
      <p:pic>
        <p:nvPicPr>
          <p:cNvPr id="12" name="Picture 11">
            <a:extLst>
              <a:ext uri="{FF2B5EF4-FFF2-40B4-BE49-F238E27FC236}">
                <a16:creationId xmlns:a16="http://schemas.microsoft.com/office/drawing/2014/main" id="{B5D28E52-A746-CDFC-4D1C-9DD86254EF98}"/>
              </a:ext>
            </a:extLst>
          </p:cNvPr>
          <p:cNvPicPr>
            <a:picLocks noGrp="1" noRot="1" noChangeAspect="1" noMove="1" noResize="1" noEditPoints="1" noAdjustHandles="1" noChangeArrowheads="1" noChangeShapeType="1" noCrop="1"/>
          </p:cNvPicPr>
          <p:nvPr/>
        </p:nvPicPr>
        <p:blipFill>
          <a:blip r:embed="rId4"/>
          <a:stretch>
            <a:fillRect/>
          </a:stretch>
        </p:blipFill>
        <p:spPr>
          <a:xfrm>
            <a:off x="4572000" y="5854833"/>
            <a:ext cx="1673519" cy="774567"/>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C3A21985-E008-9628-ECF5-14CFF07296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5854833"/>
            <a:ext cx="1895378" cy="482909"/>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2626670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92410DF-EF24-A4FE-1CBC-FEC9B6C09665}"/>
              </a:ext>
            </a:extLst>
          </p:cNvPr>
          <p:cNvPicPr>
            <a:picLocks noGrp="1" noRot="1" noChangeAspect="1" noMove="1" noResize="1" noEditPoints="1" noAdjustHandles="1" noChangeArrowheads="1" noChangeShapeType="1" noCrop="1"/>
          </p:cNvPicPr>
          <p:nvPr/>
        </p:nvPicPr>
        <p:blipFill>
          <a:blip r:embed="rId3"/>
          <a:stretch>
            <a:fillRect/>
          </a:stretch>
        </p:blipFill>
        <p:spPr>
          <a:xfrm>
            <a:off x="76200" y="76200"/>
            <a:ext cx="825573" cy="382209"/>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F0B94099-1AE1-E977-F4DD-D5BF3997114F}"/>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6200" y="148885"/>
            <a:ext cx="914400" cy="232973"/>
          </a:xfrm>
          <a:prstGeom prst="rect">
            <a:avLst/>
          </a:prstGeom>
        </p:spPr>
      </p:pic>
      <p:sp>
        <p:nvSpPr>
          <p:cNvPr id="5" name="Title 6">
            <a:extLst>
              <a:ext uri="{FF2B5EF4-FFF2-40B4-BE49-F238E27FC236}">
                <a16:creationId xmlns:a16="http://schemas.microsoft.com/office/drawing/2014/main" id="{61118388-4CC6-BD8B-19ED-FF598F0A03E0}"/>
              </a:ext>
            </a:extLst>
          </p:cNvPr>
          <p:cNvSpPr>
            <a:spLocks noGrp="1"/>
          </p:cNvSpPr>
          <p:nvPr>
            <p:ph type="title"/>
          </p:nvPr>
        </p:nvSpPr>
        <p:spPr>
          <a:xfrm>
            <a:off x="381000" y="645085"/>
            <a:ext cx="8229600" cy="821428"/>
          </a:xfrm>
        </p:spPr>
        <p:txBody>
          <a:bodyPr>
            <a:normAutofit/>
          </a:bodyPr>
          <a:lstStyle/>
          <a:p>
            <a:r>
              <a:rPr lang="en-US" dirty="0"/>
              <a:t>EDUCATION</a:t>
            </a:r>
          </a:p>
        </p:txBody>
      </p:sp>
      <p:grpSp>
        <p:nvGrpSpPr>
          <p:cNvPr id="7" name="Group 6">
            <a:extLst>
              <a:ext uri="{FF2B5EF4-FFF2-40B4-BE49-F238E27FC236}">
                <a16:creationId xmlns:a16="http://schemas.microsoft.com/office/drawing/2014/main" id="{10C2DB57-896C-A0AF-1AC7-458F755BDFE0}"/>
              </a:ext>
            </a:extLst>
          </p:cNvPr>
          <p:cNvGrpSpPr/>
          <p:nvPr/>
        </p:nvGrpSpPr>
        <p:grpSpPr>
          <a:xfrm>
            <a:off x="256945" y="1550449"/>
            <a:ext cx="8667079" cy="5158666"/>
            <a:chOff x="256945" y="1736715"/>
            <a:chExt cx="8667079" cy="4314733"/>
          </a:xfrm>
        </p:grpSpPr>
        <p:sp>
          <p:nvSpPr>
            <p:cNvPr id="2" name="Textbox 145">
              <a:extLst>
                <a:ext uri="{FF2B5EF4-FFF2-40B4-BE49-F238E27FC236}">
                  <a16:creationId xmlns:a16="http://schemas.microsoft.com/office/drawing/2014/main" id="{8A9874D5-8972-08A1-43E2-E7ED183C50B7}"/>
                </a:ext>
              </a:extLst>
            </p:cNvPr>
            <p:cNvSpPr txBox="1">
              <a:spLocks/>
            </p:cNvSpPr>
            <p:nvPr/>
          </p:nvSpPr>
          <p:spPr>
            <a:xfrm>
              <a:off x="256945" y="1736715"/>
              <a:ext cx="3143709" cy="4314733"/>
            </a:xfrm>
            <a:prstGeom prst="rect">
              <a:avLst/>
            </a:prstGeom>
            <a:solidFill>
              <a:srgbClr val="FDB913"/>
            </a:solidFill>
          </p:spPr>
          <p:txBody>
            <a:bodyPr wrap="square" lIns="0" tIns="0" rIns="0" bIns="0" rtlCol="0">
              <a:noAutofit/>
            </a:bodyPr>
            <a:lstStyle/>
            <a:p>
              <a:pPr marL="114300" marR="0">
                <a:spcBef>
                  <a:spcPts val="825"/>
                </a:spcBef>
                <a:spcAft>
                  <a:spcPts val="0"/>
                </a:spcAft>
              </a:pPr>
              <a:r>
                <a:rPr lang="en-US" sz="2400" b="1" spc="-20">
                  <a:solidFill>
                    <a:srgbClr val="FFFFFF"/>
                  </a:solidFill>
                  <a:effectLst/>
                  <a:ea typeface="Arial" panose="020B0604020202020204" pitchFamily="34" charset="0"/>
                </a:rPr>
                <a:t>GOAL:</a:t>
              </a:r>
            </a:p>
            <a:p>
              <a:pPr marL="114300" marR="0">
                <a:spcBef>
                  <a:spcPts val="825"/>
                </a:spcBef>
                <a:spcAft>
                  <a:spcPts val="0"/>
                </a:spcAft>
              </a:pPr>
              <a:r>
                <a:rPr lang="en-US" sz="2400" spc="-10">
                  <a:solidFill>
                    <a:srgbClr val="FFFFFF"/>
                  </a:solidFill>
                  <a:effectLst/>
                  <a:ea typeface="Arial" panose="020B0604020202020204" pitchFamily="34" charset="0"/>
                </a:rPr>
                <a:t>Educational </a:t>
              </a:r>
              <a:r>
                <a:rPr lang="en-US" sz="2400" spc="-30">
                  <a:solidFill>
                    <a:srgbClr val="FFFFFF"/>
                  </a:solidFill>
                  <a:effectLst/>
                  <a:ea typeface="Arial" panose="020B0604020202020204" pitchFamily="34" charset="0"/>
                </a:rPr>
                <a:t>institutions</a:t>
              </a:r>
              <a:r>
                <a:rPr lang="en-US" sz="2400" spc="-95">
                  <a:solidFill>
                    <a:srgbClr val="FFFFFF"/>
                  </a:solidFill>
                  <a:effectLst/>
                  <a:ea typeface="Arial" panose="020B0604020202020204" pitchFamily="34" charset="0"/>
                </a:rPr>
                <a:t> </a:t>
              </a:r>
              <a:r>
                <a:rPr lang="en-US" sz="2400" spc="-30">
                  <a:solidFill>
                    <a:srgbClr val="FFFFFF"/>
                  </a:solidFill>
                  <a:effectLst/>
                  <a:ea typeface="Arial" panose="020B0604020202020204" pitchFamily="34" charset="0"/>
                </a:rPr>
                <a:t>should </a:t>
              </a:r>
              <a:r>
                <a:rPr lang="en-US" sz="2400">
                  <a:solidFill>
                    <a:srgbClr val="FFFFFF"/>
                  </a:solidFill>
                  <a:effectLst/>
                  <a:ea typeface="Arial" panose="020B0604020202020204" pitchFamily="34" charset="0"/>
                </a:rPr>
                <a:t>look for ways</a:t>
              </a:r>
              <a:r>
                <a:rPr lang="en-US" sz="2800">
                  <a:ea typeface="Arial" panose="020B0604020202020204" pitchFamily="34" charset="0"/>
                </a:rPr>
                <a:t> </a:t>
              </a:r>
              <a:r>
                <a:rPr lang="en-US" sz="2400">
                  <a:solidFill>
                    <a:srgbClr val="FFFFFF"/>
                  </a:solidFill>
                  <a:effectLst/>
                  <a:ea typeface="Arial" panose="020B0604020202020204" pitchFamily="34" charset="0"/>
                </a:rPr>
                <a:t>to promote and </a:t>
              </a:r>
              <a:r>
                <a:rPr lang="en-US" sz="2400" spc="-10">
                  <a:solidFill>
                    <a:srgbClr val="FFFFFF"/>
                  </a:solidFill>
                  <a:effectLst/>
                  <a:ea typeface="Arial" panose="020B0604020202020204" pitchFamily="34" charset="0"/>
                </a:rPr>
                <a:t>institutionalize </a:t>
              </a:r>
              <a:r>
                <a:rPr lang="en-US" sz="2400">
                  <a:solidFill>
                    <a:srgbClr val="FFFFFF"/>
                  </a:solidFill>
                  <a:effectLst/>
                  <a:ea typeface="Arial" panose="020B0604020202020204" pitchFamily="34" charset="0"/>
                </a:rPr>
                <a:t>physical</a:t>
              </a:r>
              <a:r>
                <a:rPr lang="en-US" sz="2400" spc="-85">
                  <a:solidFill>
                    <a:srgbClr val="FFFFFF"/>
                  </a:solidFill>
                  <a:effectLst/>
                  <a:ea typeface="Arial" panose="020B0604020202020204" pitchFamily="34" charset="0"/>
                </a:rPr>
                <a:t> </a:t>
              </a:r>
              <a:r>
                <a:rPr lang="en-US" sz="2400">
                  <a:solidFill>
                    <a:srgbClr val="FFFFFF"/>
                  </a:solidFill>
                  <a:effectLst/>
                  <a:ea typeface="Arial" panose="020B0604020202020204" pitchFamily="34" charset="0"/>
                </a:rPr>
                <a:t>activity</a:t>
              </a:r>
              <a:r>
                <a:rPr lang="en-US" sz="2400" spc="-85">
                  <a:solidFill>
                    <a:srgbClr val="FFFFFF"/>
                  </a:solidFill>
                  <a:effectLst/>
                  <a:ea typeface="Arial" panose="020B0604020202020204" pitchFamily="34" charset="0"/>
                </a:rPr>
                <a:t> </a:t>
              </a:r>
              <a:r>
                <a:rPr lang="en-US" sz="2400">
                  <a:solidFill>
                    <a:srgbClr val="FFFFFF"/>
                  </a:solidFill>
                  <a:effectLst/>
                  <a:ea typeface="Arial" panose="020B0604020202020204" pitchFamily="34" charset="0"/>
                </a:rPr>
                <a:t>among their</a:t>
              </a:r>
              <a:r>
                <a:rPr lang="en-US" sz="2400" spc="-65">
                  <a:solidFill>
                    <a:srgbClr val="FFFFFF"/>
                  </a:solidFill>
                  <a:effectLst/>
                  <a:ea typeface="Arial" panose="020B0604020202020204" pitchFamily="34" charset="0"/>
                </a:rPr>
                <a:t> </a:t>
              </a:r>
              <a:r>
                <a:rPr lang="en-US" sz="2400">
                  <a:solidFill>
                    <a:srgbClr val="FFFFFF"/>
                  </a:solidFill>
                  <a:effectLst/>
                  <a:ea typeface="Arial" panose="020B0604020202020204" pitchFamily="34" charset="0"/>
                </a:rPr>
                <a:t>students</a:t>
              </a:r>
              <a:r>
                <a:rPr lang="en-US" sz="2400" spc="-65">
                  <a:solidFill>
                    <a:srgbClr val="FFFFFF"/>
                  </a:solidFill>
                  <a:effectLst/>
                  <a:ea typeface="Arial" panose="020B0604020202020204" pitchFamily="34" charset="0"/>
                </a:rPr>
                <a:t> </a:t>
              </a:r>
              <a:r>
                <a:rPr lang="en-US" sz="2400">
                  <a:solidFill>
                    <a:srgbClr val="FFFFFF"/>
                  </a:solidFill>
                  <a:effectLst/>
                  <a:ea typeface="Arial" panose="020B0604020202020204" pitchFamily="34" charset="0"/>
                </a:rPr>
                <a:t>as</a:t>
              </a:r>
              <a:r>
                <a:rPr lang="en-US" sz="2400" spc="-65">
                  <a:solidFill>
                    <a:srgbClr val="FFFFFF"/>
                  </a:solidFill>
                  <a:effectLst/>
                  <a:ea typeface="Arial" panose="020B0604020202020204" pitchFamily="34" charset="0"/>
                </a:rPr>
                <a:t> </a:t>
              </a:r>
              <a:r>
                <a:rPr lang="en-US" sz="2400">
                  <a:solidFill>
                    <a:srgbClr val="FFFFFF"/>
                  </a:solidFill>
                  <a:effectLst/>
                  <a:ea typeface="Arial" panose="020B0604020202020204" pitchFamily="34" charset="0"/>
                </a:rPr>
                <a:t>well </a:t>
              </a:r>
              <a:r>
                <a:rPr lang="en-US" sz="2400" spc="-30">
                  <a:solidFill>
                    <a:srgbClr val="FFFFFF"/>
                  </a:solidFill>
                  <a:effectLst/>
                  <a:ea typeface="Arial" panose="020B0604020202020204" pitchFamily="34" charset="0"/>
                </a:rPr>
                <a:t>as</a:t>
              </a:r>
              <a:r>
                <a:rPr lang="en-US" sz="2400" spc="-80">
                  <a:solidFill>
                    <a:srgbClr val="FFFFFF"/>
                  </a:solidFill>
                  <a:effectLst/>
                  <a:ea typeface="Arial" panose="020B0604020202020204" pitchFamily="34" charset="0"/>
                </a:rPr>
                <a:t> </a:t>
              </a:r>
              <a:r>
                <a:rPr lang="en-US" sz="2400" spc="-30">
                  <a:solidFill>
                    <a:srgbClr val="FFFFFF"/>
                  </a:solidFill>
                  <a:effectLst/>
                  <a:ea typeface="Arial" panose="020B0604020202020204" pitchFamily="34" charset="0"/>
                </a:rPr>
                <a:t>their</a:t>
              </a:r>
              <a:r>
                <a:rPr lang="en-US" sz="2400" spc="-80">
                  <a:solidFill>
                    <a:srgbClr val="FFFFFF"/>
                  </a:solidFill>
                  <a:effectLst/>
                  <a:ea typeface="Arial" panose="020B0604020202020204" pitchFamily="34" charset="0"/>
                </a:rPr>
                <a:t> </a:t>
              </a:r>
              <a:r>
                <a:rPr lang="en-US" sz="2400" spc="-30">
                  <a:solidFill>
                    <a:srgbClr val="FFFFFF"/>
                  </a:solidFill>
                  <a:effectLst/>
                  <a:ea typeface="Arial" panose="020B0604020202020204" pitchFamily="34" charset="0"/>
                </a:rPr>
                <a:t>staff,</a:t>
              </a:r>
              <a:r>
                <a:rPr lang="en-US" sz="2400" spc="-80">
                  <a:solidFill>
                    <a:srgbClr val="FFFFFF"/>
                  </a:solidFill>
                  <a:effectLst/>
                  <a:ea typeface="Arial" panose="020B0604020202020204" pitchFamily="34" charset="0"/>
                </a:rPr>
                <a:t> </a:t>
              </a:r>
              <a:r>
                <a:rPr lang="en-US" sz="2400" spc="-30">
                  <a:solidFill>
                    <a:srgbClr val="FFFFFF"/>
                  </a:solidFill>
                  <a:effectLst/>
                  <a:ea typeface="Arial" panose="020B0604020202020204" pitchFamily="34" charset="0"/>
                </a:rPr>
                <a:t>including </a:t>
              </a:r>
              <a:r>
                <a:rPr lang="en-US" sz="2400">
                  <a:solidFill>
                    <a:srgbClr val="FFFFFF"/>
                  </a:solidFill>
                  <a:effectLst/>
                  <a:ea typeface="Arial" panose="020B0604020202020204" pitchFamily="34" charset="0"/>
                </a:rPr>
                <a:t>the importance of physical</a:t>
              </a:r>
              <a:r>
                <a:rPr lang="en-US" sz="2400" spc="-25">
                  <a:solidFill>
                    <a:srgbClr val="FFFFFF"/>
                  </a:solidFill>
                  <a:effectLst/>
                  <a:ea typeface="Arial" panose="020B0604020202020204" pitchFamily="34" charset="0"/>
                </a:rPr>
                <a:t> </a:t>
              </a:r>
              <a:r>
                <a:rPr lang="en-US" sz="2400">
                  <a:solidFill>
                    <a:srgbClr val="FFFFFF"/>
                  </a:solidFill>
                  <a:effectLst/>
                  <a:ea typeface="Arial" panose="020B0604020202020204" pitchFamily="34" charset="0"/>
                </a:rPr>
                <a:t>activity benefiting</a:t>
              </a:r>
              <a:r>
                <a:rPr lang="en-US" sz="2400" spc="-25">
                  <a:solidFill>
                    <a:srgbClr val="FFFFFF"/>
                  </a:solidFill>
                  <a:effectLst/>
                  <a:ea typeface="Arial" panose="020B0604020202020204" pitchFamily="34" charset="0"/>
                </a:rPr>
                <a:t> </a:t>
              </a:r>
              <a:r>
                <a:rPr lang="en-US" sz="2400">
                  <a:solidFill>
                    <a:srgbClr val="FFFFFF"/>
                  </a:solidFill>
                  <a:effectLst/>
                  <a:ea typeface="Arial" panose="020B0604020202020204" pitchFamily="34" charset="0"/>
                </a:rPr>
                <a:t>mental health</a:t>
              </a:r>
              <a:r>
                <a:rPr lang="en-US" sz="2400" spc="-25">
                  <a:solidFill>
                    <a:srgbClr val="FFFFFF"/>
                  </a:solidFill>
                  <a:effectLst/>
                  <a:ea typeface="Arial" panose="020B0604020202020204" pitchFamily="34" charset="0"/>
                </a:rPr>
                <a:t> </a:t>
              </a:r>
              <a:r>
                <a:rPr lang="en-US" sz="2400">
                  <a:solidFill>
                    <a:srgbClr val="FFFFFF"/>
                  </a:solidFill>
                  <a:effectLst/>
                  <a:ea typeface="Arial" panose="020B0604020202020204" pitchFamily="34" charset="0"/>
                </a:rPr>
                <a:t>stresses.</a:t>
              </a:r>
              <a:endParaRPr lang="en-US" sz="2800">
                <a:effectLst/>
                <a:ea typeface="Arial" panose="020B0604020202020204" pitchFamily="34" charset="0"/>
              </a:endParaRPr>
            </a:p>
          </p:txBody>
        </p:sp>
        <p:sp>
          <p:nvSpPr>
            <p:cNvPr id="6" name="Textbox 146">
              <a:extLst>
                <a:ext uri="{FF2B5EF4-FFF2-40B4-BE49-F238E27FC236}">
                  <a16:creationId xmlns:a16="http://schemas.microsoft.com/office/drawing/2014/main" id="{BA481893-CE29-BBE0-4D46-FA871386B313}"/>
                </a:ext>
              </a:extLst>
            </p:cNvPr>
            <p:cNvSpPr txBox="1">
              <a:spLocks/>
            </p:cNvSpPr>
            <p:nvPr/>
          </p:nvSpPr>
          <p:spPr>
            <a:xfrm>
              <a:off x="3524709" y="1736715"/>
              <a:ext cx="5399315" cy="4314733"/>
            </a:xfrm>
            <a:prstGeom prst="rect">
              <a:avLst/>
            </a:prstGeom>
            <a:solidFill>
              <a:srgbClr val="FFF4DC"/>
            </a:solidFill>
          </p:spPr>
          <p:txBody>
            <a:bodyPr wrap="square" lIns="0" tIns="0" rIns="0" bIns="0" rtlCol="0">
              <a:noAutofit/>
            </a:bodyPr>
            <a:lstStyle/>
            <a:p>
              <a:pPr marL="171450" marR="219075">
                <a:lnSpc>
                  <a:spcPct val="107000"/>
                </a:lnSpc>
                <a:spcBef>
                  <a:spcPts val="980"/>
                </a:spcBef>
                <a:spcAft>
                  <a:spcPts val="0"/>
                </a:spcAft>
              </a:pPr>
              <a:endParaRPr lang="en-US" sz="2200">
                <a:effectLst/>
                <a:ea typeface="Arial" panose="020B0604020202020204" pitchFamily="34" charset="0"/>
              </a:endParaRPr>
            </a:p>
          </p:txBody>
        </p:sp>
      </p:grpSp>
      <p:grpSp>
        <p:nvGrpSpPr>
          <p:cNvPr id="11" name="Group 10">
            <a:extLst>
              <a:ext uri="{FF2B5EF4-FFF2-40B4-BE49-F238E27FC236}">
                <a16:creationId xmlns:a16="http://schemas.microsoft.com/office/drawing/2014/main" id="{69F1EC1A-01DE-2849-C678-41A71E760E56}"/>
              </a:ext>
            </a:extLst>
          </p:cNvPr>
          <p:cNvGrpSpPr>
            <a:grpSpLocks/>
          </p:cNvGrpSpPr>
          <p:nvPr/>
        </p:nvGrpSpPr>
        <p:grpSpPr>
          <a:xfrm>
            <a:off x="3547872" y="2236571"/>
            <a:ext cx="5339183" cy="3322888"/>
            <a:chOff x="9525" y="9525"/>
            <a:chExt cx="5029200" cy="2628900"/>
          </a:xfrm>
        </p:grpSpPr>
        <p:pic>
          <p:nvPicPr>
            <p:cNvPr id="12" name="Image 368">
              <a:extLst>
                <a:ext uri="{FF2B5EF4-FFF2-40B4-BE49-F238E27FC236}">
                  <a16:creationId xmlns:a16="http://schemas.microsoft.com/office/drawing/2014/main" id="{E61CF390-CDA2-BC90-EE43-BDF608228C2B}"/>
                </a:ext>
              </a:extLst>
            </p:cNvPr>
            <p:cNvPicPr/>
            <p:nvPr/>
          </p:nvPicPr>
          <p:blipFill>
            <a:blip r:embed="rId5" cstate="print"/>
            <a:stretch>
              <a:fillRect/>
            </a:stretch>
          </p:blipFill>
          <p:spPr>
            <a:xfrm>
              <a:off x="9525" y="9525"/>
              <a:ext cx="5029200" cy="2628900"/>
            </a:xfrm>
            <a:prstGeom prst="rect">
              <a:avLst/>
            </a:prstGeom>
          </p:spPr>
        </p:pic>
        <p:sp>
          <p:nvSpPr>
            <p:cNvPr id="13" name="Graphic 369">
              <a:extLst>
                <a:ext uri="{FF2B5EF4-FFF2-40B4-BE49-F238E27FC236}">
                  <a16:creationId xmlns:a16="http://schemas.microsoft.com/office/drawing/2014/main" id="{6974BBB4-07BE-C258-9CBF-4F6C5C916710}"/>
                </a:ext>
              </a:extLst>
            </p:cNvPr>
            <p:cNvSpPr/>
            <p:nvPr/>
          </p:nvSpPr>
          <p:spPr>
            <a:xfrm>
              <a:off x="9525" y="9525"/>
              <a:ext cx="5029200" cy="2628900"/>
            </a:xfrm>
            <a:custGeom>
              <a:avLst/>
              <a:gdLst/>
              <a:ahLst/>
              <a:cxnLst/>
              <a:rect l="l" t="t" r="r" b="b"/>
              <a:pathLst>
                <a:path w="5029200" h="2628900">
                  <a:moveTo>
                    <a:pt x="0" y="2628900"/>
                  </a:moveTo>
                  <a:lnTo>
                    <a:pt x="5029200" y="2628900"/>
                  </a:lnTo>
                  <a:lnTo>
                    <a:pt x="5029200" y="0"/>
                  </a:lnTo>
                  <a:lnTo>
                    <a:pt x="0" y="0"/>
                  </a:lnTo>
                  <a:lnTo>
                    <a:pt x="0" y="2628900"/>
                  </a:lnTo>
                  <a:close/>
                </a:path>
              </a:pathLst>
            </a:custGeom>
            <a:ln w="19050">
              <a:solidFill>
                <a:srgbClr val="FFFFFF"/>
              </a:solidFill>
              <a:prstDash val="solid"/>
            </a:ln>
          </p:spPr>
          <p:txBody>
            <a:bodyPr wrap="square" lIns="0" tIns="0" rIns="0" bIns="0" rtlCol="0">
              <a:prstTxWarp prst="textNoShape">
                <a:avLst/>
              </a:prstTxWarp>
              <a:noAutofit/>
            </a:bodyPr>
            <a:lstStyle/>
            <a:p>
              <a:endParaRPr lang="en-US"/>
            </a:p>
          </p:txBody>
        </p:sp>
      </p:grpSp>
    </p:spTree>
    <p:extLst>
      <p:ext uri="{BB962C8B-B14F-4D97-AF65-F5344CB8AC3E}">
        <p14:creationId xmlns:p14="http://schemas.microsoft.com/office/powerpoint/2010/main" val="238992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92410DF-EF24-A4FE-1CBC-FEC9B6C09665}"/>
              </a:ext>
            </a:extLst>
          </p:cNvPr>
          <p:cNvPicPr>
            <a:picLocks noGrp="1" noRot="1" noChangeAspect="1" noMove="1" noResize="1" noEditPoints="1" noAdjustHandles="1" noChangeArrowheads="1" noChangeShapeType="1" noCrop="1"/>
          </p:cNvPicPr>
          <p:nvPr/>
        </p:nvPicPr>
        <p:blipFill>
          <a:blip r:embed="rId3"/>
          <a:stretch>
            <a:fillRect/>
          </a:stretch>
        </p:blipFill>
        <p:spPr>
          <a:xfrm>
            <a:off x="76200" y="76200"/>
            <a:ext cx="825573" cy="382209"/>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F0B94099-1AE1-E977-F4DD-D5BF3997114F}"/>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6200" y="148885"/>
            <a:ext cx="914400" cy="232973"/>
          </a:xfrm>
          <a:prstGeom prst="rect">
            <a:avLst/>
          </a:prstGeom>
        </p:spPr>
      </p:pic>
      <p:sp>
        <p:nvSpPr>
          <p:cNvPr id="5" name="Title 6">
            <a:extLst>
              <a:ext uri="{FF2B5EF4-FFF2-40B4-BE49-F238E27FC236}">
                <a16:creationId xmlns:a16="http://schemas.microsoft.com/office/drawing/2014/main" id="{61118388-4CC6-BD8B-19ED-FF598F0A03E0}"/>
              </a:ext>
            </a:extLst>
          </p:cNvPr>
          <p:cNvSpPr>
            <a:spLocks noGrp="1"/>
          </p:cNvSpPr>
          <p:nvPr>
            <p:ph type="title"/>
          </p:nvPr>
        </p:nvSpPr>
        <p:spPr>
          <a:xfrm>
            <a:off x="408377" y="720177"/>
            <a:ext cx="8229600" cy="858252"/>
          </a:xfrm>
        </p:spPr>
        <p:txBody>
          <a:bodyPr>
            <a:normAutofit/>
          </a:bodyPr>
          <a:lstStyle/>
          <a:p>
            <a:r>
              <a:rPr lang="en-US"/>
              <a:t>HEALTH CARE</a:t>
            </a:r>
            <a:endParaRPr lang="en-US" dirty="0"/>
          </a:p>
        </p:txBody>
      </p:sp>
      <p:grpSp>
        <p:nvGrpSpPr>
          <p:cNvPr id="7" name="Group 6">
            <a:extLst>
              <a:ext uri="{FF2B5EF4-FFF2-40B4-BE49-F238E27FC236}">
                <a16:creationId xmlns:a16="http://schemas.microsoft.com/office/drawing/2014/main" id="{F3C4F0DF-D745-9955-5684-FFA595A95A46}"/>
              </a:ext>
            </a:extLst>
          </p:cNvPr>
          <p:cNvGrpSpPr/>
          <p:nvPr/>
        </p:nvGrpSpPr>
        <p:grpSpPr>
          <a:xfrm>
            <a:off x="203799" y="1654631"/>
            <a:ext cx="8736406" cy="5054485"/>
            <a:chOff x="274668" y="1863177"/>
            <a:chExt cx="8665952" cy="4845939"/>
          </a:xfrm>
        </p:grpSpPr>
        <p:sp>
          <p:nvSpPr>
            <p:cNvPr id="2" name="Textbox 147">
              <a:extLst>
                <a:ext uri="{FF2B5EF4-FFF2-40B4-BE49-F238E27FC236}">
                  <a16:creationId xmlns:a16="http://schemas.microsoft.com/office/drawing/2014/main" id="{D23FAE27-20C2-BFDD-3B75-635B8F185772}"/>
                </a:ext>
              </a:extLst>
            </p:cNvPr>
            <p:cNvSpPr txBox="1">
              <a:spLocks/>
            </p:cNvSpPr>
            <p:nvPr/>
          </p:nvSpPr>
          <p:spPr>
            <a:xfrm>
              <a:off x="5968182" y="1863177"/>
              <a:ext cx="2972438" cy="4845938"/>
            </a:xfrm>
            <a:prstGeom prst="rect">
              <a:avLst/>
            </a:prstGeom>
            <a:solidFill>
              <a:srgbClr val="00B9F2"/>
            </a:solidFill>
          </p:spPr>
          <p:txBody>
            <a:bodyPr wrap="square" lIns="0" tIns="0" rIns="0" bIns="0" rtlCol="0">
              <a:noAutofit/>
            </a:bodyPr>
            <a:lstStyle/>
            <a:p>
              <a:pPr marL="114300" marR="0">
                <a:spcBef>
                  <a:spcPts val="880"/>
                </a:spcBef>
                <a:spcAft>
                  <a:spcPts val="0"/>
                </a:spcAft>
              </a:pPr>
              <a:r>
                <a:rPr lang="en-US" sz="2400" b="1" spc="-20">
                  <a:solidFill>
                    <a:srgbClr val="FFFFFF"/>
                  </a:solidFill>
                  <a:effectLst/>
                  <a:latin typeface="+mj-lt"/>
                  <a:ea typeface="Arial" panose="020B0604020202020204" pitchFamily="34" charset="0"/>
                </a:rPr>
                <a:t>GOAL:</a:t>
              </a:r>
            </a:p>
            <a:p>
              <a:pPr marL="114300" marR="0">
                <a:spcBef>
                  <a:spcPts val="880"/>
                </a:spcBef>
                <a:spcAft>
                  <a:spcPts val="0"/>
                </a:spcAft>
              </a:pPr>
              <a:r>
                <a:rPr lang="en-US" sz="2400">
                  <a:solidFill>
                    <a:srgbClr val="FFFFFF"/>
                  </a:solidFill>
                  <a:effectLst/>
                  <a:latin typeface="+mj-lt"/>
                  <a:ea typeface="Arial" panose="020B0604020202020204" pitchFamily="34" charset="0"/>
                </a:rPr>
                <a:t>Promote multi-sector partnerships with health care systems and professionals</a:t>
              </a:r>
              <a:r>
                <a:rPr lang="en-US" sz="2400">
                  <a:latin typeface="+mj-lt"/>
                  <a:ea typeface="Arial" panose="020B0604020202020204" pitchFamily="34" charset="0"/>
                </a:rPr>
                <a:t> </a:t>
              </a:r>
              <a:r>
                <a:rPr lang="en-US" sz="2400">
                  <a:solidFill>
                    <a:srgbClr val="FFFFFF"/>
                  </a:solidFill>
                  <a:effectLst/>
                  <a:latin typeface="+mj-lt"/>
                  <a:ea typeface="Arial" panose="020B0604020202020204" pitchFamily="34" charset="0"/>
                </a:rPr>
                <a:t>to</a:t>
              </a:r>
              <a:r>
                <a:rPr lang="en-US" sz="2400" spc="-80">
                  <a:solidFill>
                    <a:srgbClr val="FFFFFF"/>
                  </a:solidFill>
                  <a:effectLst/>
                  <a:latin typeface="+mj-lt"/>
                  <a:ea typeface="Arial" panose="020B0604020202020204" pitchFamily="34" charset="0"/>
                </a:rPr>
                <a:t> </a:t>
              </a:r>
              <a:r>
                <a:rPr lang="en-US" sz="2400">
                  <a:solidFill>
                    <a:srgbClr val="FFFFFF"/>
                  </a:solidFill>
                  <a:effectLst/>
                  <a:latin typeface="+mj-lt"/>
                  <a:ea typeface="Arial" panose="020B0604020202020204" pitchFamily="34" charset="0"/>
                </a:rPr>
                <a:t>increase</a:t>
              </a:r>
              <a:r>
                <a:rPr lang="en-US" sz="2400" spc="-75">
                  <a:solidFill>
                    <a:srgbClr val="FFFFFF"/>
                  </a:solidFill>
                  <a:effectLst/>
                  <a:latin typeface="+mj-lt"/>
                  <a:ea typeface="Arial" panose="020B0604020202020204" pitchFamily="34" charset="0"/>
                </a:rPr>
                <a:t> </a:t>
              </a:r>
              <a:r>
                <a:rPr lang="en-US" sz="2400">
                  <a:solidFill>
                    <a:srgbClr val="FFFFFF"/>
                  </a:solidFill>
                  <a:effectLst/>
                  <a:latin typeface="+mj-lt"/>
                  <a:ea typeface="Arial" panose="020B0604020202020204" pitchFamily="34" charset="0"/>
                </a:rPr>
                <a:t>physical activity of patients</a:t>
              </a:r>
              <a:r>
                <a:rPr lang="en-US" sz="1100">
                  <a:solidFill>
                    <a:srgbClr val="FFFFFF"/>
                  </a:solidFill>
                  <a:effectLst/>
                  <a:latin typeface="+mj-lt"/>
                  <a:ea typeface="Arial" panose="020B0604020202020204" pitchFamily="34" charset="0"/>
                </a:rPr>
                <a:t>.</a:t>
              </a:r>
              <a:endParaRPr lang="en-US" sz="1200">
                <a:effectLst/>
                <a:latin typeface="+mj-lt"/>
                <a:ea typeface="Arial" panose="020B0604020202020204" pitchFamily="34" charset="0"/>
              </a:endParaRPr>
            </a:p>
          </p:txBody>
        </p:sp>
        <p:sp>
          <p:nvSpPr>
            <p:cNvPr id="6" name="Textbox 148">
              <a:extLst>
                <a:ext uri="{FF2B5EF4-FFF2-40B4-BE49-F238E27FC236}">
                  <a16:creationId xmlns:a16="http://schemas.microsoft.com/office/drawing/2014/main" id="{04139B1B-2FDD-9ABB-4ACB-4ED06BBC0162}"/>
                </a:ext>
              </a:extLst>
            </p:cNvPr>
            <p:cNvSpPr txBox="1">
              <a:spLocks/>
            </p:cNvSpPr>
            <p:nvPr/>
          </p:nvSpPr>
          <p:spPr>
            <a:xfrm>
              <a:off x="274668" y="1863177"/>
              <a:ext cx="5602810" cy="4845939"/>
            </a:xfrm>
            <a:prstGeom prst="rect">
              <a:avLst/>
            </a:prstGeom>
            <a:solidFill>
              <a:srgbClr val="D9F5FD"/>
            </a:solidFill>
          </p:spPr>
          <p:txBody>
            <a:bodyPr wrap="square" lIns="0" tIns="0" rIns="0" bIns="0" rtlCol="0">
              <a:noAutofit/>
            </a:bodyPr>
            <a:lstStyle/>
            <a:p>
              <a:pPr marL="171450" marR="170180">
                <a:spcBef>
                  <a:spcPts val="995"/>
                </a:spcBef>
                <a:spcAft>
                  <a:spcPts val="0"/>
                </a:spcAft>
              </a:pPr>
              <a:endParaRPr lang="en-US" sz="2400">
                <a:effectLst/>
                <a:latin typeface="Arial" panose="020B0604020202020204" pitchFamily="34" charset="0"/>
                <a:ea typeface="Arial" panose="020B0604020202020204" pitchFamily="34" charset="0"/>
              </a:endParaRPr>
            </a:p>
          </p:txBody>
        </p:sp>
      </p:grpSp>
      <p:pic>
        <p:nvPicPr>
          <p:cNvPr id="8" name="Picture 7">
            <a:extLst>
              <a:ext uri="{FF2B5EF4-FFF2-40B4-BE49-F238E27FC236}">
                <a16:creationId xmlns:a16="http://schemas.microsoft.com/office/drawing/2014/main" id="{EFB2D3FF-2E98-899A-9152-5BDBF5AB6FEF}"/>
              </a:ext>
            </a:extLst>
          </p:cNvPr>
          <p:cNvPicPr>
            <a:picLocks noChangeAspect="1"/>
          </p:cNvPicPr>
          <p:nvPr/>
        </p:nvPicPr>
        <p:blipFill>
          <a:blip r:embed="rId5"/>
          <a:stretch>
            <a:fillRect/>
          </a:stretch>
        </p:blipFill>
        <p:spPr>
          <a:xfrm>
            <a:off x="201329" y="2255861"/>
            <a:ext cx="5650831" cy="3881962"/>
          </a:xfrm>
          <a:prstGeom prst="rect">
            <a:avLst/>
          </a:prstGeom>
        </p:spPr>
      </p:pic>
    </p:spTree>
    <p:extLst>
      <p:ext uri="{BB962C8B-B14F-4D97-AF65-F5344CB8AC3E}">
        <p14:creationId xmlns:p14="http://schemas.microsoft.com/office/powerpoint/2010/main" val="1429791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92410DF-EF24-A4FE-1CBC-FEC9B6C09665}"/>
              </a:ext>
            </a:extLst>
          </p:cNvPr>
          <p:cNvPicPr>
            <a:picLocks noGrp="1" noRot="1" noChangeAspect="1" noMove="1" noResize="1" noEditPoints="1" noAdjustHandles="1" noChangeArrowheads="1" noChangeShapeType="1" noCrop="1"/>
          </p:cNvPicPr>
          <p:nvPr/>
        </p:nvPicPr>
        <p:blipFill>
          <a:blip r:embed="rId3"/>
          <a:stretch>
            <a:fillRect/>
          </a:stretch>
        </p:blipFill>
        <p:spPr>
          <a:xfrm>
            <a:off x="76200" y="76200"/>
            <a:ext cx="825573" cy="382209"/>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F0B94099-1AE1-E977-F4DD-D5BF3997114F}"/>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6200" y="148885"/>
            <a:ext cx="914400" cy="232973"/>
          </a:xfrm>
          <a:prstGeom prst="rect">
            <a:avLst/>
          </a:prstGeom>
        </p:spPr>
      </p:pic>
      <p:sp>
        <p:nvSpPr>
          <p:cNvPr id="5" name="Title 6">
            <a:extLst>
              <a:ext uri="{FF2B5EF4-FFF2-40B4-BE49-F238E27FC236}">
                <a16:creationId xmlns:a16="http://schemas.microsoft.com/office/drawing/2014/main" id="{61118388-4CC6-BD8B-19ED-FF598F0A03E0}"/>
              </a:ext>
            </a:extLst>
          </p:cNvPr>
          <p:cNvSpPr>
            <a:spLocks noGrp="1"/>
          </p:cNvSpPr>
          <p:nvPr>
            <p:ph type="title"/>
          </p:nvPr>
        </p:nvSpPr>
        <p:spPr>
          <a:xfrm>
            <a:off x="457199" y="736398"/>
            <a:ext cx="8229600" cy="790661"/>
          </a:xfrm>
        </p:spPr>
        <p:txBody>
          <a:bodyPr>
            <a:normAutofit/>
          </a:bodyPr>
          <a:lstStyle/>
          <a:p>
            <a:r>
              <a:rPr lang="en-US"/>
              <a:t>MEDIA</a:t>
            </a:r>
            <a:endParaRPr lang="en-US" dirty="0"/>
          </a:p>
        </p:txBody>
      </p:sp>
      <p:grpSp>
        <p:nvGrpSpPr>
          <p:cNvPr id="7" name="Group 6">
            <a:extLst>
              <a:ext uri="{FF2B5EF4-FFF2-40B4-BE49-F238E27FC236}">
                <a16:creationId xmlns:a16="http://schemas.microsoft.com/office/drawing/2014/main" id="{9388CC09-A781-97A9-5965-903802F17207}"/>
              </a:ext>
            </a:extLst>
          </p:cNvPr>
          <p:cNvGrpSpPr/>
          <p:nvPr/>
        </p:nvGrpSpPr>
        <p:grpSpPr>
          <a:xfrm>
            <a:off x="252911" y="1622582"/>
            <a:ext cx="8563202" cy="5032715"/>
            <a:chOff x="290398" y="1984339"/>
            <a:chExt cx="8563202" cy="4545018"/>
          </a:xfrm>
        </p:grpSpPr>
        <p:sp>
          <p:nvSpPr>
            <p:cNvPr id="2" name="Textbox 149">
              <a:extLst>
                <a:ext uri="{FF2B5EF4-FFF2-40B4-BE49-F238E27FC236}">
                  <a16:creationId xmlns:a16="http://schemas.microsoft.com/office/drawing/2014/main" id="{880D1013-C0ED-5309-A311-F7602E544BF0}"/>
                </a:ext>
              </a:extLst>
            </p:cNvPr>
            <p:cNvSpPr txBox="1">
              <a:spLocks/>
            </p:cNvSpPr>
            <p:nvPr/>
          </p:nvSpPr>
          <p:spPr>
            <a:xfrm>
              <a:off x="290398" y="1984339"/>
              <a:ext cx="2757602" cy="4545018"/>
            </a:xfrm>
            <a:prstGeom prst="rect">
              <a:avLst/>
            </a:prstGeom>
            <a:solidFill>
              <a:srgbClr val="EF5BA1"/>
            </a:solidFill>
          </p:spPr>
          <p:txBody>
            <a:bodyPr wrap="square" lIns="0" tIns="0" rIns="0" bIns="0" rtlCol="0">
              <a:noAutofit/>
            </a:bodyPr>
            <a:lstStyle/>
            <a:p>
              <a:pPr marL="114300" marR="0">
                <a:spcBef>
                  <a:spcPts val="825"/>
                </a:spcBef>
                <a:spcAft>
                  <a:spcPts val="0"/>
                </a:spcAft>
              </a:pPr>
              <a:r>
                <a:rPr lang="en-US" sz="2400" b="1" spc="-20">
                  <a:solidFill>
                    <a:srgbClr val="FFFFFF"/>
                  </a:solidFill>
                  <a:effectLst/>
                  <a:latin typeface="+mj-lt"/>
                  <a:ea typeface="Arial" panose="020B0604020202020204" pitchFamily="34" charset="0"/>
                </a:rPr>
                <a:t>GOAL:</a:t>
              </a:r>
              <a:endParaRPr lang="en-US" sz="2400" b="1">
                <a:effectLst/>
                <a:latin typeface="+mj-lt"/>
                <a:ea typeface="Arial" panose="020B0604020202020204" pitchFamily="34" charset="0"/>
              </a:endParaRPr>
            </a:p>
            <a:p>
              <a:pPr marL="114300" marR="238125">
                <a:lnSpc>
                  <a:spcPct val="116000"/>
                </a:lnSpc>
                <a:spcBef>
                  <a:spcPts val="85"/>
                </a:spcBef>
                <a:spcAft>
                  <a:spcPts val="0"/>
                </a:spcAft>
              </a:pPr>
              <a:r>
                <a:rPr lang="en-US" sz="2400">
                  <a:solidFill>
                    <a:srgbClr val="FFFFFF"/>
                  </a:solidFill>
                  <a:effectLst/>
                  <a:latin typeface="+mj-lt"/>
                  <a:ea typeface="Arial" panose="020B0604020202020204" pitchFamily="34" charset="0"/>
                </a:rPr>
                <a:t>Promote</a:t>
              </a:r>
              <a:r>
                <a:rPr lang="en-US" sz="2400" spc="-80">
                  <a:solidFill>
                    <a:srgbClr val="FFFFFF"/>
                  </a:solidFill>
                  <a:effectLst/>
                  <a:latin typeface="+mj-lt"/>
                  <a:ea typeface="Arial" panose="020B0604020202020204" pitchFamily="34" charset="0"/>
                </a:rPr>
                <a:t> </a:t>
              </a:r>
              <a:r>
                <a:rPr lang="en-US" sz="2400">
                  <a:solidFill>
                    <a:srgbClr val="FFFFFF"/>
                  </a:solidFill>
                  <a:effectLst/>
                  <a:latin typeface="+mj-lt"/>
                  <a:ea typeface="Arial" panose="020B0604020202020204" pitchFamily="34" charset="0"/>
                </a:rPr>
                <a:t>awareness of active living behaviors and their importance and benefits among the broader public.</a:t>
              </a:r>
              <a:endParaRPr lang="en-US" sz="2800">
                <a:effectLst/>
                <a:latin typeface="+mj-lt"/>
                <a:ea typeface="Arial" panose="020B0604020202020204" pitchFamily="34" charset="0"/>
              </a:endParaRPr>
            </a:p>
          </p:txBody>
        </p:sp>
        <p:sp>
          <p:nvSpPr>
            <p:cNvPr id="6" name="Textbox 150">
              <a:extLst>
                <a:ext uri="{FF2B5EF4-FFF2-40B4-BE49-F238E27FC236}">
                  <a16:creationId xmlns:a16="http://schemas.microsoft.com/office/drawing/2014/main" id="{B142A981-BB6B-331D-84D4-A48E131A14F2}"/>
                </a:ext>
              </a:extLst>
            </p:cNvPr>
            <p:cNvSpPr txBox="1">
              <a:spLocks/>
            </p:cNvSpPr>
            <p:nvPr/>
          </p:nvSpPr>
          <p:spPr>
            <a:xfrm>
              <a:off x="3140283" y="1984339"/>
              <a:ext cx="5713317" cy="4545018"/>
            </a:xfrm>
            <a:prstGeom prst="rect">
              <a:avLst/>
            </a:prstGeom>
            <a:solidFill>
              <a:srgbClr val="FDE6F1"/>
            </a:solidFill>
          </p:spPr>
          <p:txBody>
            <a:bodyPr wrap="square" lIns="0" tIns="0" rIns="0" bIns="0" rtlCol="0">
              <a:noAutofit/>
            </a:bodyPr>
            <a:lstStyle/>
            <a:p>
              <a:pPr marL="171450" marR="170180">
                <a:lnSpc>
                  <a:spcPct val="106000"/>
                </a:lnSpc>
                <a:spcBef>
                  <a:spcPts val="980"/>
                </a:spcBef>
                <a:spcAft>
                  <a:spcPts val="0"/>
                </a:spcAft>
              </a:pPr>
              <a:endParaRPr lang="en-US" sz="2200">
                <a:effectLst/>
                <a:latin typeface="+mj-lt"/>
                <a:ea typeface="Arial" panose="020B0604020202020204" pitchFamily="34" charset="0"/>
              </a:endParaRPr>
            </a:p>
          </p:txBody>
        </p:sp>
      </p:grpSp>
      <p:pic>
        <p:nvPicPr>
          <p:cNvPr id="8" name="Picture 7">
            <a:extLst>
              <a:ext uri="{FF2B5EF4-FFF2-40B4-BE49-F238E27FC236}">
                <a16:creationId xmlns:a16="http://schemas.microsoft.com/office/drawing/2014/main" id="{B0A68552-3410-10E9-4B29-1B471007DFA9}"/>
              </a:ext>
            </a:extLst>
          </p:cNvPr>
          <p:cNvPicPr>
            <a:picLocks noChangeAspect="1"/>
          </p:cNvPicPr>
          <p:nvPr/>
        </p:nvPicPr>
        <p:blipFill>
          <a:blip r:embed="rId5"/>
          <a:stretch>
            <a:fillRect/>
          </a:stretch>
        </p:blipFill>
        <p:spPr>
          <a:xfrm>
            <a:off x="3102796" y="2558793"/>
            <a:ext cx="5713317" cy="2877359"/>
          </a:xfrm>
          <a:prstGeom prst="rect">
            <a:avLst/>
          </a:prstGeom>
        </p:spPr>
      </p:pic>
    </p:spTree>
    <p:extLst>
      <p:ext uri="{BB962C8B-B14F-4D97-AF65-F5344CB8AC3E}">
        <p14:creationId xmlns:p14="http://schemas.microsoft.com/office/powerpoint/2010/main" val="1375969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92410DF-EF24-A4FE-1CBC-FEC9B6C09665}"/>
              </a:ext>
            </a:extLst>
          </p:cNvPr>
          <p:cNvPicPr>
            <a:picLocks noGrp="1" noRot="1" noChangeAspect="1" noMove="1" noResize="1" noEditPoints="1" noAdjustHandles="1" noChangeArrowheads="1" noChangeShapeType="1" noCrop="1"/>
          </p:cNvPicPr>
          <p:nvPr/>
        </p:nvPicPr>
        <p:blipFill>
          <a:blip r:embed="rId3"/>
          <a:stretch>
            <a:fillRect/>
          </a:stretch>
        </p:blipFill>
        <p:spPr>
          <a:xfrm>
            <a:off x="76200" y="76200"/>
            <a:ext cx="825573" cy="382209"/>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F0B94099-1AE1-E977-F4DD-D5BF3997114F}"/>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6200" y="148885"/>
            <a:ext cx="914400" cy="232973"/>
          </a:xfrm>
          <a:prstGeom prst="rect">
            <a:avLst/>
          </a:prstGeom>
        </p:spPr>
      </p:pic>
      <p:sp>
        <p:nvSpPr>
          <p:cNvPr id="8" name="TextBox 7">
            <a:extLst>
              <a:ext uri="{FF2B5EF4-FFF2-40B4-BE49-F238E27FC236}">
                <a16:creationId xmlns:a16="http://schemas.microsoft.com/office/drawing/2014/main" id="{9916D3E2-B15B-1BFD-6FB7-50417E595C44}"/>
              </a:ext>
            </a:extLst>
          </p:cNvPr>
          <p:cNvSpPr txBox="1"/>
          <p:nvPr/>
        </p:nvSpPr>
        <p:spPr>
          <a:xfrm>
            <a:off x="488986" y="2120381"/>
            <a:ext cx="8354452" cy="3539430"/>
          </a:xfrm>
          <a:prstGeom prst="rect">
            <a:avLst/>
          </a:prstGeom>
          <a:noFill/>
        </p:spPr>
        <p:txBody>
          <a:bodyPr wrap="square" lIns="91440" tIns="45720" rIns="91440" bIns="45720" anchor="t">
            <a:spAutoFit/>
          </a:bodyPr>
          <a:lstStyle/>
          <a:p>
            <a:endParaRPr lang="en-US" sz="4000">
              <a:solidFill>
                <a:srgbClr val="00ABBB"/>
              </a:solidFill>
              <a:latin typeface="HammersmithOne"/>
            </a:endParaRPr>
          </a:p>
          <a:p>
            <a:pPr algn="ctr"/>
            <a:r>
              <a:rPr lang="en-US" sz="3600" b="1" i="0" u="none" strike="noStrike" baseline="0">
                <a:solidFill>
                  <a:srgbClr val="00ABBB"/>
                </a:solidFill>
                <a:latin typeface="Century Gothic"/>
              </a:rPr>
              <a:t>Better health outcomes are the responsibility of everyone.</a:t>
            </a:r>
            <a:r>
              <a:rPr lang="en-US" sz="3600" b="1">
                <a:solidFill>
                  <a:srgbClr val="00ABBB"/>
                </a:solidFill>
                <a:latin typeface="Century Gothic"/>
              </a:rPr>
              <a:t> </a:t>
            </a:r>
          </a:p>
          <a:p>
            <a:pPr algn="ctr"/>
            <a:endParaRPr lang="en-US" sz="3600" b="1">
              <a:solidFill>
                <a:srgbClr val="00ABBB"/>
              </a:solidFill>
              <a:latin typeface="Century Gothic"/>
            </a:endParaRPr>
          </a:p>
          <a:p>
            <a:pPr algn="ctr"/>
            <a:r>
              <a:rPr lang="en-US" sz="3600" b="1">
                <a:solidFill>
                  <a:srgbClr val="00ABBB"/>
                </a:solidFill>
                <a:latin typeface="Century Gothic"/>
              </a:rPr>
              <a:t>Everyone has a role. </a:t>
            </a:r>
            <a:endParaRPr lang="en-US" sz="3600" b="1" i="0" u="none" strike="noStrike" baseline="0">
              <a:solidFill>
                <a:srgbClr val="00ABBB"/>
              </a:solidFill>
              <a:latin typeface="Century Gothic" panose="020B0502020202020204" pitchFamily="34" charset="0"/>
            </a:endParaRPr>
          </a:p>
          <a:p>
            <a:endParaRPr lang="en-US" sz="4000">
              <a:solidFill>
                <a:srgbClr val="00ABBB"/>
              </a:solidFill>
              <a:latin typeface="HammersmithOne"/>
            </a:endParaRPr>
          </a:p>
        </p:txBody>
      </p:sp>
      <p:sp>
        <p:nvSpPr>
          <p:cNvPr id="11" name="TextBox 10">
            <a:extLst>
              <a:ext uri="{FF2B5EF4-FFF2-40B4-BE49-F238E27FC236}">
                <a16:creationId xmlns:a16="http://schemas.microsoft.com/office/drawing/2014/main" id="{6C356F19-2DF4-D4BB-BDEE-5A0051694497}"/>
              </a:ext>
            </a:extLst>
          </p:cNvPr>
          <p:cNvSpPr txBox="1"/>
          <p:nvPr/>
        </p:nvSpPr>
        <p:spPr>
          <a:xfrm>
            <a:off x="619126" y="974669"/>
            <a:ext cx="7905748" cy="923330"/>
          </a:xfrm>
          <a:prstGeom prst="rect">
            <a:avLst/>
          </a:prstGeom>
          <a:noFill/>
        </p:spPr>
        <p:txBody>
          <a:bodyPr wrap="square">
            <a:spAutoFit/>
          </a:bodyPr>
          <a:lstStyle/>
          <a:p>
            <a:pPr algn="ctr"/>
            <a:r>
              <a:rPr lang="en-US" sz="5400" b="1">
                <a:solidFill>
                  <a:srgbClr val="00A3B2"/>
                </a:solidFill>
                <a:latin typeface="Century Gothic" panose="020B0502020202020204" pitchFamily="34" charset="0"/>
              </a:rPr>
              <a:t>CALL TO ACTION</a:t>
            </a:r>
            <a:endParaRPr lang="en-US" sz="5400" b="1" i="0" u="none" strike="noStrike" baseline="0">
              <a:solidFill>
                <a:srgbClr val="00A3B2"/>
              </a:solidFill>
              <a:latin typeface="Century Gothic" panose="020B0502020202020204" pitchFamily="34" charset="0"/>
            </a:endParaRPr>
          </a:p>
        </p:txBody>
      </p:sp>
    </p:spTree>
    <p:extLst>
      <p:ext uri="{BB962C8B-B14F-4D97-AF65-F5344CB8AC3E}">
        <p14:creationId xmlns:p14="http://schemas.microsoft.com/office/powerpoint/2010/main" val="801660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92410DF-EF24-A4FE-1CBC-FEC9B6C09665}"/>
              </a:ext>
            </a:extLst>
          </p:cNvPr>
          <p:cNvPicPr>
            <a:picLocks noGrp="1" noRot="1" noChangeAspect="1" noMove="1" noResize="1" noEditPoints="1" noAdjustHandles="1" noChangeArrowheads="1" noChangeShapeType="1" noCrop="1"/>
          </p:cNvPicPr>
          <p:nvPr/>
        </p:nvPicPr>
        <p:blipFill>
          <a:blip r:embed="rId3"/>
          <a:stretch>
            <a:fillRect/>
          </a:stretch>
        </p:blipFill>
        <p:spPr>
          <a:xfrm>
            <a:off x="76200" y="76200"/>
            <a:ext cx="825573" cy="382209"/>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F0B94099-1AE1-E977-F4DD-D5BF3997114F}"/>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6200" y="148885"/>
            <a:ext cx="914400" cy="232973"/>
          </a:xfrm>
          <a:prstGeom prst="rect">
            <a:avLst/>
          </a:prstGeom>
        </p:spPr>
      </p:pic>
      <p:sp>
        <p:nvSpPr>
          <p:cNvPr id="2" name="Title 8">
            <a:extLst>
              <a:ext uri="{FF2B5EF4-FFF2-40B4-BE49-F238E27FC236}">
                <a16:creationId xmlns:a16="http://schemas.microsoft.com/office/drawing/2014/main" id="{5EB9394D-C024-6E35-ACDA-E20A6C7CBCC0}"/>
              </a:ext>
            </a:extLst>
          </p:cNvPr>
          <p:cNvSpPr txBox="1">
            <a:spLocks/>
          </p:cNvSpPr>
          <p:nvPr/>
        </p:nvSpPr>
        <p:spPr>
          <a:xfrm>
            <a:off x="685800" y="1034143"/>
            <a:ext cx="7772400" cy="532748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t>Thank you for your support.</a:t>
            </a:r>
          </a:p>
          <a:p>
            <a:endParaRPr lang="en-US" sz="2800" dirty="0">
              <a:latin typeface="+mn-lt"/>
            </a:endParaRPr>
          </a:p>
          <a:p>
            <a:r>
              <a:rPr lang="en-US" sz="2400" dirty="0">
                <a:latin typeface="+mn-lt"/>
              </a:rPr>
              <a:t>Debra Maxwell, MPH</a:t>
            </a:r>
          </a:p>
          <a:p>
            <a:r>
              <a:rPr lang="en-US" sz="2400" dirty="0">
                <a:latin typeface="+mn-lt"/>
                <a:hlinkClick r:id="rId5"/>
              </a:rPr>
              <a:t>Debra.Maxwell@houstontx.gov</a:t>
            </a:r>
            <a:endParaRPr lang="en-US" sz="2400" dirty="0">
              <a:latin typeface="+mn-lt"/>
            </a:endParaRPr>
          </a:p>
          <a:p>
            <a:endParaRPr lang="en-US" sz="2400" dirty="0">
              <a:latin typeface="+mn-lt"/>
            </a:endParaRPr>
          </a:p>
          <a:p>
            <a:r>
              <a:rPr lang="en-US" sz="2400" dirty="0">
                <a:latin typeface="+mn-lt"/>
              </a:rPr>
              <a:t>Latreka Staten, MPH, MBA</a:t>
            </a:r>
          </a:p>
          <a:p>
            <a:r>
              <a:rPr lang="en-US" sz="2400" dirty="0">
                <a:latin typeface="+mn-lt"/>
                <a:hlinkClick r:id="rId6"/>
              </a:rPr>
              <a:t>Latreka.Staten@houstontx.gov</a:t>
            </a:r>
            <a:endParaRPr lang="en-US" sz="2400" dirty="0">
              <a:latin typeface="+mn-lt"/>
            </a:endParaRPr>
          </a:p>
          <a:p>
            <a:endParaRPr lang="en-US" sz="2400" dirty="0">
              <a:latin typeface="+mn-lt"/>
            </a:endParaRPr>
          </a:p>
          <a:p>
            <a:r>
              <a:rPr lang="en-US" sz="2400" dirty="0">
                <a:latin typeface="+mn-lt"/>
                <a:cs typeface="Calibri"/>
              </a:rPr>
              <a:t>Website: </a:t>
            </a:r>
            <a:r>
              <a:rPr lang="en-US" sz="2400" dirty="0">
                <a:latin typeface="+mn-lt"/>
                <a:cs typeface="Calibri"/>
                <a:hlinkClick r:id="rId7">
                  <a:extLst>
                    <a:ext uri="{A12FA001-AC4F-418D-AE19-62706E023703}">
                      <ahyp:hlinkClr xmlns:ahyp="http://schemas.microsoft.com/office/drawing/2018/hyperlinkcolor" val="tx"/>
                    </a:ext>
                  </a:extLst>
                </a:hlinkClick>
              </a:rPr>
              <a:t>GoHealthyHouston.org</a:t>
            </a:r>
            <a:endParaRPr lang="en-US" sz="2400" dirty="0">
              <a:latin typeface="+mn-lt"/>
              <a:cs typeface="Calibri"/>
            </a:endParaRPr>
          </a:p>
          <a:p>
            <a:endParaRPr lang="en-US" sz="2400" dirty="0">
              <a:latin typeface="+mn-lt"/>
              <a:cs typeface="Calibri"/>
            </a:endParaRPr>
          </a:p>
          <a:p>
            <a:r>
              <a:rPr lang="en-US" sz="2400" dirty="0">
                <a:latin typeface="+mn-lt"/>
                <a:cs typeface="Calibri"/>
              </a:rPr>
              <a:t>Facebook: </a:t>
            </a:r>
            <a:r>
              <a:rPr lang="en-US" sz="2400" dirty="0">
                <a:latin typeface="+mn-lt"/>
                <a:ea typeface="+mn-lt"/>
                <a:cs typeface="+mn-lt"/>
                <a:hlinkClick r:id="rId8">
                  <a:extLst>
                    <a:ext uri="{A12FA001-AC4F-418D-AE19-62706E023703}">
                      <ahyp:hlinkClr xmlns:ahyp="http://schemas.microsoft.com/office/drawing/2018/hyperlinkcolor" val="tx"/>
                    </a:ext>
                  </a:extLst>
                </a:hlinkClick>
              </a:rPr>
              <a:t>Go Healthy Houston | Facebook</a:t>
            </a:r>
            <a:endParaRPr lang="en-US" sz="2400" dirty="0">
              <a:latin typeface="+mn-lt"/>
              <a:cs typeface="Calibri"/>
            </a:endParaRPr>
          </a:p>
        </p:txBody>
      </p:sp>
    </p:spTree>
    <p:extLst>
      <p:ext uri="{BB962C8B-B14F-4D97-AF65-F5344CB8AC3E}">
        <p14:creationId xmlns:p14="http://schemas.microsoft.com/office/powerpoint/2010/main" val="285162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490169"/>
            <a:ext cx="8229600" cy="1143000"/>
          </a:xfrm>
        </p:spPr>
        <p:txBody>
          <a:bodyPr>
            <a:normAutofit/>
          </a:bodyPr>
          <a:lstStyle/>
          <a:p>
            <a:r>
              <a:rPr lang="en-US" dirty="0"/>
              <a:t>Go Healthy Houston Taskforce</a:t>
            </a:r>
          </a:p>
        </p:txBody>
      </p:sp>
      <p:pic>
        <p:nvPicPr>
          <p:cNvPr id="14" name="Picture 13">
            <a:extLst>
              <a:ext uri="{FF2B5EF4-FFF2-40B4-BE49-F238E27FC236}">
                <a16:creationId xmlns:a16="http://schemas.microsoft.com/office/drawing/2014/main" id="{792410DF-EF24-A4FE-1CBC-FEC9B6C09665}"/>
              </a:ext>
            </a:extLst>
          </p:cNvPr>
          <p:cNvPicPr>
            <a:picLocks noGrp="1" noRot="1" noChangeAspect="1" noMove="1" noResize="1" noEditPoints="1" noAdjustHandles="1" noChangeArrowheads="1" noChangeShapeType="1" noCrop="1"/>
          </p:cNvPicPr>
          <p:nvPr/>
        </p:nvPicPr>
        <p:blipFill>
          <a:blip r:embed="rId4"/>
          <a:stretch>
            <a:fillRect/>
          </a:stretch>
        </p:blipFill>
        <p:spPr>
          <a:xfrm>
            <a:off x="76200" y="76200"/>
            <a:ext cx="825573" cy="382209"/>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F0B94099-1AE1-E977-F4DD-D5BF3997114F}"/>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76200" y="148885"/>
            <a:ext cx="914400" cy="232973"/>
          </a:xfrm>
          <a:prstGeom prst="rect">
            <a:avLst/>
          </a:prstGeom>
        </p:spPr>
      </p:pic>
      <p:sp>
        <p:nvSpPr>
          <p:cNvPr id="11" name="TextBox 10">
            <a:extLst>
              <a:ext uri="{FF2B5EF4-FFF2-40B4-BE49-F238E27FC236}">
                <a16:creationId xmlns:a16="http://schemas.microsoft.com/office/drawing/2014/main" id="{4FC480FE-A1D9-2F3C-F39C-CED7FBFFBE1F}"/>
              </a:ext>
            </a:extLst>
          </p:cNvPr>
          <p:cNvSpPr txBox="1"/>
          <p:nvPr/>
        </p:nvSpPr>
        <p:spPr>
          <a:xfrm>
            <a:off x="482526" y="1709213"/>
            <a:ext cx="7829267" cy="1851020"/>
          </a:xfrm>
          <a:prstGeom prst="rect">
            <a:avLst/>
          </a:prstGeom>
          <a:noFill/>
        </p:spPr>
        <p:txBody>
          <a:bodyPr wrap="square" lIns="91440" tIns="45720" rIns="91440" bIns="45720" anchor="t">
            <a:spAutoFit/>
          </a:bodyPr>
          <a:lstStyle/>
          <a:p>
            <a:pPr marL="0" marR="0">
              <a:lnSpc>
                <a:spcPct val="107000"/>
              </a:lnSpc>
              <a:spcBef>
                <a:spcPts val="0"/>
              </a:spcBef>
              <a:spcAft>
                <a:spcPts val="0"/>
              </a:spcAft>
            </a:pPr>
            <a:r>
              <a:rPr lang="en-US" sz="2700" b="1" dirty="0">
                <a:solidFill>
                  <a:srgbClr val="414142"/>
                </a:solidFill>
                <a:effectLst/>
                <a:ea typeface="Calibri" panose="020F0502020204030204" pitchFamily="34" charset="0"/>
                <a:cs typeface="HammersmithOne"/>
              </a:rPr>
              <a:t>Go Healthy Houston aims to improve</a:t>
            </a:r>
            <a:r>
              <a:rPr lang="en-US" sz="2700" dirty="0">
                <a:ea typeface="Calibri" panose="020F0502020204030204" pitchFamily="34" charset="0"/>
                <a:cs typeface="Times New Roman"/>
              </a:rPr>
              <a:t> </a:t>
            </a:r>
            <a:r>
              <a:rPr lang="en-US" sz="2700" b="1" dirty="0">
                <a:solidFill>
                  <a:srgbClr val="414142"/>
                </a:solidFill>
                <a:effectLst/>
                <a:ea typeface="Calibri" panose="020F0502020204030204" pitchFamily="34" charset="0"/>
                <a:cs typeface="HammersmithOne"/>
              </a:rPr>
              <a:t>the health of all Houstonians by </a:t>
            </a:r>
            <a:r>
              <a:rPr lang="en-US" sz="2700" b="1" dirty="0">
                <a:solidFill>
                  <a:srgbClr val="00A3B2"/>
                </a:solidFill>
                <a:effectLst/>
                <a:ea typeface="Calibri" panose="020F0502020204030204" pitchFamily="34" charset="0"/>
                <a:cs typeface="HammersmithOne"/>
              </a:rPr>
              <a:t>increasing</a:t>
            </a:r>
            <a:r>
              <a:rPr lang="en-US" sz="2700" dirty="0">
                <a:ea typeface="Calibri" panose="020F0502020204030204" pitchFamily="34" charset="0"/>
                <a:cs typeface="Times New Roman"/>
              </a:rPr>
              <a:t> </a:t>
            </a:r>
            <a:r>
              <a:rPr lang="en-US" sz="2700" b="1" dirty="0">
                <a:solidFill>
                  <a:srgbClr val="00A3B2"/>
                </a:solidFill>
                <a:effectLst/>
                <a:ea typeface="Calibri" panose="020F0502020204030204" pitchFamily="34" charset="0"/>
                <a:cs typeface="HammersmithOne"/>
              </a:rPr>
              <a:t>access to healthy foods, physical activity,</a:t>
            </a:r>
            <a:r>
              <a:rPr lang="en-US" sz="2700" dirty="0">
                <a:ea typeface="Calibri" panose="020F0502020204030204" pitchFamily="34" charset="0"/>
                <a:cs typeface="Times New Roman"/>
              </a:rPr>
              <a:t> </a:t>
            </a:r>
            <a:r>
              <a:rPr lang="en-US" sz="2700" b="1" dirty="0">
                <a:solidFill>
                  <a:srgbClr val="00A3B2"/>
                </a:solidFill>
                <a:effectLst/>
                <a:ea typeface="Calibri" panose="020F0502020204030204" pitchFamily="34" charset="0"/>
                <a:cs typeface="HammersmithOne"/>
              </a:rPr>
              <a:t>and tobacco-free places</a:t>
            </a:r>
            <a:r>
              <a:rPr lang="en-US" sz="2700" b="1" dirty="0">
                <a:solidFill>
                  <a:srgbClr val="414142"/>
                </a:solidFill>
                <a:effectLst/>
                <a:ea typeface="Calibri" panose="020F0502020204030204" pitchFamily="34" charset="0"/>
                <a:cs typeface="HammersmithOne"/>
              </a:rPr>
              <a:t>.</a:t>
            </a:r>
            <a:endParaRPr lang="en-US" sz="2700" dirty="0">
              <a:cs typeface="Calibri"/>
            </a:endParaRPr>
          </a:p>
          <a:p>
            <a:pPr marL="0" marR="0">
              <a:lnSpc>
                <a:spcPct val="107000"/>
              </a:lnSpc>
              <a:spcBef>
                <a:spcPts val="0"/>
              </a:spcBef>
              <a:spcAft>
                <a:spcPts val="0"/>
              </a:spcAft>
            </a:pPr>
            <a:endParaRPr lang="en-US" sz="2700" dirty="0">
              <a:effectLst/>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CA24E1AD-E912-A761-6002-8A3D9DE9F7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667" y="3429000"/>
            <a:ext cx="4198080" cy="28025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73F2FB1-20DE-D110-9229-02EEE7E6E6A9}"/>
              </a:ext>
            </a:extLst>
          </p:cNvPr>
          <p:cNvPicPr>
            <a:picLocks noChangeAspect="1"/>
          </p:cNvPicPr>
          <p:nvPr/>
        </p:nvPicPr>
        <p:blipFill>
          <a:blip r:embed="rId7"/>
          <a:stretch>
            <a:fillRect/>
          </a:stretch>
        </p:blipFill>
        <p:spPr>
          <a:xfrm>
            <a:off x="4679023" y="3428999"/>
            <a:ext cx="4198080" cy="2814269"/>
          </a:xfrm>
          <a:prstGeom prst="rect">
            <a:avLst/>
          </a:prstGeom>
        </p:spPr>
      </p:pic>
    </p:spTree>
    <p:extLst>
      <p:ext uri="{BB962C8B-B14F-4D97-AF65-F5344CB8AC3E}">
        <p14:creationId xmlns:p14="http://schemas.microsoft.com/office/powerpoint/2010/main" val="244137792"/>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1">
            <a:extLst>
              <a:ext uri="{FF2B5EF4-FFF2-40B4-BE49-F238E27FC236}">
                <a16:creationId xmlns:a16="http://schemas.microsoft.com/office/drawing/2014/main" id="{9D926FDC-3627-E31A-921A-F754483C3967}"/>
              </a:ext>
            </a:extLst>
          </p:cNvPr>
          <p:cNvSpPr txBox="1">
            <a:spLocks/>
          </p:cNvSpPr>
          <p:nvPr/>
        </p:nvSpPr>
        <p:spPr>
          <a:xfrm>
            <a:off x="221072" y="794815"/>
            <a:ext cx="8701855" cy="723535"/>
          </a:xfrm>
          <a:prstGeom prst="rect">
            <a:avLst/>
          </a:prstGeom>
          <a:solidFill>
            <a:srgbClr val="EB925C"/>
          </a:solidFill>
        </p:spPr>
        <p:txBody>
          <a:bodyPr wrap="square" lIns="0" tIns="0" rIns="0" bIns="0" rtlCol="0">
            <a:noAutofit/>
          </a:bodyPr>
          <a:lstStyle/>
          <a:p>
            <a:pPr marL="114300" marR="0">
              <a:spcBef>
                <a:spcPts val="825"/>
              </a:spcBef>
              <a:spcAft>
                <a:spcPts val="0"/>
              </a:spcAft>
            </a:pPr>
            <a:r>
              <a:rPr lang="en-US" sz="4400" dirty="0">
                <a:solidFill>
                  <a:srgbClr val="FFFFFF"/>
                </a:solidFill>
                <a:effectLst/>
                <a:latin typeface="Calibri" panose="020F0502020204030204" pitchFamily="34" charset="0"/>
                <a:ea typeface="Arial" panose="020B0604020202020204" pitchFamily="34" charset="0"/>
                <a:cs typeface="Arial" panose="020B0604020202020204" pitchFamily="34" charset="0"/>
              </a:rPr>
              <a:t>The Need for an Active Living Plan</a:t>
            </a:r>
            <a:endParaRPr lang="en-US" sz="3600" dirty="0">
              <a:effectLst/>
              <a:latin typeface="Arial" panose="020B0604020202020204" pitchFamily="34" charset="0"/>
              <a:ea typeface="Arial" panose="020B0604020202020204" pitchFamily="34" charset="0"/>
            </a:endParaRPr>
          </a:p>
        </p:txBody>
      </p:sp>
      <p:grpSp>
        <p:nvGrpSpPr>
          <p:cNvPr id="10" name="Group 9">
            <a:extLst>
              <a:ext uri="{FF2B5EF4-FFF2-40B4-BE49-F238E27FC236}">
                <a16:creationId xmlns:a16="http://schemas.microsoft.com/office/drawing/2014/main" id="{B9BAF22E-4BB3-5C1A-2775-399B4153FE9D}"/>
              </a:ext>
            </a:extLst>
          </p:cNvPr>
          <p:cNvGrpSpPr/>
          <p:nvPr/>
        </p:nvGrpSpPr>
        <p:grpSpPr>
          <a:xfrm>
            <a:off x="335311" y="1717977"/>
            <a:ext cx="8473376" cy="5028693"/>
            <a:chOff x="129632" y="1763697"/>
            <a:chExt cx="8473376" cy="5028693"/>
          </a:xfrm>
        </p:grpSpPr>
        <p:sp>
          <p:nvSpPr>
            <p:cNvPr id="6" name="Textbox 152">
              <a:extLst>
                <a:ext uri="{FF2B5EF4-FFF2-40B4-BE49-F238E27FC236}">
                  <a16:creationId xmlns:a16="http://schemas.microsoft.com/office/drawing/2014/main" id="{1593C8AB-9667-64F3-3213-B24A83A8820D}"/>
                </a:ext>
              </a:extLst>
            </p:cNvPr>
            <p:cNvSpPr txBox="1">
              <a:spLocks/>
            </p:cNvSpPr>
            <p:nvPr/>
          </p:nvSpPr>
          <p:spPr>
            <a:xfrm>
              <a:off x="129632" y="1763697"/>
              <a:ext cx="4927000" cy="5028693"/>
            </a:xfrm>
            <a:prstGeom prst="rect">
              <a:avLst/>
            </a:prstGeom>
            <a:solidFill>
              <a:srgbClr val="FBE9DE"/>
            </a:solidFill>
          </p:spPr>
          <p:txBody>
            <a:bodyPr wrap="square" lIns="0" tIns="0" rIns="0" bIns="0" rtlCol="0" anchor="t">
              <a:noAutofit/>
            </a:bodyPr>
            <a:lstStyle/>
            <a:p>
              <a:pPr marL="285750" indent="-285750">
                <a:buFont typeface="Arial" panose="020B0604020202020204" pitchFamily="34" charset="0"/>
                <a:buChar char="•"/>
              </a:pPr>
              <a:r>
                <a:rPr lang="en-US" sz="2400" b="1">
                  <a:solidFill>
                    <a:srgbClr val="414142"/>
                  </a:solidFill>
                </a:rPr>
                <a:t>Living an active lifestyle and being physically active have vital impacts on disease prevention, mental health, and overall quality of life of Houstonians. </a:t>
              </a:r>
            </a:p>
            <a:p>
              <a:endParaRPr lang="en-US" sz="800" b="1">
                <a:solidFill>
                  <a:srgbClr val="414142"/>
                </a:solidFill>
                <a:cs typeface="Calibri"/>
              </a:endParaRPr>
            </a:p>
            <a:p>
              <a:pPr marL="742950" lvl="1" indent="-285750">
                <a:buFont typeface="Arial" panose="020B0604020202020204" pitchFamily="34" charset="0"/>
                <a:buChar char="•"/>
              </a:pPr>
              <a:r>
                <a:rPr lang="en-US" sz="2400" b="1">
                  <a:solidFill>
                    <a:srgbClr val="414142"/>
                  </a:solidFill>
                </a:rPr>
                <a:t>30.1% of adults did not engage in physical activity during free time</a:t>
              </a:r>
            </a:p>
            <a:p>
              <a:pPr lvl="1"/>
              <a:endParaRPr lang="en-US" sz="800" b="1">
                <a:solidFill>
                  <a:srgbClr val="414142"/>
                </a:solidFill>
                <a:cs typeface="Calibri"/>
              </a:endParaRPr>
            </a:p>
            <a:p>
              <a:pPr marL="742950" lvl="1" indent="-285750">
                <a:buFont typeface="Arial" panose="020B0604020202020204" pitchFamily="34" charset="0"/>
                <a:buChar char="•"/>
              </a:pPr>
              <a:r>
                <a:rPr lang="en-US" sz="2400" b="1">
                  <a:solidFill>
                    <a:srgbClr val="414142"/>
                  </a:solidFill>
                </a:rPr>
                <a:t>32% of adults were obese</a:t>
              </a:r>
            </a:p>
            <a:p>
              <a:pPr lvl="1"/>
              <a:endParaRPr lang="en-US" sz="800" b="1">
                <a:solidFill>
                  <a:srgbClr val="414142"/>
                </a:solidFill>
              </a:endParaRPr>
            </a:p>
            <a:p>
              <a:pPr marL="742950" lvl="1" indent="-285750">
                <a:buFont typeface="Arial" panose="020B0604020202020204" pitchFamily="34" charset="0"/>
                <a:buChar char="•"/>
              </a:pPr>
              <a:r>
                <a:rPr lang="en-US" sz="2400" b="1">
                  <a:solidFill>
                    <a:srgbClr val="414142"/>
                  </a:solidFill>
                </a:rPr>
                <a:t>31% of adults have high blood pressure </a:t>
              </a:r>
            </a:p>
            <a:p>
              <a:pPr lvl="1"/>
              <a:endParaRPr lang="en-US" sz="800" b="1">
                <a:solidFill>
                  <a:srgbClr val="414142"/>
                </a:solidFill>
              </a:endParaRPr>
            </a:p>
            <a:p>
              <a:pPr marL="742950" lvl="1" indent="-285750">
                <a:buFont typeface="Arial" panose="020B0604020202020204" pitchFamily="34" charset="0"/>
                <a:buChar char="•"/>
              </a:pPr>
              <a:r>
                <a:rPr lang="en-US" sz="2400" b="1">
                  <a:solidFill>
                    <a:srgbClr val="414142"/>
                  </a:solidFill>
                </a:rPr>
                <a:t>12% of adults shave diabetes.</a:t>
              </a:r>
              <a:endParaRPr lang="en-US" sz="2400" b="1">
                <a:solidFill>
                  <a:srgbClr val="414142"/>
                </a:solidFill>
                <a:cs typeface="Calibri"/>
              </a:endParaRPr>
            </a:p>
            <a:p>
              <a:pPr marR="0" lvl="0" algn="l" defTabSz="914400" rtl="0" eaLnBrk="1" fontAlgn="auto" latinLnBrk="0" hangingPunct="1">
                <a:lnSpc>
                  <a:spcPct val="100000"/>
                </a:lnSpc>
                <a:spcBef>
                  <a:spcPts val="0"/>
                </a:spcBef>
                <a:spcAft>
                  <a:spcPts val="0"/>
                </a:spcAft>
                <a:buClrTx/>
                <a:buSzTx/>
                <a:tabLst/>
                <a:defRPr/>
              </a:pPr>
              <a:endParaRPr lang="en-US" sz="2400" b="1">
                <a:solidFill>
                  <a:srgbClr val="414142"/>
                </a:solidFill>
                <a:cs typeface="Calibri"/>
              </a:endParaRPr>
            </a:p>
            <a:p>
              <a:pPr marL="285750" indent="-285750" algn="l">
                <a:buFont typeface="Arial" panose="020B0604020202020204" pitchFamily="34" charset="0"/>
                <a:buChar char="•"/>
              </a:pPr>
              <a:endParaRPr lang="en-US" sz="2400" b="1">
                <a:solidFill>
                  <a:srgbClr val="414142"/>
                </a:solidFill>
                <a:cs typeface="Calibri"/>
              </a:endParaRPr>
            </a:p>
            <a:p>
              <a:pPr marL="285750" indent="-285750" algn="l">
                <a:buFont typeface="Arial" panose="020B0604020202020204" pitchFamily="34" charset="0"/>
                <a:buChar char="•"/>
              </a:pPr>
              <a:endParaRPr lang="en-US" sz="2000">
                <a:effectLst/>
                <a:ea typeface="Arial" panose="020B0604020202020204" pitchFamily="34" charset="0"/>
              </a:endParaRPr>
            </a:p>
          </p:txBody>
        </p:sp>
        <p:grpSp>
          <p:nvGrpSpPr>
            <p:cNvPr id="9" name="Group 8">
              <a:extLst>
                <a:ext uri="{FF2B5EF4-FFF2-40B4-BE49-F238E27FC236}">
                  <a16:creationId xmlns:a16="http://schemas.microsoft.com/office/drawing/2014/main" id="{3D095BBC-F6CA-2B63-3ADF-877BC0FBCEE2}"/>
                </a:ext>
              </a:extLst>
            </p:cNvPr>
            <p:cNvGrpSpPr/>
            <p:nvPr/>
          </p:nvGrpSpPr>
          <p:grpSpPr>
            <a:xfrm>
              <a:off x="5221224" y="1774233"/>
              <a:ext cx="3381784" cy="5007623"/>
              <a:chOff x="5347462" y="1774233"/>
              <a:chExt cx="3255546" cy="5007623"/>
            </a:xfrm>
          </p:grpSpPr>
          <p:pic>
            <p:nvPicPr>
              <p:cNvPr id="7" name="Image 130">
                <a:extLst>
                  <a:ext uri="{FF2B5EF4-FFF2-40B4-BE49-F238E27FC236}">
                    <a16:creationId xmlns:a16="http://schemas.microsoft.com/office/drawing/2014/main" id="{DD8DAB02-A5CA-4BB4-691D-6E0AE4312E9C}"/>
                  </a:ext>
                </a:extLst>
              </p:cNvPr>
              <p:cNvPicPr>
                <a:picLocks/>
              </p:cNvPicPr>
              <p:nvPr/>
            </p:nvPicPr>
            <p:blipFill>
              <a:blip r:embed="rId3" cstate="print"/>
              <a:stretch>
                <a:fillRect/>
              </a:stretch>
            </p:blipFill>
            <p:spPr>
              <a:xfrm>
                <a:off x="5347462" y="1774233"/>
                <a:ext cx="3255546" cy="2578312"/>
              </a:xfrm>
              <a:prstGeom prst="rect">
                <a:avLst/>
              </a:prstGeom>
            </p:spPr>
          </p:pic>
          <p:pic>
            <p:nvPicPr>
              <p:cNvPr id="8" name="Picture 7">
                <a:extLst>
                  <a:ext uri="{FF2B5EF4-FFF2-40B4-BE49-F238E27FC236}">
                    <a16:creationId xmlns:a16="http://schemas.microsoft.com/office/drawing/2014/main" id="{09D0E97D-FFFC-E0B0-91E8-6DB255820C51}"/>
                  </a:ext>
                </a:extLst>
              </p:cNvPr>
              <p:cNvPicPr>
                <a:picLocks noChangeAspect="1"/>
              </p:cNvPicPr>
              <p:nvPr/>
            </p:nvPicPr>
            <p:blipFill>
              <a:blip r:embed="rId4"/>
              <a:stretch>
                <a:fillRect/>
              </a:stretch>
            </p:blipFill>
            <p:spPr>
              <a:xfrm>
                <a:off x="5347462" y="4352545"/>
                <a:ext cx="3255546" cy="2429311"/>
              </a:xfrm>
              <a:prstGeom prst="rect">
                <a:avLst/>
              </a:prstGeom>
            </p:spPr>
          </p:pic>
        </p:grpSp>
      </p:grpSp>
    </p:spTree>
    <p:extLst>
      <p:ext uri="{BB962C8B-B14F-4D97-AF65-F5344CB8AC3E}">
        <p14:creationId xmlns:p14="http://schemas.microsoft.com/office/powerpoint/2010/main" val="2557624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17CAA29-D3BE-2D7D-6EDF-08DCAD9B79F2}"/>
              </a:ext>
            </a:extLst>
          </p:cNvPr>
          <p:cNvSpPr>
            <a:spLocks noGrp="1"/>
          </p:cNvSpPr>
          <p:nvPr>
            <p:ph idx="1"/>
          </p:nvPr>
        </p:nvSpPr>
        <p:spPr>
          <a:xfrm>
            <a:off x="457200" y="1988819"/>
            <a:ext cx="8229600" cy="3732711"/>
          </a:xfrm>
        </p:spPr>
        <p:txBody>
          <a:bodyPr>
            <a:normAutofit/>
          </a:bodyPr>
          <a:lstStyle/>
          <a:p>
            <a:pPr marL="0" indent="0">
              <a:buNone/>
            </a:pPr>
            <a:r>
              <a:rPr lang="en-US" sz="3600" b="0" i="0" u="none" strike="noStrike" baseline="0" dirty="0">
                <a:solidFill>
                  <a:srgbClr val="00ABBB"/>
                </a:solidFill>
              </a:rPr>
              <a:t>Houston is a place </a:t>
            </a:r>
            <a:r>
              <a:rPr lang="en-US" sz="3600" b="1" i="0" u="none" strike="noStrike" baseline="0" dirty="0">
                <a:solidFill>
                  <a:srgbClr val="F5971D"/>
                </a:solidFill>
              </a:rPr>
              <a:t>where active living is easy</a:t>
            </a:r>
            <a:r>
              <a:rPr lang="en-US" sz="3600" b="0" i="0" u="none" strike="noStrike" baseline="0" dirty="0">
                <a:solidFill>
                  <a:srgbClr val="00ABBB"/>
                </a:solidFill>
              </a:rPr>
              <a:t>. All residents live, work, play, and age in safe, attractive, and connected</a:t>
            </a:r>
            <a:r>
              <a:rPr lang="en-US" sz="3600" dirty="0"/>
              <a:t> </a:t>
            </a:r>
            <a:r>
              <a:rPr lang="en-US" sz="3600" b="0" i="0" u="none" strike="noStrike" baseline="0" dirty="0">
                <a:solidFill>
                  <a:srgbClr val="00ABBB"/>
                </a:solidFill>
              </a:rPr>
              <a:t>environments where physical activity is an integral part of their everyday life.</a:t>
            </a:r>
            <a:r>
              <a:rPr lang="en-US" sz="3600" dirty="0">
                <a:solidFill>
                  <a:srgbClr val="00ABBB"/>
                </a:solidFill>
              </a:rPr>
              <a:t> </a:t>
            </a:r>
            <a:endParaRPr lang="en-US" sz="3600" dirty="0">
              <a:cs typeface="Calibri"/>
            </a:endParaRPr>
          </a:p>
          <a:p>
            <a:pPr marL="0" indent="0">
              <a:buNone/>
            </a:pPr>
            <a:endParaRPr lang="en-US" dirty="0"/>
          </a:p>
        </p:txBody>
      </p:sp>
      <p:pic>
        <p:nvPicPr>
          <p:cNvPr id="14" name="Picture 13">
            <a:extLst>
              <a:ext uri="{FF2B5EF4-FFF2-40B4-BE49-F238E27FC236}">
                <a16:creationId xmlns:a16="http://schemas.microsoft.com/office/drawing/2014/main" id="{792410DF-EF24-A4FE-1CBC-FEC9B6C09665}"/>
              </a:ext>
            </a:extLst>
          </p:cNvPr>
          <p:cNvPicPr>
            <a:picLocks noGrp="1" noRot="1" noChangeAspect="1" noMove="1" noResize="1" noEditPoints="1" noAdjustHandles="1" noChangeArrowheads="1" noChangeShapeType="1" noCrop="1"/>
          </p:cNvPicPr>
          <p:nvPr/>
        </p:nvPicPr>
        <p:blipFill>
          <a:blip r:embed="rId3"/>
          <a:stretch>
            <a:fillRect/>
          </a:stretch>
        </p:blipFill>
        <p:spPr>
          <a:xfrm>
            <a:off x="76200" y="76200"/>
            <a:ext cx="825573" cy="382209"/>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F0B94099-1AE1-E977-F4DD-D5BF3997114F}"/>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6200" y="148885"/>
            <a:ext cx="914400" cy="232973"/>
          </a:xfrm>
          <a:prstGeom prst="rect">
            <a:avLst/>
          </a:prstGeom>
        </p:spPr>
      </p:pic>
      <p:sp>
        <p:nvSpPr>
          <p:cNvPr id="2" name="Title 1">
            <a:extLst>
              <a:ext uri="{FF2B5EF4-FFF2-40B4-BE49-F238E27FC236}">
                <a16:creationId xmlns:a16="http://schemas.microsoft.com/office/drawing/2014/main" id="{7CF00D5A-FB67-497A-B68D-56F52A32A2BC}"/>
              </a:ext>
            </a:extLst>
          </p:cNvPr>
          <p:cNvSpPr>
            <a:spLocks noGrp="1"/>
          </p:cNvSpPr>
          <p:nvPr>
            <p:ph type="title"/>
          </p:nvPr>
        </p:nvSpPr>
        <p:spPr>
          <a:xfrm>
            <a:off x="457200" y="533751"/>
            <a:ext cx="8229600" cy="1143000"/>
          </a:xfrm>
        </p:spPr>
        <p:txBody>
          <a:bodyPr/>
          <a:lstStyle/>
          <a:p>
            <a:r>
              <a:rPr lang="en-US" dirty="0"/>
              <a:t>The Vision</a:t>
            </a:r>
          </a:p>
        </p:txBody>
      </p:sp>
    </p:spTree>
    <p:extLst>
      <p:ext uri="{BB962C8B-B14F-4D97-AF65-F5344CB8AC3E}">
        <p14:creationId xmlns:p14="http://schemas.microsoft.com/office/powerpoint/2010/main" val="398720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92410DF-EF24-A4FE-1CBC-FEC9B6C09665}"/>
              </a:ext>
            </a:extLst>
          </p:cNvPr>
          <p:cNvPicPr>
            <a:picLocks noGrp="1" noRot="1" noChangeAspect="1" noMove="1" noResize="1" noEditPoints="1" noAdjustHandles="1" noChangeArrowheads="1" noChangeShapeType="1" noCrop="1"/>
          </p:cNvPicPr>
          <p:nvPr/>
        </p:nvPicPr>
        <p:blipFill>
          <a:blip r:embed="rId3"/>
          <a:stretch>
            <a:fillRect/>
          </a:stretch>
        </p:blipFill>
        <p:spPr>
          <a:xfrm>
            <a:off x="76200" y="76200"/>
            <a:ext cx="825573" cy="382209"/>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F0B94099-1AE1-E977-F4DD-D5BF3997114F}"/>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6200" y="148885"/>
            <a:ext cx="914400" cy="232973"/>
          </a:xfrm>
          <a:prstGeom prst="rect">
            <a:avLst/>
          </a:prstGeom>
        </p:spPr>
      </p:pic>
      <p:graphicFrame>
        <p:nvGraphicFramePr>
          <p:cNvPr id="7" name="Diagram 6">
            <a:extLst>
              <a:ext uri="{FF2B5EF4-FFF2-40B4-BE49-F238E27FC236}">
                <a16:creationId xmlns:a16="http://schemas.microsoft.com/office/drawing/2014/main" id="{1C0C9C79-D383-A876-0C1F-3974E5CC47F4}"/>
              </a:ext>
            </a:extLst>
          </p:cNvPr>
          <p:cNvGraphicFramePr/>
          <p:nvPr>
            <p:extLst>
              <p:ext uri="{D42A27DB-BD31-4B8C-83A1-F6EECF244321}">
                <p14:modId xmlns:p14="http://schemas.microsoft.com/office/powerpoint/2010/main" val="3724161717"/>
              </p:ext>
            </p:extLst>
          </p:nvPr>
        </p:nvGraphicFramePr>
        <p:xfrm>
          <a:off x="337457" y="569368"/>
          <a:ext cx="8469085" cy="52254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itle 5">
            <a:extLst>
              <a:ext uri="{FF2B5EF4-FFF2-40B4-BE49-F238E27FC236}">
                <a16:creationId xmlns:a16="http://schemas.microsoft.com/office/drawing/2014/main" id="{A2789A01-31B1-B39D-068D-B12BBC78C427}"/>
              </a:ext>
            </a:extLst>
          </p:cNvPr>
          <p:cNvSpPr>
            <a:spLocks noGrp="1"/>
          </p:cNvSpPr>
          <p:nvPr>
            <p:ph type="title"/>
          </p:nvPr>
        </p:nvSpPr>
        <p:spPr>
          <a:xfrm>
            <a:off x="488986" y="507724"/>
            <a:ext cx="8229600" cy="1259431"/>
          </a:xfrm>
        </p:spPr>
        <p:txBody>
          <a:bodyPr>
            <a:normAutofit/>
          </a:bodyPr>
          <a:lstStyle/>
          <a:p>
            <a:r>
              <a:rPr lang="en-US"/>
              <a:t>The Process</a:t>
            </a:r>
          </a:p>
        </p:txBody>
      </p:sp>
    </p:spTree>
    <p:extLst>
      <p:ext uri="{BB962C8B-B14F-4D97-AF65-F5344CB8AC3E}">
        <p14:creationId xmlns:p14="http://schemas.microsoft.com/office/powerpoint/2010/main" val="7681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42A6AE-5045-C73F-22E7-33330F3D6684}"/>
              </a:ext>
            </a:extLst>
          </p:cNvPr>
          <p:cNvSpPr>
            <a:spLocks noGrp="1"/>
          </p:cNvSpPr>
          <p:nvPr>
            <p:ph type="title"/>
          </p:nvPr>
        </p:nvSpPr>
        <p:spPr>
          <a:xfrm>
            <a:off x="457200" y="657134"/>
            <a:ext cx="8229600" cy="731520"/>
          </a:xfrm>
        </p:spPr>
        <p:txBody>
          <a:bodyPr>
            <a:noAutofit/>
          </a:bodyPr>
          <a:lstStyle/>
          <a:p>
            <a:r>
              <a:rPr lang="en-US" dirty="0"/>
              <a:t>Active Living Plan</a:t>
            </a:r>
          </a:p>
        </p:txBody>
      </p:sp>
      <p:sp>
        <p:nvSpPr>
          <p:cNvPr id="5" name="Content Placeholder 4">
            <a:extLst>
              <a:ext uri="{FF2B5EF4-FFF2-40B4-BE49-F238E27FC236}">
                <a16:creationId xmlns:a16="http://schemas.microsoft.com/office/drawing/2014/main" id="{98B6CA1D-9A4B-5647-D30B-EEBBDD5178B5}"/>
              </a:ext>
            </a:extLst>
          </p:cNvPr>
          <p:cNvSpPr>
            <a:spLocks noGrp="1"/>
          </p:cNvSpPr>
          <p:nvPr>
            <p:ph sz="half" idx="2"/>
          </p:nvPr>
        </p:nvSpPr>
        <p:spPr>
          <a:xfrm>
            <a:off x="612648" y="1536510"/>
            <a:ext cx="8074152" cy="987234"/>
          </a:xfrm>
        </p:spPr>
        <p:txBody>
          <a:bodyPr>
            <a:normAutofit fontScale="25000" lnSpcReduction="20000"/>
          </a:bodyPr>
          <a:lstStyle/>
          <a:p>
            <a:pPr marL="0" indent="0">
              <a:buNone/>
            </a:pPr>
            <a:r>
              <a:rPr lang="en-US" sz="9600" dirty="0"/>
              <a:t>The Active Living Plan is broken into 12 sectors, with each sector having unique goals and strategies based on a sector’s particular strengths and needs:</a:t>
            </a:r>
          </a:p>
          <a:p>
            <a:endParaRPr lang="en-US" dirty="0"/>
          </a:p>
        </p:txBody>
      </p:sp>
      <p:graphicFrame>
        <p:nvGraphicFramePr>
          <p:cNvPr id="6" name="Table 6">
            <a:extLst>
              <a:ext uri="{FF2B5EF4-FFF2-40B4-BE49-F238E27FC236}">
                <a16:creationId xmlns:a16="http://schemas.microsoft.com/office/drawing/2014/main" id="{934ED3F4-8381-70CE-8617-B83E10BCC32F}"/>
              </a:ext>
            </a:extLst>
          </p:cNvPr>
          <p:cNvGraphicFramePr>
            <a:graphicFrameLocks noGrp="1"/>
          </p:cNvGraphicFramePr>
          <p:nvPr>
            <p:extLst>
              <p:ext uri="{D42A27DB-BD31-4B8C-83A1-F6EECF244321}">
                <p14:modId xmlns:p14="http://schemas.microsoft.com/office/powerpoint/2010/main" val="398281596"/>
              </p:ext>
            </p:extLst>
          </p:nvPr>
        </p:nvGraphicFramePr>
        <p:xfrm>
          <a:off x="1289304" y="2679192"/>
          <a:ext cx="6330696" cy="3986784"/>
        </p:xfrm>
        <a:graphic>
          <a:graphicData uri="http://schemas.openxmlformats.org/drawingml/2006/table">
            <a:tbl>
              <a:tblPr firstRow="1" bandRow="1">
                <a:tableStyleId>{5C22544A-7EE6-4342-B048-85BDC9FD1C3A}</a:tableStyleId>
              </a:tblPr>
              <a:tblGrid>
                <a:gridCol w="3165348">
                  <a:extLst>
                    <a:ext uri="{9D8B030D-6E8A-4147-A177-3AD203B41FA5}">
                      <a16:colId xmlns:a16="http://schemas.microsoft.com/office/drawing/2014/main" val="1859213585"/>
                    </a:ext>
                  </a:extLst>
                </a:gridCol>
                <a:gridCol w="3165348">
                  <a:extLst>
                    <a:ext uri="{9D8B030D-6E8A-4147-A177-3AD203B41FA5}">
                      <a16:colId xmlns:a16="http://schemas.microsoft.com/office/drawing/2014/main" val="3174038127"/>
                    </a:ext>
                  </a:extLst>
                </a:gridCol>
              </a:tblGrid>
              <a:tr h="1245870">
                <a:tc>
                  <a:txBody>
                    <a:bodyPr/>
                    <a:lstStyle/>
                    <a:p>
                      <a:pPr algn="ctr"/>
                      <a:r>
                        <a:rPr lang="en-US" sz="2400" dirty="0"/>
                        <a:t>Original Sectors </a:t>
                      </a:r>
                    </a:p>
                    <a:p>
                      <a:pPr algn="ctr"/>
                      <a:r>
                        <a:rPr lang="en-US" sz="2400" dirty="0"/>
                        <a:t>(Adopted 2018)</a:t>
                      </a:r>
                    </a:p>
                    <a:p>
                      <a:endParaRPr lang="en-US" dirty="0"/>
                    </a:p>
                  </a:txBody>
                  <a:tcPr/>
                </a:tc>
                <a:tc>
                  <a:txBody>
                    <a:bodyPr/>
                    <a:lstStyle/>
                    <a:p>
                      <a:pPr algn="ctr"/>
                      <a:r>
                        <a:rPr lang="en-US" sz="2400" dirty="0"/>
                        <a:t>Sectors Added </a:t>
                      </a:r>
                    </a:p>
                    <a:p>
                      <a:pPr algn="ctr"/>
                      <a:r>
                        <a:rPr lang="en-US" sz="2400" dirty="0"/>
                        <a:t>(2021)</a:t>
                      </a:r>
                    </a:p>
                  </a:txBody>
                  <a:tcPr/>
                </a:tc>
                <a:extLst>
                  <a:ext uri="{0D108BD9-81ED-4DB2-BD59-A6C34878D82A}">
                    <a16:rowId xmlns:a16="http://schemas.microsoft.com/office/drawing/2014/main" val="260201132"/>
                  </a:ext>
                </a:extLst>
              </a:tr>
              <a:tr h="2740914">
                <a:tc>
                  <a:txBody>
                    <a:bodyPr/>
                    <a:lstStyle/>
                    <a:p>
                      <a:pPr marL="285750" indent="-285750">
                        <a:buFont typeface="Arial" panose="020B0604020202020204" pitchFamily="34" charset="0"/>
                        <a:buChar char="•"/>
                      </a:pPr>
                      <a:r>
                        <a:rPr lang="en-US" sz="2400" dirty="0"/>
                        <a:t>Public Health</a:t>
                      </a:r>
                    </a:p>
                    <a:p>
                      <a:pPr marL="285750" indent="-285750">
                        <a:buFont typeface="Arial" panose="020B0604020202020204" pitchFamily="34" charset="0"/>
                        <a:buChar char="•"/>
                      </a:pPr>
                      <a:r>
                        <a:rPr lang="en-US" sz="2400" dirty="0"/>
                        <a:t>Culture</a:t>
                      </a:r>
                    </a:p>
                    <a:p>
                      <a:pPr marL="285750" indent="-285750">
                        <a:buFont typeface="Arial" panose="020B0604020202020204" pitchFamily="34" charset="0"/>
                        <a:buChar char="•"/>
                      </a:pPr>
                      <a:r>
                        <a:rPr lang="en-US" sz="2400" dirty="0"/>
                        <a:t>Transportation</a:t>
                      </a:r>
                    </a:p>
                    <a:p>
                      <a:pPr marL="285750" indent="-285750">
                        <a:buFont typeface="Arial" panose="020B0604020202020204" pitchFamily="34" charset="0"/>
                        <a:buChar char="•"/>
                      </a:pPr>
                      <a:r>
                        <a:rPr lang="en-US" sz="2400" dirty="0"/>
                        <a:t>Built Environment</a:t>
                      </a:r>
                    </a:p>
                    <a:p>
                      <a:pPr marL="285750" indent="-285750">
                        <a:buFont typeface="Arial" panose="020B0604020202020204" pitchFamily="34" charset="0"/>
                        <a:buChar char="•"/>
                      </a:pPr>
                      <a:r>
                        <a:rPr lang="en-US" sz="2400" dirty="0"/>
                        <a:t>Parks &amp; Recreation</a:t>
                      </a:r>
                    </a:p>
                    <a:p>
                      <a:pPr marL="285750" indent="-285750">
                        <a:buFont typeface="Arial" panose="020B0604020202020204" pitchFamily="34" charset="0"/>
                        <a:buChar char="•"/>
                      </a:pPr>
                      <a:r>
                        <a:rPr lang="en-US" sz="2400" dirty="0"/>
                        <a:t>Sports &amp; Fitness</a:t>
                      </a:r>
                    </a:p>
                    <a:p>
                      <a:endParaRPr lang="en-US" dirty="0"/>
                    </a:p>
                  </a:txBody>
                  <a:tcPr/>
                </a:tc>
                <a:tc>
                  <a:txBody>
                    <a:bodyPr/>
                    <a:lstStyle/>
                    <a:p>
                      <a:pPr marL="285750" indent="-285750">
                        <a:buFont typeface="Arial" panose="020B0604020202020204" pitchFamily="34" charset="0"/>
                        <a:buChar char="•"/>
                      </a:pPr>
                      <a:r>
                        <a:rPr lang="en-US" sz="2400" dirty="0"/>
                        <a:t>Faith-Based</a:t>
                      </a:r>
                    </a:p>
                    <a:p>
                      <a:pPr marL="285750" indent="-285750">
                        <a:buFont typeface="Arial" panose="020B0604020202020204" pitchFamily="34" charset="0"/>
                        <a:buChar char="•"/>
                      </a:pPr>
                      <a:r>
                        <a:rPr lang="en-US" sz="2400" dirty="0"/>
                        <a:t>Military/Veterans</a:t>
                      </a:r>
                    </a:p>
                    <a:p>
                      <a:pPr marL="285750" indent="-285750">
                        <a:buFont typeface="Arial" panose="020B0604020202020204" pitchFamily="34" charset="0"/>
                        <a:buChar char="•"/>
                      </a:pPr>
                      <a:r>
                        <a:rPr lang="en-US" sz="2400" dirty="0"/>
                        <a:t>Business/Industry</a:t>
                      </a:r>
                    </a:p>
                    <a:p>
                      <a:pPr marL="285750" indent="-285750">
                        <a:buFont typeface="Arial" panose="020B0604020202020204" pitchFamily="34" charset="0"/>
                        <a:buChar char="•"/>
                      </a:pPr>
                      <a:r>
                        <a:rPr lang="en-US" sz="2400" dirty="0"/>
                        <a:t>Education</a:t>
                      </a:r>
                    </a:p>
                    <a:p>
                      <a:pPr marL="285750" indent="-285750">
                        <a:buFont typeface="Arial" panose="020B0604020202020204" pitchFamily="34" charset="0"/>
                        <a:buChar char="•"/>
                      </a:pPr>
                      <a:r>
                        <a:rPr lang="en-US" sz="2400" dirty="0"/>
                        <a:t>Health Care</a:t>
                      </a:r>
                    </a:p>
                    <a:p>
                      <a:pPr marL="285750" indent="-285750">
                        <a:buFont typeface="Arial" panose="020B0604020202020204" pitchFamily="34" charset="0"/>
                        <a:buChar char="•"/>
                      </a:pPr>
                      <a:r>
                        <a:rPr lang="en-US" sz="2400" dirty="0"/>
                        <a:t>Media</a:t>
                      </a:r>
                    </a:p>
                    <a:p>
                      <a:endParaRPr lang="en-US" dirty="0"/>
                    </a:p>
                  </a:txBody>
                  <a:tcPr/>
                </a:tc>
                <a:extLst>
                  <a:ext uri="{0D108BD9-81ED-4DB2-BD59-A6C34878D82A}">
                    <a16:rowId xmlns:a16="http://schemas.microsoft.com/office/drawing/2014/main" val="3243928957"/>
                  </a:ext>
                </a:extLst>
              </a:tr>
            </a:tbl>
          </a:graphicData>
        </a:graphic>
      </p:graphicFrame>
    </p:spTree>
    <p:extLst>
      <p:ext uri="{BB962C8B-B14F-4D97-AF65-F5344CB8AC3E}">
        <p14:creationId xmlns:p14="http://schemas.microsoft.com/office/powerpoint/2010/main" val="384758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92410DF-EF24-A4FE-1CBC-FEC9B6C09665}"/>
              </a:ext>
            </a:extLst>
          </p:cNvPr>
          <p:cNvPicPr>
            <a:picLocks noGrp="1" noRot="1" noChangeAspect="1" noMove="1" noResize="1" noEditPoints="1" noAdjustHandles="1" noChangeArrowheads="1" noChangeShapeType="1" noCrop="1"/>
          </p:cNvPicPr>
          <p:nvPr/>
        </p:nvPicPr>
        <p:blipFill>
          <a:blip r:embed="rId3"/>
          <a:stretch>
            <a:fillRect/>
          </a:stretch>
        </p:blipFill>
        <p:spPr>
          <a:xfrm>
            <a:off x="76200" y="76200"/>
            <a:ext cx="825573" cy="382209"/>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F0B94099-1AE1-E977-F4DD-D5BF3997114F}"/>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6200" y="148885"/>
            <a:ext cx="914400" cy="232973"/>
          </a:xfrm>
          <a:prstGeom prst="rect">
            <a:avLst/>
          </a:prstGeom>
        </p:spPr>
      </p:pic>
      <p:sp>
        <p:nvSpPr>
          <p:cNvPr id="5" name="Title 6">
            <a:extLst>
              <a:ext uri="{FF2B5EF4-FFF2-40B4-BE49-F238E27FC236}">
                <a16:creationId xmlns:a16="http://schemas.microsoft.com/office/drawing/2014/main" id="{61118388-4CC6-BD8B-19ED-FF598F0A03E0}"/>
              </a:ext>
            </a:extLst>
          </p:cNvPr>
          <p:cNvSpPr>
            <a:spLocks noGrp="1"/>
          </p:cNvSpPr>
          <p:nvPr>
            <p:ph type="title"/>
          </p:nvPr>
        </p:nvSpPr>
        <p:spPr>
          <a:xfrm>
            <a:off x="457199" y="525940"/>
            <a:ext cx="8229600" cy="1143000"/>
          </a:xfrm>
        </p:spPr>
        <p:txBody>
          <a:bodyPr>
            <a:normAutofit/>
          </a:bodyPr>
          <a:lstStyle/>
          <a:p>
            <a:r>
              <a:rPr lang="en-US"/>
              <a:t>FAITH-BASED</a:t>
            </a:r>
          </a:p>
        </p:txBody>
      </p:sp>
      <p:sp>
        <p:nvSpPr>
          <p:cNvPr id="2" name="Textbox 139">
            <a:extLst>
              <a:ext uri="{FF2B5EF4-FFF2-40B4-BE49-F238E27FC236}">
                <a16:creationId xmlns:a16="http://schemas.microsoft.com/office/drawing/2014/main" id="{3E1DB88A-C1A0-0671-9623-7543F31C14D0}"/>
              </a:ext>
            </a:extLst>
          </p:cNvPr>
          <p:cNvSpPr txBox="1">
            <a:spLocks/>
          </p:cNvSpPr>
          <p:nvPr/>
        </p:nvSpPr>
        <p:spPr>
          <a:xfrm>
            <a:off x="5621756" y="1527407"/>
            <a:ext cx="3290268" cy="5181708"/>
          </a:xfrm>
          <a:prstGeom prst="rect">
            <a:avLst/>
          </a:prstGeom>
          <a:solidFill>
            <a:srgbClr val="25336D"/>
          </a:solidFill>
        </p:spPr>
        <p:txBody>
          <a:bodyPr wrap="square" lIns="0" tIns="0" rIns="0" bIns="0" rtlCol="0">
            <a:noAutofit/>
          </a:bodyPr>
          <a:lstStyle/>
          <a:p>
            <a:pPr marL="114300" marR="0">
              <a:spcBef>
                <a:spcPts val="825"/>
              </a:spcBef>
              <a:spcAft>
                <a:spcPts val="0"/>
              </a:spcAft>
            </a:pPr>
            <a:r>
              <a:rPr lang="en-US" sz="2400" b="1" spc="-20">
                <a:solidFill>
                  <a:srgbClr val="FFFFFF"/>
                </a:solidFill>
                <a:effectLst/>
                <a:ea typeface="Arial" panose="020B0604020202020204" pitchFamily="34" charset="0"/>
              </a:rPr>
              <a:t>GOAL:</a:t>
            </a:r>
          </a:p>
          <a:p>
            <a:pPr marL="114300" marR="0">
              <a:spcBef>
                <a:spcPts val="825"/>
              </a:spcBef>
              <a:spcAft>
                <a:spcPts val="0"/>
              </a:spcAft>
            </a:pPr>
            <a:endParaRPr lang="en-US" sz="400" b="1">
              <a:effectLst/>
              <a:ea typeface="Arial" panose="020B0604020202020204" pitchFamily="34" charset="0"/>
            </a:endParaRPr>
          </a:p>
          <a:p>
            <a:pPr marL="114300" marR="114935">
              <a:spcBef>
                <a:spcPts val="0"/>
              </a:spcBef>
              <a:spcAft>
                <a:spcPts val="0"/>
              </a:spcAft>
            </a:pPr>
            <a:r>
              <a:rPr lang="en-US" sz="2400" spc="-40">
                <a:solidFill>
                  <a:srgbClr val="FFFFFF"/>
                </a:solidFill>
                <a:effectLst/>
                <a:ea typeface="Arial" panose="020B0604020202020204" pitchFamily="34" charset="0"/>
              </a:rPr>
              <a:t>Promote</a:t>
            </a:r>
            <a:r>
              <a:rPr lang="en-US" sz="2400" spc="-125">
                <a:solidFill>
                  <a:srgbClr val="FFFFFF"/>
                </a:solidFill>
                <a:effectLst/>
                <a:ea typeface="Arial" panose="020B0604020202020204" pitchFamily="34" charset="0"/>
              </a:rPr>
              <a:t> </a:t>
            </a:r>
            <a:r>
              <a:rPr lang="en-US" sz="2400" spc="-40">
                <a:solidFill>
                  <a:srgbClr val="FFFFFF"/>
                </a:solidFill>
                <a:effectLst/>
                <a:ea typeface="Arial" panose="020B0604020202020204" pitchFamily="34" charset="0"/>
              </a:rPr>
              <a:t>information- </a:t>
            </a:r>
            <a:r>
              <a:rPr lang="en-US" sz="2400">
                <a:solidFill>
                  <a:srgbClr val="FFFFFF"/>
                </a:solidFill>
                <a:effectLst/>
                <a:ea typeface="Arial" panose="020B0604020202020204" pitchFamily="34" charset="0"/>
              </a:rPr>
              <a:t>sharing</a:t>
            </a:r>
            <a:r>
              <a:rPr lang="en-US" sz="2400" spc="-120">
                <a:solidFill>
                  <a:srgbClr val="FFFFFF"/>
                </a:solidFill>
                <a:effectLst/>
                <a:ea typeface="Arial" panose="020B0604020202020204" pitchFamily="34" charset="0"/>
              </a:rPr>
              <a:t> </a:t>
            </a:r>
            <a:r>
              <a:rPr lang="en-US" sz="2400">
                <a:solidFill>
                  <a:srgbClr val="FFFFFF"/>
                </a:solidFill>
                <a:effectLst/>
                <a:ea typeface="Arial" panose="020B0604020202020204" pitchFamily="34" charset="0"/>
              </a:rPr>
              <a:t>and programming</a:t>
            </a:r>
            <a:r>
              <a:rPr lang="en-US" sz="2400" spc="-120">
                <a:solidFill>
                  <a:srgbClr val="FFFFFF"/>
                </a:solidFill>
                <a:effectLst/>
                <a:ea typeface="Arial" panose="020B0604020202020204" pitchFamily="34" charset="0"/>
              </a:rPr>
              <a:t> </a:t>
            </a:r>
            <a:r>
              <a:rPr lang="en-US" sz="2400">
                <a:solidFill>
                  <a:srgbClr val="FFFFFF"/>
                </a:solidFill>
                <a:effectLst/>
                <a:ea typeface="Arial" panose="020B0604020202020204" pitchFamily="34" charset="0"/>
              </a:rPr>
              <a:t>that encourage</a:t>
            </a:r>
            <a:r>
              <a:rPr lang="en-US" sz="2400" spc="-125">
                <a:solidFill>
                  <a:srgbClr val="FFFFFF"/>
                </a:solidFill>
                <a:effectLst/>
                <a:ea typeface="Arial" panose="020B0604020202020204" pitchFamily="34" charset="0"/>
              </a:rPr>
              <a:t> </a:t>
            </a:r>
            <a:r>
              <a:rPr lang="en-US" sz="2400">
                <a:solidFill>
                  <a:srgbClr val="FFFFFF"/>
                </a:solidFill>
                <a:effectLst/>
                <a:ea typeface="Arial" panose="020B0604020202020204" pitchFamily="34" charset="0"/>
              </a:rPr>
              <a:t>active living</a:t>
            </a:r>
            <a:r>
              <a:rPr lang="en-US" sz="2400" spc="-25">
                <a:solidFill>
                  <a:srgbClr val="FFFFFF"/>
                </a:solidFill>
                <a:effectLst/>
                <a:ea typeface="Arial" panose="020B0604020202020204" pitchFamily="34" charset="0"/>
              </a:rPr>
              <a:t> </a:t>
            </a:r>
            <a:r>
              <a:rPr lang="en-US" sz="2400">
                <a:solidFill>
                  <a:srgbClr val="FFFFFF"/>
                </a:solidFill>
                <a:effectLst/>
                <a:ea typeface="Arial" panose="020B0604020202020204" pitchFamily="34" charset="0"/>
              </a:rPr>
              <a:t>strategies</a:t>
            </a:r>
            <a:r>
              <a:rPr lang="en-US" sz="2400" spc="-30">
                <a:solidFill>
                  <a:srgbClr val="FFFFFF"/>
                </a:solidFill>
                <a:effectLst/>
                <a:ea typeface="Arial" panose="020B0604020202020204" pitchFamily="34" charset="0"/>
              </a:rPr>
              <a:t> </a:t>
            </a:r>
            <a:r>
              <a:rPr lang="en-US" sz="2400">
                <a:solidFill>
                  <a:srgbClr val="FFFFFF"/>
                </a:solidFill>
                <a:effectLst/>
                <a:ea typeface="Arial" panose="020B0604020202020204" pitchFamily="34" charset="0"/>
              </a:rPr>
              <a:t>for </a:t>
            </a:r>
            <a:r>
              <a:rPr lang="en-US" sz="2400" spc="-20">
                <a:solidFill>
                  <a:srgbClr val="FFFFFF"/>
                </a:solidFill>
                <a:effectLst/>
                <a:ea typeface="Arial" panose="020B0604020202020204" pitchFamily="34" charset="0"/>
              </a:rPr>
              <a:t>congregants</a:t>
            </a:r>
            <a:r>
              <a:rPr lang="en-US" sz="2400" spc="-95">
                <a:solidFill>
                  <a:srgbClr val="FFFFFF"/>
                </a:solidFill>
                <a:effectLst/>
                <a:ea typeface="Arial" panose="020B0604020202020204" pitchFamily="34" charset="0"/>
              </a:rPr>
              <a:t> </a:t>
            </a:r>
            <a:r>
              <a:rPr lang="en-US" sz="2400" spc="-20">
                <a:solidFill>
                  <a:srgbClr val="FFFFFF"/>
                </a:solidFill>
                <a:effectLst/>
                <a:ea typeface="Arial" panose="020B0604020202020204" pitchFamily="34" charset="0"/>
              </a:rPr>
              <a:t>across</a:t>
            </a:r>
            <a:r>
              <a:rPr lang="en-US" sz="2400" spc="-95">
                <a:solidFill>
                  <a:srgbClr val="FFFFFF"/>
                </a:solidFill>
                <a:effectLst/>
                <a:ea typeface="Arial" panose="020B0604020202020204" pitchFamily="34" charset="0"/>
              </a:rPr>
              <a:t> </a:t>
            </a:r>
            <a:r>
              <a:rPr lang="en-US" sz="2400" spc="-20">
                <a:solidFill>
                  <a:srgbClr val="FFFFFF"/>
                </a:solidFill>
                <a:effectLst/>
                <a:ea typeface="Arial" panose="020B0604020202020204" pitchFamily="34" charset="0"/>
              </a:rPr>
              <a:t>all</a:t>
            </a:r>
            <a:r>
              <a:rPr lang="en-US" sz="2800">
                <a:ea typeface="Arial" panose="020B0604020202020204" pitchFamily="34" charset="0"/>
              </a:rPr>
              <a:t> </a:t>
            </a:r>
            <a:r>
              <a:rPr lang="en-US" sz="2400" spc="-30">
                <a:solidFill>
                  <a:srgbClr val="FFFFFF"/>
                </a:solidFill>
                <a:effectLst/>
                <a:ea typeface="Arial" panose="020B0604020202020204" pitchFamily="34" charset="0"/>
              </a:rPr>
              <a:t>faith-based institutions, </a:t>
            </a:r>
            <a:r>
              <a:rPr lang="en-US" sz="2400" spc="-20">
                <a:solidFill>
                  <a:srgbClr val="FFFFFF"/>
                </a:solidFill>
                <a:effectLst/>
                <a:ea typeface="Arial" panose="020B0604020202020204" pitchFamily="34" charset="0"/>
              </a:rPr>
              <a:t>socio-economic</a:t>
            </a:r>
            <a:r>
              <a:rPr lang="en-US" sz="2400" spc="-55">
                <a:solidFill>
                  <a:srgbClr val="FFFFFF"/>
                </a:solidFill>
                <a:effectLst/>
                <a:ea typeface="Arial" panose="020B0604020202020204" pitchFamily="34" charset="0"/>
              </a:rPr>
              <a:t> </a:t>
            </a:r>
            <a:r>
              <a:rPr lang="en-US" sz="2400" spc="-20">
                <a:solidFill>
                  <a:srgbClr val="FFFFFF"/>
                </a:solidFill>
                <a:effectLst/>
                <a:ea typeface="Arial" panose="020B0604020202020204" pitchFamily="34" charset="0"/>
              </a:rPr>
              <a:t>groups, </a:t>
            </a:r>
            <a:r>
              <a:rPr lang="en-US" sz="2400">
                <a:solidFill>
                  <a:srgbClr val="FFFFFF"/>
                </a:solidFill>
                <a:effectLst/>
                <a:ea typeface="Arial" panose="020B0604020202020204" pitchFamily="34" charset="0"/>
              </a:rPr>
              <a:t>abilities, and ages</a:t>
            </a:r>
            <a:r>
              <a:rPr lang="en-US" sz="1200">
                <a:solidFill>
                  <a:srgbClr val="FFFFFF"/>
                </a:solidFill>
                <a:effectLst/>
                <a:latin typeface="Arial" panose="020B0604020202020204" pitchFamily="34" charset="0"/>
                <a:ea typeface="Arial" panose="020B0604020202020204" pitchFamily="34" charset="0"/>
              </a:rPr>
              <a:t>.</a:t>
            </a:r>
            <a:endParaRPr lang="en-US" sz="1200">
              <a:effectLst/>
              <a:latin typeface="Arial" panose="020B0604020202020204" pitchFamily="34" charset="0"/>
              <a:ea typeface="Arial" panose="020B0604020202020204" pitchFamily="34" charset="0"/>
            </a:endParaRPr>
          </a:p>
        </p:txBody>
      </p:sp>
      <p:sp>
        <p:nvSpPr>
          <p:cNvPr id="9" name="Textbox 139">
            <a:extLst>
              <a:ext uri="{FF2B5EF4-FFF2-40B4-BE49-F238E27FC236}">
                <a16:creationId xmlns:a16="http://schemas.microsoft.com/office/drawing/2014/main" id="{8E6A05BE-73D8-9BCC-C489-1165A1334BE1}"/>
              </a:ext>
            </a:extLst>
          </p:cNvPr>
          <p:cNvSpPr txBox="1">
            <a:spLocks/>
          </p:cNvSpPr>
          <p:nvPr/>
        </p:nvSpPr>
        <p:spPr>
          <a:xfrm>
            <a:off x="231974" y="1527407"/>
            <a:ext cx="5264700" cy="5181708"/>
          </a:xfrm>
          <a:prstGeom prst="rect">
            <a:avLst/>
          </a:prstGeom>
          <a:solidFill>
            <a:schemeClr val="accent1">
              <a:lumMod val="20000"/>
              <a:lumOff val="80000"/>
            </a:schemeClr>
          </a:solidFill>
        </p:spPr>
        <p:txBody>
          <a:bodyPr wrap="square" lIns="0" tIns="0" rIns="0" bIns="0" rtlCol="0">
            <a:noAutofit/>
          </a:bodyPr>
          <a:lstStyle/>
          <a:p>
            <a:pPr marL="114300" marR="0">
              <a:spcBef>
                <a:spcPts val="825"/>
              </a:spcBef>
              <a:spcAft>
                <a:spcPts val="0"/>
              </a:spcAft>
            </a:pPr>
            <a:endParaRPr lang="en-US" sz="1200">
              <a:effectLst/>
              <a:latin typeface="Arial" panose="020B0604020202020204" pitchFamily="34" charset="0"/>
              <a:ea typeface="Arial" panose="020B0604020202020204" pitchFamily="34" charset="0"/>
            </a:endParaRPr>
          </a:p>
        </p:txBody>
      </p:sp>
      <p:pic>
        <p:nvPicPr>
          <p:cNvPr id="6" name="Picture 5">
            <a:extLst>
              <a:ext uri="{FF2B5EF4-FFF2-40B4-BE49-F238E27FC236}">
                <a16:creationId xmlns:a16="http://schemas.microsoft.com/office/drawing/2014/main" id="{C5484AC8-F73D-0BDC-BC31-071871D50BD1}"/>
              </a:ext>
            </a:extLst>
          </p:cNvPr>
          <p:cNvPicPr>
            <a:picLocks noChangeAspect="1"/>
          </p:cNvPicPr>
          <p:nvPr/>
        </p:nvPicPr>
        <p:blipFill>
          <a:blip r:embed="rId5"/>
          <a:stretch>
            <a:fillRect/>
          </a:stretch>
        </p:blipFill>
        <p:spPr>
          <a:xfrm>
            <a:off x="231975" y="2574443"/>
            <a:ext cx="5269618" cy="2521539"/>
          </a:xfrm>
          <a:prstGeom prst="rect">
            <a:avLst/>
          </a:prstGeom>
        </p:spPr>
      </p:pic>
    </p:spTree>
    <p:extLst>
      <p:ext uri="{BB962C8B-B14F-4D97-AF65-F5344CB8AC3E}">
        <p14:creationId xmlns:p14="http://schemas.microsoft.com/office/powerpoint/2010/main" val="279790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142">
            <a:extLst>
              <a:ext uri="{FF2B5EF4-FFF2-40B4-BE49-F238E27FC236}">
                <a16:creationId xmlns:a16="http://schemas.microsoft.com/office/drawing/2014/main" id="{1537B607-543A-0D0A-1C06-5749AE84B58D}"/>
              </a:ext>
            </a:extLst>
          </p:cNvPr>
          <p:cNvSpPr txBox="1">
            <a:spLocks/>
          </p:cNvSpPr>
          <p:nvPr/>
        </p:nvSpPr>
        <p:spPr>
          <a:xfrm>
            <a:off x="4523073" y="1699893"/>
            <a:ext cx="4456335" cy="5009221"/>
          </a:xfrm>
          <a:prstGeom prst="rect">
            <a:avLst/>
          </a:prstGeom>
          <a:solidFill>
            <a:srgbClr val="D9F1E6"/>
          </a:solidFill>
        </p:spPr>
        <p:txBody>
          <a:bodyPr wrap="square" lIns="0" tIns="0" rIns="0" bIns="0" rtlCol="0">
            <a:noAutofit/>
          </a:bodyPr>
          <a:lstStyle/>
          <a:p>
            <a:pPr marL="171450" marR="170180">
              <a:lnSpc>
                <a:spcPct val="101000"/>
              </a:lnSpc>
              <a:spcBef>
                <a:spcPts val="995"/>
              </a:spcBef>
              <a:spcAft>
                <a:spcPts val="0"/>
              </a:spcAft>
            </a:pPr>
            <a:endParaRPr lang="en-US" sz="1100" dirty="0">
              <a:effectLst/>
              <a:latin typeface="Arial" panose="020B0604020202020204" pitchFamily="34" charset="0"/>
              <a:ea typeface="Arial" panose="020B0604020202020204" pitchFamily="34" charset="0"/>
            </a:endParaRPr>
          </a:p>
        </p:txBody>
      </p:sp>
      <p:pic>
        <p:nvPicPr>
          <p:cNvPr id="14" name="Picture 13">
            <a:extLst>
              <a:ext uri="{FF2B5EF4-FFF2-40B4-BE49-F238E27FC236}">
                <a16:creationId xmlns:a16="http://schemas.microsoft.com/office/drawing/2014/main" id="{792410DF-EF24-A4FE-1CBC-FEC9B6C09665}"/>
              </a:ext>
            </a:extLst>
          </p:cNvPr>
          <p:cNvPicPr>
            <a:picLocks noGrp="1" noRot="1" noChangeAspect="1" noMove="1" noResize="1" noEditPoints="1" noAdjustHandles="1" noChangeArrowheads="1" noChangeShapeType="1" noCrop="1"/>
          </p:cNvPicPr>
          <p:nvPr/>
        </p:nvPicPr>
        <p:blipFill>
          <a:blip r:embed="rId3"/>
          <a:stretch>
            <a:fillRect/>
          </a:stretch>
        </p:blipFill>
        <p:spPr>
          <a:xfrm>
            <a:off x="76200" y="76200"/>
            <a:ext cx="825573" cy="382209"/>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F0B94099-1AE1-E977-F4DD-D5BF3997114F}"/>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6200" y="148885"/>
            <a:ext cx="914400" cy="232973"/>
          </a:xfrm>
          <a:prstGeom prst="rect">
            <a:avLst/>
          </a:prstGeom>
        </p:spPr>
      </p:pic>
      <p:sp>
        <p:nvSpPr>
          <p:cNvPr id="5" name="Title 6">
            <a:extLst>
              <a:ext uri="{FF2B5EF4-FFF2-40B4-BE49-F238E27FC236}">
                <a16:creationId xmlns:a16="http://schemas.microsoft.com/office/drawing/2014/main" id="{61118388-4CC6-BD8B-19ED-FF598F0A03E0}"/>
              </a:ext>
            </a:extLst>
          </p:cNvPr>
          <p:cNvSpPr>
            <a:spLocks noGrp="1"/>
          </p:cNvSpPr>
          <p:nvPr>
            <p:ph type="title"/>
          </p:nvPr>
        </p:nvSpPr>
        <p:spPr>
          <a:xfrm>
            <a:off x="457200" y="740664"/>
            <a:ext cx="8229600" cy="676974"/>
          </a:xfrm>
        </p:spPr>
        <p:txBody>
          <a:bodyPr>
            <a:noAutofit/>
          </a:bodyPr>
          <a:lstStyle/>
          <a:p>
            <a:r>
              <a:rPr lang="en-US" dirty="0"/>
              <a:t>MILITARY &amp; VETERANS</a:t>
            </a:r>
          </a:p>
        </p:txBody>
      </p:sp>
      <p:sp>
        <p:nvSpPr>
          <p:cNvPr id="2" name="Textbox 141">
            <a:extLst>
              <a:ext uri="{FF2B5EF4-FFF2-40B4-BE49-F238E27FC236}">
                <a16:creationId xmlns:a16="http://schemas.microsoft.com/office/drawing/2014/main" id="{4FC24BFE-3AD8-E2E4-57E9-A08B3ABE9F1D}"/>
              </a:ext>
            </a:extLst>
          </p:cNvPr>
          <p:cNvSpPr txBox="1">
            <a:spLocks/>
          </p:cNvSpPr>
          <p:nvPr/>
        </p:nvSpPr>
        <p:spPr>
          <a:xfrm>
            <a:off x="262890" y="1711149"/>
            <a:ext cx="4072509" cy="4997966"/>
          </a:xfrm>
          <a:prstGeom prst="rect">
            <a:avLst/>
          </a:prstGeom>
          <a:solidFill>
            <a:srgbClr val="00A55A"/>
          </a:solidFill>
        </p:spPr>
        <p:txBody>
          <a:bodyPr wrap="square" lIns="0" tIns="0" rIns="0" bIns="0" rtlCol="0">
            <a:noAutofit/>
          </a:bodyPr>
          <a:lstStyle/>
          <a:p>
            <a:pPr marL="114300" marR="0">
              <a:spcBef>
                <a:spcPts val="875"/>
              </a:spcBef>
              <a:spcAft>
                <a:spcPts val="0"/>
              </a:spcAft>
            </a:pPr>
            <a:r>
              <a:rPr lang="en-US" sz="2400" b="1" spc="-20" dirty="0">
                <a:solidFill>
                  <a:srgbClr val="FFFFFF"/>
                </a:solidFill>
                <a:effectLst/>
                <a:ea typeface="Arial" panose="020B0604020202020204" pitchFamily="34" charset="0"/>
              </a:rPr>
              <a:t>GOAL</a:t>
            </a:r>
            <a:r>
              <a:rPr lang="en-US" sz="2400" b="1" spc="-20">
                <a:solidFill>
                  <a:srgbClr val="FFFFFF"/>
                </a:solidFill>
                <a:effectLst/>
                <a:ea typeface="Arial" panose="020B0604020202020204" pitchFamily="34" charset="0"/>
              </a:rPr>
              <a:t>:</a:t>
            </a:r>
          </a:p>
          <a:p>
            <a:pPr marL="114300" marR="0">
              <a:spcBef>
                <a:spcPts val="875"/>
              </a:spcBef>
              <a:spcAft>
                <a:spcPts val="0"/>
              </a:spcAft>
            </a:pPr>
            <a:endParaRPr lang="en-US" sz="100" b="1">
              <a:effectLst/>
              <a:ea typeface="Arial" panose="020B0604020202020204" pitchFamily="34" charset="0"/>
            </a:endParaRPr>
          </a:p>
          <a:p>
            <a:pPr marL="114300" marR="0">
              <a:spcBef>
                <a:spcPts val="0"/>
              </a:spcBef>
              <a:spcAft>
                <a:spcPts val="0"/>
              </a:spcAft>
            </a:pPr>
            <a:r>
              <a:rPr lang="en-US" sz="2400" dirty="0">
                <a:solidFill>
                  <a:srgbClr val="FFFFFF"/>
                </a:solidFill>
                <a:effectLst/>
                <a:ea typeface="Arial" panose="020B0604020202020204" pitchFamily="34" charset="0"/>
              </a:rPr>
              <a:t>Improve overall awareness of active living</a:t>
            </a:r>
            <a:r>
              <a:rPr lang="en-US" sz="2400" spc="-85" dirty="0">
                <a:solidFill>
                  <a:srgbClr val="FFFFFF"/>
                </a:solidFill>
                <a:effectLst/>
                <a:ea typeface="Arial" panose="020B0604020202020204" pitchFamily="34" charset="0"/>
              </a:rPr>
              <a:t> </a:t>
            </a:r>
            <a:r>
              <a:rPr lang="en-US" sz="2400" dirty="0">
                <a:solidFill>
                  <a:srgbClr val="FFFFFF"/>
                </a:solidFill>
                <a:effectLst/>
                <a:ea typeface="Arial" panose="020B0604020202020204" pitchFamily="34" charset="0"/>
              </a:rPr>
              <a:t>opportunities and accessibility</a:t>
            </a:r>
            <a:r>
              <a:rPr lang="en-US" sz="2400" dirty="0">
                <a:ea typeface="Arial" panose="020B0604020202020204" pitchFamily="34" charset="0"/>
              </a:rPr>
              <a:t> </a:t>
            </a:r>
            <a:r>
              <a:rPr lang="en-US" sz="2400" dirty="0">
                <a:solidFill>
                  <a:srgbClr val="FFFFFF"/>
                </a:solidFill>
                <a:effectLst/>
                <a:ea typeface="Arial" panose="020B0604020202020204" pitchFamily="34" charset="0"/>
              </a:rPr>
              <a:t>of</a:t>
            </a:r>
            <a:r>
              <a:rPr lang="en-US" sz="2400" spc="-85" dirty="0">
                <a:solidFill>
                  <a:srgbClr val="FFFFFF"/>
                </a:solidFill>
                <a:effectLst/>
                <a:ea typeface="Arial" panose="020B0604020202020204" pitchFamily="34" charset="0"/>
              </a:rPr>
              <a:t> </a:t>
            </a:r>
            <a:r>
              <a:rPr lang="en-US" sz="2400" dirty="0">
                <a:solidFill>
                  <a:srgbClr val="FFFFFF"/>
                </a:solidFill>
                <a:effectLst/>
                <a:ea typeface="Arial" panose="020B0604020202020204" pitchFamily="34" charset="0"/>
              </a:rPr>
              <a:t>facilities</a:t>
            </a:r>
            <a:r>
              <a:rPr lang="en-US" sz="2400" spc="-85" dirty="0">
                <a:solidFill>
                  <a:srgbClr val="FFFFFF"/>
                </a:solidFill>
                <a:effectLst/>
                <a:ea typeface="Arial" panose="020B0604020202020204" pitchFamily="34" charset="0"/>
              </a:rPr>
              <a:t> </a:t>
            </a:r>
            <a:r>
              <a:rPr lang="en-US" sz="2400" dirty="0">
                <a:solidFill>
                  <a:srgbClr val="FFFFFF"/>
                </a:solidFill>
                <a:effectLst/>
                <a:ea typeface="Arial" panose="020B0604020202020204" pitchFamily="34" charset="0"/>
              </a:rPr>
              <a:t>for</a:t>
            </a:r>
            <a:r>
              <a:rPr lang="en-US" sz="2400" spc="-85" dirty="0">
                <a:solidFill>
                  <a:srgbClr val="FFFFFF"/>
                </a:solidFill>
                <a:effectLst/>
                <a:ea typeface="Arial" panose="020B0604020202020204" pitchFamily="34" charset="0"/>
              </a:rPr>
              <a:t> </a:t>
            </a:r>
            <a:r>
              <a:rPr lang="en-US" sz="2400" dirty="0">
                <a:solidFill>
                  <a:srgbClr val="FFFFFF"/>
                </a:solidFill>
                <a:effectLst/>
                <a:ea typeface="Arial" panose="020B0604020202020204" pitchFamily="34" charset="0"/>
              </a:rPr>
              <a:t>the </a:t>
            </a:r>
            <a:r>
              <a:rPr lang="en-US" sz="2400" spc="-10" dirty="0">
                <a:solidFill>
                  <a:srgbClr val="FFFFFF"/>
                </a:solidFill>
                <a:effectLst/>
                <a:ea typeface="Arial" panose="020B0604020202020204" pitchFamily="34" charset="0"/>
              </a:rPr>
              <a:t>military/veteran </a:t>
            </a:r>
            <a:r>
              <a:rPr lang="en-US" sz="2400" dirty="0">
                <a:solidFill>
                  <a:srgbClr val="FFFFFF"/>
                </a:solidFill>
                <a:effectLst/>
                <a:ea typeface="Arial" panose="020B0604020202020204" pitchFamily="34" charset="0"/>
              </a:rPr>
              <a:t>population that </a:t>
            </a:r>
            <a:r>
              <a:rPr lang="en-US" sz="2400" spc="-10" dirty="0">
                <a:solidFill>
                  <a:srgbClr val="FFFFFF"/>
                </a:solidFill>
                <a:effectLst/>
                <a:ea typeface="Arial" panose="020B0604020202020204" pitchFamily="34" charset="0"/>
              </a:rPr>
              <a:t>will</a:t>
            </a:r>
            <a:r>
              <a:rPr lang="en-US" sz="2400" spc="-75" dirty="0">
                <a:solidFill>
                  <a:srgbClr val="FFFFFF"/>
                </a:solidFill>
                <a:effectLst/>
                <a:ea typeface="Arial" panose="020B0604020202020204" pitchFamily="34" charset="0"/>
              </a:rPr>
              <a:t> </a:t>
            </a:r>
            <a:r>
              <a:rPr lang="en-US" sz="2400" spc="-10" dirty="0">
                <a:solidFill>
                  <a:srgbClr val="FFFFFF"/>
                </a:solidFill>
                <a:effectLst/>
                <a:ea typeface="Arial" panose="020B0604020202020204" pitchFamily="34" charset="0"/>
              </a:rPr>
              <a:t>fulfill</a:t>
            </a:r>
            <a:r>
              <a:rPr lang="en-US" sz="2400" spc="-75" dirty="0">
                <a:solidFill>
                  <a:srgbClr val="FFFFFF"/>
                </a:solidFill>
                <a:effectLst/>
                <a:ea typeface="Arial" panose="020B0604020202020204" pitchFamily="34" charset="0"/>
              </a:rPr>
              <a:t> </a:t>
            </a:r>
            <a:r>
              <a:rPr lang="en-US" sz="2400" spc="-10" dirty="0">
                <a:solidFill>
                  <a:srgbClr val="FFFFFF"/>
                </a:solidFill>
                <a:effectLst/>
                <a:ea typeface="Arial" panose="020B0604020202020204" pitchFamily="34" charset="0"/>
              </a:rPr>
              <a:t>physical, </a:t>
            </a:r>
            <a:r>
              <a:rPr lang="en-US" sz="2400" dirty="0">
                <a:solidFill>
                  <a:srgbClr val="FFFFFF"/>
                </a:solidFill>
                <a:effectLst/>
                <a:ea typeface="Arial" panose="020B0604020202020204" pitchFamily="34" charset="0"/>
              </a:rPr>
              <a:t>mental, and social </a:t>
            </a:r>
            <a:r>
              <a:rPr lang="en-US" sz="2400" spc="-10" dirty="0">
                <a:solidFill>
                  <a:srgbClr val="FFFFFF"/>
                </a:solidFill>
                <a:effectLst/>
                <a:ea typeface="Arial" panose="020B0604020202020204" pitchFamily="34" charset="0"/>
              </a:rPr>
              <a:t>needs.</a:t>
            </a:r>
            <a:endParaRPr lang="en-US" sz="2400" dirty="0">
              <a:effectLst/>
              <a:ea typeface="Arial" panose="020B0604020202020204" pitchFamily="34" charset="0"/>
            </a:endParaRPr>
          </a:p>
        </p:txBody>
      </p:sp>
      <p:grpSp>
        <p:nvGrpSpPr>
          <p:cNvPr id="23" name="Group 22">
            <a:extLst>
              <a:ext uri="{FF2B5EF4-FFF2-40B4-BE49-F238E27FC236}">
                <a16:creationId xmlns:a16="http://schemas.microsoft.com/office/drawing/2014/main" id="{652A4B22-A903-9F8E-33B6-665D0F0ACBAC}"/>
              </a:ext>
            </a:extLst>
          </p:cNvPr>
          <p:cNvGrpSpPr>
            <a:grpSpLocks/>
          </p:cNvGrpSpPr>
          <p:nvPr/>
        </p:nvGrpSpPr>
        <p:grpSpPr>
          <a:xfrm>
            <a:off x="4523073" y="2857207"/>
            <a:ext cx="4456334" cy="2721083"/>
            <a:chOff x="9525" y="9525"/>
            <a:chExt cx="2743200" cy="1714500"/>
          </a:xfrm>
        </p:grpSpPr>
        <p:pic>
          <p:nvPicPr>
            <p:cNvPr id="27" name="Image 244">
              <a:extLst>
                <a:ext uri="{FF2B5EF4-FFF2-40B4-BE49-F238E27FC236}">
                  <a16:creationId xmlns:a16="http://schemas.microsoft.com/office/drawing/2014/main" id="{C933C9E5-7557-E277-A8D3-9644EBB0C721}"/>
                </a:ext>
              </a:extLst>
            </p:cNvPr>
            <p:cNvPicPr/>
            <p:nvPr/>
          </p:nvPicPr>
          <p:blipFill>
            <a:blip r:embed="rId5" cstate="print"/>
            <a:stretch>
              <a:fillRect/>
            </a:stretch>
          </p:blipFill>
          <p:spPr>
            <a:xfrm>
              <a:off x="9525" y="9525"/>
              <a:ext cx="2743200" cy="1714500"/>
            </a:xfrm>
            <a:prstGeom prst="rect">
              <a:avLst/>
            </a:prstGeom>
          </p:spPr>
        </p:pic>
        <p:sp>
          <p:nvSpPr>
            <p:cNvPr id="28" name="Graphic 245">
              <a:extLst>
                <a:ext uri="{FF2B5EF4-FFF2-40B4-BE49-F238E27FC236}">
                  <a16:creationId xmlns:a16="http://schemas.microsoft.com/office/drawing/2014/main" id="{D7365ADA-E25E-1342-A410-E686532A705B}"/>
                </a:ext>
              </a:extLst>
            </p:cNvPr>
            <p:cNvSpPr/>
            <p:nvPr/>
          </p:nvSpPr>
          <p:spPr>
            <a:xfrm>
              <a:off x="9525" y="9525"/>
              <a:ext cx="2743200" cy="1714500"/>
            </a:xfrm>
            <a:custGeom>
              <a:avLst/>
              <a:gdLst/>
              <a:ahLst/>
              <a:cxnLst/>
              <a:rect l="l" t="t" r="r" b="b"/>
              <a:pathLst>
                <a:path w="2743200" h="1714500">
                  <a:moveTo>
                    <a:pt x="0" y="1714500"/>
                  </a:moveTo>
                  <a:lnTo>
                    <a:pt x="2743200" y="1714500"/>
                  </a:lnTo>
                  <a:lnTo>
                    <a:pt x="2743200" y="0"/>
                  </a:lnTo>
                  <a:lnTo>
                    <a:pt x="0" y="0"/>
                  </a:lnTo>
                  <a:lnTo>
                    <a:pt x="0" y="1714500"/>
                  </a:lnTo>
                  <a:close/>
                </a:path>
              </a:pathLst>
            </a:custGeom>
            <a:ln w="19050">
              <a:solidFill>
                <a:srgbClr val="FFFFFF"/>
              </a:solidFill>
              <a:prstDash val="solid"/>
            </a:ln>
          </p:spPr>
          <p:txBody>
            <a:bodyPr wrap="square" lIns="0" tIns="0" rIns="0" bIns="0" rtlCol="0">
              <a:prstTxWarp prst="textNoShape">
                <a:avLst/>
              </a:prstTxWarp>
              <a:noAutofit/>
            </a:bodyPr>
            <a:lstStyle/>
            <a:p>
              <a:endParaRPr lang="en-US"/>
            </a:p>
          </p:txBody>
        </p:sp>
      </p:grpSp>
    </p:spTree>
    <p:extLst>
      <p:ext uri="{BB962C8B-B14F-4D97-AF65-F5344CB8AC3E}">
        <p14:creationId xmlns:p14="http://schemas.microsoft.com/office/powerpoint/2010/main" val="1183198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92410DF-EF24-A4FE-1CBC-FEC9B6C09665}"/>
              </a:ext>
            </a:extLst>
          </p:cNvPr>
          <p:cNvPicPr>
            <a:picLocks noGrp="1" noRot="1" noChangeAspect="1" noMove="1" noResize="1" noEditPoints="1" noAdjustHandles="1" noChangeArrowheads="1" noChangeShapeType="1" noCrop="1"/>
          </p:cNvPicPr>
          <p:nvPr/>
        </p:nvPicPr>
        <p:blipFill>
          <a:blip r:embed="rId3"/>
          <a:stretch>
            <a:fillRect/>
          </a:stretch>
        </p:blipFill>
        <p:spPr>
          <a:xfrm>
            <a:off x="76200" y="76200"/>
            <a:ext cx="825573" cy="382209"/>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F0B94099-1AE1-E977-F4DD-D5BF3997114F}"/>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6200" y="148885"/>
            <a:ext cx="914400" cy="232973"/>
          </a:xfrm>
          <a:prstGeom prst="rect">
            <a:avLst/>
          </a:prstGeom>
        </p:spPr>
      </p:pic>
      <p:sp>
        <p:nvSpPr>
          <p:cNvPr id="5" name="Title 6">
            <a:extLst>
              <a:ext uri="{FF2B5EF4-FFF2-40B4-BE49-F238E27FC236}">
                <a16:creationId xmlns:a16="http://schemas.microsoft.com/office/drawing/2014/main" id="{61118388-4CC6-BD8B-19ED-FF598F0A03E0}"/>
              </a:ext>
            </a:extLst>
          </p:cNvPr>
          <p:cNvSpPr>
            <a:spLocks noGrp="1"/>
          </p:cNvSpPr>
          <p:nvPr>
            <p:ph type="title"/>
          </p:nvPr>
        </p:nvSpPr>
        <p:spPr>
          <a:xfrm>
            <a:off x="381000" y="563534"/>
            <a:ext cx="8229600" cy="1143000"/>
          </a:xfrm>
        </p:spPr>
        <p:txBody>
          <a:bodyPr>
            <a:normAutofit/>
          </a:bodyPr>
          <a:lstStyle/>
          <a:p>
            <a:r>
              <a:rPr lang="en-US"/>
              <a:t>BUSINESS &amp; INDUSTRY</a:t>
            </a:r>
            <a:endParaRPr lang="en-US" dirty="0"/>
          </a:p>
        </p:txBody>
      </p:sp>
      <p:grpSp>
        <p:nvGrpSpPr>
          <p:cNvPr id="7" name="Group 6">
            <a:extLst>
              <a:ext uri="{FF2B5EF4-FFF2-40B4-BE49-F238E27FC236}">
                <a16:creationId xmlns:a16="http://schemas.microsoft.com/office/drawing/2014/main" id="{C0FD1EBE-CEF2-FF91-47BF-DE6ABE25AC1A}"/>
              </a:ext>
            </a:extLst>
          </p:cNvPr>
          <p:cNvGrpSpPr/>
          <p:nvPr/>
        </p:nvGrpSpPr>
        <p:grpSpPr>
          <a:xfrm>
            <a:off x="273014" y="1621971"/>
            <a:ext cx="8597972" cy="5111433"/>
            <a:chOff x="273015" y="1597025"/>
            <a:chExt cx="8597972" cy="4881400"/>
          </a:xfrm>
        </p:grpSpPr>
        <p:sp>
          <p:nvSpPr>
            <p:cNvPr id="2" name="Textbox 143">
              <a:extLst>
                <a:ext uri="{FF2B5EF4-FFF2-40B4-BE49-F238E27FC236}">
                  <a16:creationId xmlns:a16="http://schemas.microsoft.com/office/drawing/2014/main" id="{583FEFBE-A788-B5B1-FEAF-B38EB208BAD1}"/>
                </a:ext>
              </a:extLst>
            </p:cNvPr>
            <p:cNvSpPr txBox="1">
              <a:spLocks/>
            </p:cNvSpPr>
            <p:nvPr/>
          </p:nvSpPr>
          <p:spPr>
            <a:xfrm>
              <a:off x="5394961" y="1597026"/>
              <a:ext cx="3476026" cy="4881399"/>
            </a:xfrm>
            <a:prstGeom prst="rect">
              <a:avLst/>
            </a:prstGeom>
            <a:solidFill>
              <a:srgbClr val="EF4130"/>
            </a:solidFill>
          </p:spPr>
          <p:txBody>
            <a:bodyPr wrap="square" lIns="0" tIns="0" rIns="0" bIns="0" rtlCol="0">
              <a:noAutofit/>
            </a:bodyPr>
            <a:lstStyle/>
            <a:p>
              <a:pPr marL="114300" marR="0">
                <a:spcBef>
                  <a:spcPts val="930"/>
                </a:spcBef>
                <a:spcAft>
                  <a:spcPts val="0"/>
                </a:spcAft>
              </a:pPr>
              <a:r>
                <a:rPr lang="en-US" sz="2400" b="1" spc="-20">
                  <a:solidFill>
                    <a:srgbClr val="FFFFFF"/>
                  </a:solidFill>
                  <a:effectLst/>
                  <a:ea typeface="Arial" panose="020B0604020202020204" pitchFamily="34" charset="0"/>
                </a:rPr>
                <a:t>GOAL:</a:t>
              </a:r>
            </a:p>
            <a:p>
              <a:pPr marL="114300" marR="0">
                <a:spcBef>
                  <a:spcPts val="930"/>
                </a:spcBef>
                <a:spcAft>
                  <a:spcPts val="0"/>
                </a:spcAft>
              </a:pPr>
              <a:endParaRPr lang="en-US" sz="100" b="1">
                <a:effectLst/>
                <a:ea typeface="Arial" panose="020B0604020202020204" pitchFamily="34" charset="0"/>
              </a:endParaRPr>
            </a:p>
            <a:p>
              <a:pPr marL="114300" marR="114935">
                <a:spcBef>
                  <a:spcPts val="0"/>
                </a:spcBef>
                <a:spcAft>
                  <a:spcPts val="0"/>
                </a:spcAft>
              </a:pPr>
              <a:r>
                <a:rPr lang="en-US" sz="2400">
                  <a:solidFill>
                    <a:srgbClr val="FFFFFF"/>
                  </a:solidFill>
                  <a:effectLst/>
                  <a:ea typeface="Arial" panose="020B0604020202020204" pitchFamily="34" charset="0"/>
                </a:rPr>
                <a:t>Implement</a:t>
              </a:r>
              <a:r>
                <a:rPr lang="en-US" sz="2400" spc="-40">
                  <a:solidFill>
                    <a:srgbClr val="FFFFFF"/>
                  </a:solidFill>
                  <a:effectLst/>
                  <a:ea typeface="Arial" panose="020B0604020202020204" pitchFamily="34" charset="0"/>
                </a:rPr>
                <a:t> </a:t>
              </a:r>
              <a:r>
                <a:rPr lang="en-US" sz="2400">
                  <a:solidFill>
                    <a:srgbClr val="FFFFFF"/>
                  </a:solidFill>
                  <a:effectLst/>
                  <a:ea typeface="Arial" panose="020B0604020202020204" pitchFamily="34" charset="0"/>
                </a:rPr>
                <a:t>policies and programs</a:t>
              </a:r>
              <a:endParaRPr lang="en-US" sz="2800">
                <a:effectLst/>
                <a:ea typeface="Arial" panose="020B0604020202020204" pitchFamily="34" charset="0"/>
              </a:endParaRPr>
            </a:p>
            <a:p>
              <a:pPr marL="114300" marR="114935">
                <a:spcBef>
                  <a:spcPts val="0"/>
                </a:spcBef>
                <a:spcAft>
                  <a:spcPts val="0"/>
                </a:spcAft>
              </a:pPr>
              <a:r>
                <a:rPr lang="en-US" sz="2400">
                  <a:solidFill>
                    <a:srgbClr val="FFFFFF"/>
                  </a:solidFill>
                  <a:effectLst/>
                  <a:ea typeface="Arial" panose="020B0604020202020204" pitchFamily="34" charset="0"/>
                </a:rPr>
                <a:t>that enable and </a:t>
              </a:r>
              <a:r>
                <a:rPr lang="en-US" sz="2400" spc="-10">
                  <a:solidFill>
                    <a:srgbClr val="FFFFFF"/>
                  </a:solidFill>
                  <a:effectLst/>
                  <a:ea typeface="Arial" panose="020B0604020202020204" pitchFamily="34" charset="0"/>
                </a:rPr>
                <a:t>encourage</a:t>
              </a:r>
              <a:r>
                <a:rPr lang="en-US" sz="2400" spc="-70">
                  <a:solidFill>
                    <a:srgbClr val="FFFFFF"/>
                  </a:solidFill>
                  <a:effectLst/>
                  <a:ea typeface="Arial" panose="020B0604020202020204" pitchFamily="34" charset="0"/>
                </a:rPr>
                <a:t> </a:t>
              </a:r>
              <a:r>
                <a:rPr lang="en-US" sz="2400" spc="-10">
                  <a:solidFill>
                    <a:srgbClr val="FFFFFF"/>
                  </a:solidFill>
                  <a:effectLst/>
                  <a:ea typeface="Arial" panose="020B0604020202020204" pitchFamily="34" charset="0"/>
                </a:rPr>
                <a:t>employees </a:t>
              </a:r>
              <a:r>
                <a:rPr lang="en-US" sz="2400">
                  <a:solidFill>
                    <a:srgbClr val="FFFFFF"/>
                  </a:solidFill>
                  <a:effectLst/>
                  <a:ea typeface="Arial" panose="020B0604020202020204" pitchFamily="34" charset="0"/>
                </a:rPr>
                <a:t>to adopt active living lifestyles to address their physical and mental health.</a:t>
              </a:r>
              <a:endParaRPr lang="en-US" sz="2800">
                <a:effectLst/>
                <a:ea typeface="Arial" panose="020B0604020202020204" pitchFamily="34" charset="0"/>
              </a:endParaRPr>
            </a:p>
          </p:txBody>
        </p:sp>
        <p:sp>
          <p:nvSpPr>
            <p:cNvPr id="6" name="Textbox 144">
              <a:extLst>
                <a:ext uri="{FF2B5EF4-FFF2-40B4-BE49-F238E27FC236}">
                  <a16:creationId xmlns:a16="http://schemas.microsoft.com/office/drawing/2014/main" id="{94231EED-8E07-13E0-6CE3-3322BF032EBF}"/>
                </a:ext>
              </a:extLst>
            </p:cNvPr>
            <p:cNvSpPr txBox="1">
              <a:spLocks/>
            </p:cNvSpPr>
            <p:nvPr/>
          </p:nvSpPr>
          <p:spPr>
            <a:xfrm>
              <a:off x="273015" y="1597025"/>
              <a:ext cx="4957354" cy="4858204"/>
            </a:xfrm>
            <a:prstGeom prst="rect">
              <a:avLst/>
            </a:prstGeom>
            <a:solidFill>
              <a:srgbClr val="FDE2E0"/>
            </a:solidFill>
          </p:spPr>
          <p:txBody>
            <a:bodyPr wrap="square" lIns="0" tIns="0" rIns="0" bIns="0" rtlCol="0">
              <a:noAutofit/>
            </a:bodyPr>
            <a:lstStyle/>
            <a:p>
              <a:pPr marL="171450" marR="161290">
                <a:spcBef>
                  <a:spcPts val="545"/>
                </a:spcBef>
                <a:spcAft>
                  <a:spcPts val="0"/>
                </a:spcAft>
              </a:pPr>
              <a:endParaRPr lang="en-US" sz="2400">
                <a:effectLst/>
                <a:latin typeface="Arial" panose="020B0604020202020204" pitchFamily="34" charset="0"/>
                <a:ea typeface="Arial" panose="020B0604020202020204" pitchFamily="34" charset="0"/>
              </a:endParaRPr>
            </a:p>
          </p:txBody>
        </p:sp>
      </p:grpSp>
      <p:pic>
        <p:nvPicPr>
          <p:cNvPr id="8" name="Image 309">
            <a:extLst>
              <a:ext uri="{FF2B5EF4-FFF2-40B4-BE49-F238E27FC236}">
                <a16:creationId xmlns:a16="http://schemas.microsoft.com/office/drawing/2014/main" id="{E654B395-3D11-0BA1-26C0-C6FD0913C20C}"/>
              </a:ext>
            </a:extLst>
          </p:cNvPr>
          <p:cNvPicPr/>
          <p:nvPr/>
        </p:nvPicPr>
        <p:blipFill>
          <a:blip r:embed="rId5" cstate="print"/>
          <a:stretch>
            <a:fillRect/>
          </a:stretch>
        </p:blipFill>
        <p:spPr>
          <a:xfrm>
            <a:off x="273014" y="3003816"/>
            <a:ext cx="4957354" cy="2455152"/>
          </a:xfrm>
          <a:prstGeom prst="rect">
            <a:avLst/>
          </a:prstGeom>
        </p:spPr>
      </p:pic>
    </p:spTree>
    <p:extLst>
      <p:ext uri="{BB962C8B-B14F-4D97-AF65-F5344CB8AC3E}">
        <p14:creationId xmlns:p14="http://schemas.microsoft.com/office/powerpoint/2010/main" val="417676788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7a85a10-258b-45b4-a519-c96c7721094c}" enabled="0" method="" siteId="{57a85a10-258b-45b4-a519-c96c7721094c}" removed="1"/>
</clbl:labelList>
</file>

<file path=docProps/app.xml><?xml version="1.0" encoding="utf-8"?>
<Properties xmlns="http://schemas.openxmlformats.org/officeDocument/2006/extended-properties" xmlns:vt="http://schemas.openxmlformats.org/officeDocument/2006/docPropsVTypes">
  <TotalTime>855</TotalTime>
  <Words>1094</Words>
  <Application>Microsoft Office PowerPoint</Application>
  <PresentationFormat>On-screen Show (4:3)</PresentationFormat>
  <Paragraphs>128</Paragraphs>
  <Slides>14</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Century Gothic</vt:lpstr>
      <vt:lpstr>HammersmithOne</vt:lpstr>
      <vt:lpstr>2_Office Theme</vt:lpstr>
      <vt:lpstr>4_Office Theme</vt:lpstr>
      <vt:lpstr>  Updates: Houston Active Living Plan    </vt:lpstr>
      <vt:lpstr>Go Healthy Houston Taskforce</vt:lpstr>
      <vt:lpstr>PowerPoint Presentation</vt:lpstr>
      <vt:lpstr>The Vision</vt:lpstr>
      <vt:lpstr>The Process</vt:lpstr>
      <vt:lpstr>Active Living Plan</vt:lpstr>
      <vt:lpstr>FAITH-BASED</vt:lpstr>
      <vt:lpstr>MILITARY &amp; VETERANS</vt:lpstr>
      <vt:lpstr>BUSINESS &amp; INDUSTRY</vt:lpstr>
      <vt:lpstr>EDUCATION</vt:lpstr>
      <vt:lpstr>HEALTH CARE</vt:lpstr>
      <vt:lpstr>MEDIA</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Cromartie</dc:creator>
  <cp:lastModifiedBy>Staten, Latreka - HHD</cp:lastModifiedBy>
  <cp:revision>5</cp:revision>
  <dcterms:created xsi:type="dcterms:W3CDTF">2015-07-25T02:35:59Z</dcterms:created>
  <dcterms:modified xsi:type="dcterms:W3CDTF">2023-10-13T17:28:00Z</dcterms:modified>
</cp:coreProperties>
</file>