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1" r:id="rId1"/>
  </p:sldMasterIdLst>
  <p:notesMasterIdLst>
    <p:notesMasterId r:id="rId13"/>
  </p:notesMasterIdLst>
  <p:sldIdLst>
    <p:sldId id="256" r:id="rId2"/>
    <p:sldId id="266" r:id="rId3"/>
    <p:sldId id="257" r:id="rId4"/>
    <p:sldId id="268" r:id="rId5"/>
    <p:sldId id="261" r:id="rId6"/>
    <p:sldId id="269" r:id="rId7"/>
    <p:sldId id="262" r:id="rId8"/>
    <p:sldId id="270" r:id="rId9"/>
    <p:sldId id="271" r:id="rId10"/>
    <p:sldId id="272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96" d="100"/>
          <a:sy n="96" d="100"/>
        </p:scale>
        <p:origin x="60" y="21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A429BB-C132-42A2-84F6-648A2E73A104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C4840B-904B-43D9-8696-C2DF99204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3367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0CD822-8A76-40E7-95F5-7BC953F2A42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1889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smtClean="0"/>
              <a:t>2/14/2016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6979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smtClean="0"/>
              <a:t>2/14/2016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907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8E61D-D431-422C-9764-11DAFE33AB63}" type="datetimeFigureOut">
              <a:rPr lang="en-US" smtClean="0"/>
              <a:t>2/14/2016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0589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for10x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541707" y="1835205"/>
            <a:ext cx="4457265" cy="4326015"/>
          </a:xfrm>
        </p:spPr>
        <p:txBody>
          <a:bodyPr/>
          <a:lstStyle>
            <a:lvl1pPr>
              <a:lnSpc>
                <a:spcPct val="85000"/>
              </a:lnSpc>
              <a:defRPr sz="2250">
                <a:solidFill>
                  <a:schemeClr val="bg2">
                    <a:lumMod val="25000"/>
                  </a:schemeClr>
                </a:solidFill>
                <a:latin typeface="+mn-lt"/>
              </a:defRPr>
            </a:lvl1pPr>
            <a:lvl2pPr>
              <a:lnSpc>
                <a:spcPct val="85000"/>
              </a:lnSpc>
              <a:defRPr sz="1950">
                <a:solidFill>
                  <a:schemeClr val="bg2">
                    <a:lumMod val="25000"/>
                  </a:schemeClr>
                </a:solidFill>
                <a:latin typeface="+mn-lt"/>
              </a:defRPr>
            </a:lvl2pPr>
            <a:lvl3pPr>
              <a:lnSpc>
                <a:spcPct val="85000"/>
              </a:lnSpc>
              <a:defRPr sz="1650">
                <a:solidFill>
                  <a:schemeClr val="bg2">
                    <a:lumMod val="25000"/>
                  </a:schemeClr>
                </a:solidFill>
                <a:latin typeface="+mn-lt"/>
              </a:defRPr>
            </a:lvl3pPr>
            <a:lvl4pPr>
              <a:lnSpc>
                <a:spcPct val="85000"/>
              </a:lnSpc>
              <a:defRPr sz="1350">
                <a:solidFill>
                  <a:schemeClr val="bg2">
                    <a:lumMod val="25000"/>
                  </a:schemeClr>
                </a:solidFill>
                <a:latin typeface="+mn-lt"/>
              </a:defRPr>
            </a:lvl4pPr>
            <a:lvl5pPr>
              <a:lnSpc>
                <a:spcPct val="85000"/>
              </a:lnSpc>
              <a:defRPr sz="1200">
                <a:solidFill>
                  <a:schemeClr val="bg2">
                    <a:lumMod val="25000"/>
                  </a:schemeClr>
                </a:solidFill>
                <a:latin typeface="+mn-lt"/>
              </a:defRPr>
            </a:lvl5pPr>
          </a:lstStyle>
          <a:p>
            <a:pPr lvl="0"/>
            <a:r>
              <a:rPr lang="en-US" dirty="0" smtClean="0"/>
              <a:t>Click to edit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1541709" y="366813"/>
            <a:ext cx="9335209" cy="1371600"/>
          </a:xfrm>
        </p:spPr>
        <p:txBody>
          <a:bodyPr/>
          <a:lstStyle>
            <a:lvl1pPr algn="l">
              <a:defRPr>
                <a:solidFill>
                  <a:schemeClr val="bg2">
                    <a:lumMod val="25000"/>
                  </a:schemeClr>
                </a:solidFill>
                <a:latin typeface="+mj-lt"/>
              </a:defRPr>
            </a:lvl1pPr>
          </a:lstStyle>
          <a:p>
            <a:r>
              <a:rPr lang="en-US" dirty="0" smtClean="0"/>
              <a:t>Click to edit title style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quarter" idx="12" hasCustomPrompt="1"/>
          </p:nvPr>
        </p:nvSpPr>
        <p:spPr>
          <a:xfrm>
            <a:off x="6419653" y="1835205"/>
            <a:ext cx="4457265" cy="4326015"/>
          </a:xfrm>
        </p:spPr>
        <p:txBody>
          <a:bodyPr/>
          <a:lstStyle>
            <a:lvl1pPr>
              <a:lnSpc>
                <a:spcPct val="85000"/>
              </a:lnSpc>
              <a:defRPr sz="2250">
                <a:solidFill>
                  <a:schemeClr val="bg2">
                    <a:lumMod val="25000"/>
                  </a:schemeClr>
                </a:solidFill>
                <a:latin typeface="+mn-lt"/>
              </a:defRPr>
            </a:lvl1pPr>
            <a:lvl2pPr>
              <a:lnSpc>
                <a:spcPct val="85000"/>
              </a:lnSpc>
              <a:defRPr sz="1950">
                <a:solidFill>
                  <a:schemeClr val="bg2">
                    <a:lumMod val="25000"/>
                  </a:schemeClr>
                </a:solidFill>
                <a:latin typeface="+mn-lt"/>
              </a:defRPr>
            </a:lvl2pPr>
            <a:lvl3pPr>
              <a:lnSpc>
                <a:spcPct val="85000"/>
              </a:lnSpc>
              <a:defRPr sz="1650" strike="noStrike">
                <a:solidFill>
                  <a:schemeClr val="bg2">
                    <a:lumMod val="25000"/>
                  </a:schemeClr>
                </a:solidFill>
                <a:latin typeface="+mn-lt"/>
              </a:defRPr>
            </a:lvl3pPr>
            <a:lvl4pPr>
              <a:lnSpc>
                <a:spcPct val="85000"/>
              </a:lnSpc>
              <a:defRPr sz="1350">
                <a:solidFill>
                  <a:schemeClr val="bg2">
                    <a:lumMod val="25000"/>
                  </a:schemeClr>
                </a:solidFill>
                <a:latin typeface="+mn-lt"/>
              </a:defRPr>
            </a:lvl4pPr>
            <a:lvl5pPr>
              <a:lnSpc>
                <a:spcPct val="85000"/>
              </a:lnSpc>
              <a:defRPr sz="1200">
                <a:solidFill>
                  <a:schemeClr val="bg2">
                    <a:lumMod val="25000"/>
                  </a:schemeClr>
                </a:solidFill>
                <a:latin typeface="+mn-lt"/>
              </a:defRPr>
            </a:lvl5pPr>
          </a:lstStyle>
          <a:p>
            <a:pPr lvl="0"/>
            <a:r>
              <a:rPr lang="en-US" dirty="0" smtClean="0"/>
              <a:t>Click to edit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412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smtClean="0"/>
              <a:t>2/14/2016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931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smtClean="0"/>
              <a:t>2/14/2016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5284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smtClean="0"/>
              <a:t>2/14/2016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184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smtClean="0"/>
              <a:t>2/14/2016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590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smtClean="0"/>
              <a:t>2/14/2016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209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smtClean="0"/>
              <a:t>2/14/2016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846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331444B-B92B-4E27-8C94-BB93EAF5CB18}" type="datetimeFigureOut">
              <a:rPr lang="en-US" smtClean="0"/>
              <a:t>2/14/2016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651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smtClean="0"/>
              <a:t>2/14/2016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207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D6E9DEC-419B-4CC5-A080-3B06BD5A8291}" type="datetimeFigureOut">
              <a:rPr lang="en-US" smtClean="0"/>
              <a:t>2/14/2016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3550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Transportation, Technology, Infrastructure Committee</a:t>
            </a:r>
          </a:p>
          <a:p>
            <a:pPr algn="l"/>
            <a:r>
              <a:rPr lang="en-US" dirty="0" smtClean="0"/>
              <a:t>February 2016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452035"/>
            <a:ext cx="8144134" cy="1117687"/>
          </a:xfrm>
        </p:spPr>
        <p:txBody>
          <a:bodyPr/>
          <a:lstStyle/>
          <a:p>
            <a:pPr algn="l"/>
            <a:r>
              <a:rPr lang="en-US" dirty="0" smtClean="0"/>
              <a:t>Houston IT services (HITS)</a:t>
            </a:r>
          </a:p>
          <a:p>
            <a:pPr algn="l"/>
            <a:r>
              <a:rPr lang="en-US" dirty="0" smtClean="0"/>
              <a:t>Tina Carkhuff, interim director/</a:t>
            </a:r>
            <a:r>
              <a:rPr lang="en-US" dirty="0" err="1" smtClean="0"/>
              <a:t>cio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351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Enable all field inspectors to access important system information from the field</a:t>
            </a:r>
            <a:endParaRPr lang="en-US" dirty="0"/>
          </a:p>
          <a:p>
            <a:r>
              <a:rPr lang="en-GB" dirty="0" smtClean="0"/>
              <a:t>Provide access roles and permissions for all users to ensure accountability</a:t>
            </a:r>
            <a:endParaRPr lang="en-US" dirty="0"/>
          </a:p>
          <a:p>
            <a:r>
              <a:rPr lang="en-GB" dirty="0" smtClean="0"/>
              <a:t>Integrate </a:t>
            </a:r>
            <a:r>
              <a:rPr lang="en-GB" dirty="0"/>
              <a:t>with </a:t>
            </a:r>
            <a:r>
              <a:rPr lang="en-GB" dirty="0" smtClean="0"/>
              <a:t>311, printing, and SharePoint</a:t>
            </a:r>
            <a:endParaRPr lang="en-US" dirty="0"/>
          </a:p>
          <a:p>
            <a:r>
              <a:rPr lang="en-GB" dirty="0" smtClean="0"/>
              <a:t>Improve efficiency</a:t>
            </a:r>
            <a:r>
              <a:rPr lang="en-GB" dirty="0"/>
              <a:t>, effectiveness </a:t>
            </a:r>
            <a:r>
              <a:rPr lang="en-GB" dirty="0" smtClean="0"/>
              <a:t>by </a:t>
            </a:r>
            <a:r>
              <a:rPr lang="en-GB" dirty="0"/>
              <a:t>expediting </a:t>
            </a:r>
            <a:r>
              <a:rPr lang="en-GB" dirty="0" smtClean="0"/>
              <a:t>internal </a:t>
            </a:r>
            <a:r>
              <a:rPr lang="en-GB" dirty="0"/>
              <a:t>processes and communication within DON, </a:t>
            </a:r>
            <a:r>
              <a:rPr lang="en-GB" dirty="0" smtClean="0"/>
              <a:t>(and later, between other </a:t>
            </a:r>
            <a:r>
              <a:rPr lang="en-GB" dirty="0"/>
              <a:t>City </a:t>
            </a:r>
            <a:r>
              <a:rPr lang="en-GB" dirty="0" smtClean="0"/>
              <a:t>departments)</a:t>
            </a:r>
            <a:endParaRPr lang="en-US" dirty="0" smtClean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294967295"/>
          </p:nvPr>
        </p:nvSpPr>
        <p:spPr>
          <a:xfrm>
            <a:off x="6393610" y="1875184"/>
            <a:ext cx="4462272" cy="4325112"/>
          </a:xfrm>
          <a:prstGeom prst="roundRect">
            <a:avLst>
              <a:gd name="adj" fmla="val 1368"/>
            </a:avLst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85000"/>
              </a:lnSpc>
            </a:pPr>
            <a:r>
              <a:rPr lang="en-US" sz="2250" dirty="0">
                <a:solidFill>
                  <a:schemeClr val="bg2">
                    <a:lumMod val="25000"/>
                  </a:schemeClr>
                </a:solidFill>
              </a:rPr>
              <a:t>The project commenced on August 23, 2015 and was moved into production on January 19, 2016.</a:t>
            </a:r>
          </a:p>
          <a:p>
            <a:pPr>
              <a:lnSpc>
                <a:spcPct val="85000"/>
              </a:lnSpc>
            </a:pPr>
            <a:r>
              <a:rPr lang="en-US" sz="2250" dirty="0">
                <a:solidFill>
                  <a:schemeClr val="bg2">
                    <a:lumMod val="25000"/>
                  </a:schemeClr>
                </a:solidFill>
              </a:rPr>
              <a:t>To date, more than 70 inspectors and </a:t>
            </a:r>
            <a:r>
              <a:rPr lang="en-US" sz="2250" dirty="0" err="1" smtClean="0">
                <a:solidFill>
                  <a:schemeClr val="bg2">
                    <a:lumMod val="25000"/>
                  </a:schemeClr>
                </a:solidFill>
              </a:rPr>
              <a:t>DoN</a:t>
            </a:r>
            <a:r>
              <a:rPr lang="en-US" sz="2250" dirty="0" smtClean="0">
                <a:solidFill>
                  <a:schemeClr val="bg2">
                    <a:lumMod val="25000"/>
                  </a:schemeClr>
                </a:solidFill>
              </a:rPr>
              <a:t> personnel </a:t>
            </a:r>
            <a:r>
              <a:rPr lang="en-US" sz="2250" dirty="0">
                <a:solidFill>
                  <a:schemeClr val="bg2">
                    <a:lumMod val="25000"/>
                  </a:schemeClr>
                </a:solidFill>
              </a:rPr>
              <a:t>have </a:t>
            </a:r>
            <a:r>
              <a:rPr lang="en-US" sz="2250">
                <a:solidFill>
                  <a:schemeClr val="bg2">
                    <a:lumMod val="25000"/>
                  </a:schemeClr>
                </a:solidFill>
              </a:rPr>
              <a:t>been </a:t>
            </a:r>
            <a:r>
              <a:rPr lang="en-US" sz="2250" smtClean="0">
                <a:solidFill>
                  <a:schemeClr val="bg2">
                    <a:lumMod val="25000"/>
                  </a:schemeClr>
                </a:solidFill>
              </a:rPr>
              <a:t>trained </a:t>
            </a:r>
            <a:r>
              <a:rPr lang="en-US" sz="2250" dirty="0" smtClean="0">
                <a:solidFill>
                  <a:schemeClr val="bg2">
                    <a:lumMod val="25000"/>
                  </a:schemeClr>
                </a:solidFill>
              </a:rPr>
              <a:t>and introduced to the system</a:t>
            </a:r>
            <a:r>
              <a:rPr lang="en-US" sz="2250" dirty="0">
                <a:solidFill>
                  <a:schemeClr val="bg2">
                    <a:lumMod val="25000"/>
                  </a:schemeClr>
                </a:solidFill>
              </a:rPr>
              <a:t>. Training </a:t>
            </a:r>
            <a:r>
              <a:rPr lang="en-US" sz="2250" dirty="0" smtClean="0">
                <a:solidFill>
                  <a:schemeClr val="bg2">
                    <a:lumMod val="25000"/>
                  </a:schemeClr>
                </a:solidFill>
              </a:rPr>
              <a:t>is happening </a:t>
            </a:r>
            <a:r>
              <a:rPr lang="en-US" sz="2250" dirty="0">
                <a:solidFill>
                  <a:schemeClr val="bg2">
                    <a:lumMod val="25000"/>
                  </a:schemeClr>
                </a:solidFill>
              </a:rPr>
              <a:t>on a continuous basis.</a:t>
            </a:r>
          </a:p>
          <a:p>
            <a:pPr>
              <a:lnSpc>
                <a:spcPct val="85000"/>
              </a:lnSpc>
            </a:pPr>
            <a:r>
              <a:rPr lang="en-US" sz="2250" dirty="0" smtClean="0">
                <a:solidFill>
                  <a:schemeClr val="bg2">
                    <a:lumMod val="25000"/>
                  </a:schemeClr>
                </a:solidFill>
              </a:rPr>
              <a:t>Project is currently in a healthy monitoring state.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41708" y="697022"/>
            <a:ext cx="9418320" cy="91440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DON – </a:t>
            </a:r>
            <a:r>
              <a:rPr lang="en-US" sz="3600" dirty="0" err="1" smtClean="0"/>
              <a:t>Infor</a:t>
            </a:r>
            <a:r>
              <a:rPr lang="en-US" sz="3600" dirty="0" smtClean="0"/>
              <a:t> Deployment </a:t>
            </a:r>
            <a:br>
              <a:rPr lang="en-US" sz="3600" dirty="0" smtClean="0"/>
            </a:br>
            <a:r>
              <a:rPr lang="en-US" sz="3600" dirty="0" smtClean="0"/>
              <a:t>Project Goals/Objectives/Metrics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6517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9200" y="2495729"/>
            <a:ext cx="9906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/>
              <a:t>Questions? </a:t>
            </a: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1164104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2400" dirty="0" smtClean="0"/>
              <a:t>Upcoming Council Agenda Items </a:t>
            </a:r>
          </a:p>
          <a:p>
            <a:pPr lvl="2"/>
            <a:r>
              <a:rPr lang="en-US" sz="2400" dirty="0" smtClean="0"/>
              <a:t>AT&amp;T Systems Updates</a:t>
            </a:r>
          </a:p>
          <a:p>
            <a:pPr lvl="3"/>
            <a:r>
              <a:rPr lang="en-US" sz="2400" dirty="0" smtClean="0"/>
              <a:t>Private Analog Services/311 Services </a:t>
            </a:r>
          </a:p>
          <a:p>
            <a:pPr lvl="3"/>
            <a:r>
              <a:rPr lang="en-US" sz="2400" dirty="0" err="1" smtClean="0"/>
              <a:t>Plexar</a:t>
            </a:r>
            <a:r>
              <a:rPr lang="en-US" sz="2400" dirty="0" smtClean="0"/>
              <a:t> Services </a:t>
            </a:r>
          </a:p>
          <a:p>
            <a:pPr lvl="3"/>
            <a:r>
              <a:rPr lang="en-US" sz="2400" dirty="0" smtClean="0"/>
              <a:t>Texas Department of Information Resources (DIR)/AT&amp;T</a:t>
            </a:r>
          </a:p>
          <a:p>
            <a:pPr lvl="1"/>
            <a:r>
              <a:rPr lang="en-US" sz="2400" dirty="0" err="1" smtClean="0"/>
              <a:t>Infor</a:t>
            </a:r>
            <a:endParaRPr lang="en-US" sz="2400" dirty="0" smtClean="0"/>
          </a:p>
          <a:p>
            <a:pPr lvl="2"/>
            <a:r>
              <a:rPr lang="en-US" sz="2400" dirty="0" smtClean="0"/>
              <a:t>Department of Neighborhoods Update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998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0" y="767725"/>
            <a:ext cx="9613861" cy="1080938"/>
          </a:xfrm>
        </p:spPr>
        <p:txBody>
          <a:bodyPr>
            <a:normAutofit/>
          </a:bodyPr>
          <a:lstStyle/>
          <a:p>
            <a:r>
              <a:rPr lang="en-US" dirty="0" smtClean="0"/>
              <a:t>AT&amp;T Private Analog Services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5100102"/>
          </a:xfrm>
        </p:spPr>
        <p:txBody>
          <a:bodyPr>
            <a:normAutofit/>
          </a:bodyPr>
          <a:lstStyle/>
          <a:p>
            <a:r>
              <a:rPr lang="en-US" dirty="0" smtClean="0"/>
              <a:t>This agreement covers private analog services and 311 services in the total amount of $6,000,000 and is revolved out through Central Services Chargeback Fund (1002).</a:t>
            </a:r>
          </a:p>
          <a:p>
            <a:r>
              <a:rPr lang="en-US" dirty="0" smtClean="0"/>
              <a:t>Requested spending authority is expected to sustain departments through June 30, 2018. </a:t>
            </a:r>
          </a:p>
          <a:p>
            <a:r>
              <a:rPr lang="en-US" dirty="0" smtClean="0"/>
              <a:t>This is a sole source, private network. </a:t>
            </a:r>
          </a:p>
          <a:p>
            <a:r>
              <a:rPr lang="en-US" dirty="0" smtClean="0"/>
              <a:t>Services are provided as general exchange tariffed services. </a:t>
            </a:r>
          </a:p>
          <a:p>
            <a:r>
              <a:rPr lang="en-US" dirty="0" smtClean="0"/>
              <a:t>AT&amp;T maintains exclusivity based on </a:t>
            </a:r>
          </a:p>
          <a:p>
            <a:pPr lvl="1"/>
            <a:r>
              <a:rPr lang="en-US" sz="2000" dirty="0" smtClean="0"/>
              <a:t>Their standing as a Local Exchange Carrier in Houston, TX, </a:t>
            </a:r>
          </a:p>
          <a:p>
            <a:pPr lvl="1"/>
            <a:r>
              <a:rPr lang="en-US" sz="2000" dirty="0" smtClean="0"/>
              <a:t>Product ownership/naming rights, and </a:t>
            </a:r>
          </a:p>
          <a:p>
            <a:pPr lvl="1"/>
            <a:r>
              <a:rPr lang="en-US" sz="2000" dirty="0" smtClean="0"/>
              <a:t>Legacy permission by the Texas Public Utilities Commission.  (PUC)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7537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0" y="767725"/>
            <a:ext cx="9613861" cy="1080938"/>
          </a:xfrm>
        </p:spPr>
        <p:txBody>
          <a:bodyPr>
            <a:normAutofit/>
          </a:bodyPr>
          <a:lstStyle/>
          <a:p>
            <a:r>
              <a:rPr lang="en-US" dirty="0" smtClean="0"/>
              <a:t>AT&amp;T Private Analog Services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5100102"/>
          </a:xfrm>
        </p:spPr>
        <p:txBody>
          <a:bodyPr>
            <a:normAutofit/>
          </a:bodyPr>
          <a:lstStyle/>
          <a:p>
            <a:r>
              <a:rPr lang="en-US" dirty="0" smtClean="0"/>
              <a:t>No other telephone provider can provide this specialty service in this area.  </a:t>
            </a:r>
          </a:p>
          <a:p>
            <a:r>
              <a:rPr lang="en-US" dirty="0" smtClean="0"/>
              <a:t>Services included under this request are </a:t>
            </a:r>
          </a:p>
          <a:p>
            <a:pPr lvl="1"/>
            <a:r>
              <a:rPr lang="en-US" dirty="0" smtClean="0"/>
              <a:t>Point to point, private analog lines or multi-point circuits (fax and modem lines) dedicated to monitoring remote systems and facilities. </a:t>
            </a:r>
          </a:p>
          <a:p>
            <a:pPr lvl="1"/>
            <a:r>
              <a:rPr lang="en-US" dirty="0" smtClean="0"/>
              <a:t>311 service allows all greater Houston residents to dial a three digit code and have that call sent to our 311 call center.</a:t>
            </a:r>
          </a:p>
          <a:p>
            <a:pPr lvl="1"/>
            <a:endParaRPr lang="en-US" dirty="0"/>
          </a:p>
          <a:p>
            <a:r>
              <a:rPr lang="en-US" dirty="0" smtClean="0"/>
              <a:t>Private Analog Line Services are covered by AT&amp;T under Private Network Service </a:t>
            </a:r>
            <a:r>
              <a:rPr lang="en-US" dirty="0"/>
              <a:t>Tariff </a:t>
            </a:r>
            <a:r>
              <a:rPr lang="en-US" dirty="0" smtClean="0"/>
              <a:t>§ 2</a:t>
            </a:r>
          </a:p>
          <a:p>
            <a:r>
              <a:rPr lang="en-US" dirty="0" smtClean="0"/>
              <a:t>311 Services are covered by AT&amp;T under General </a:t>
            </a:r>
            <a:r>
              <a:rPr lang="en-US" dirty="0"/>
              <a:t>Exchange Tariff </a:t>
            </a:r>
            <a:r>
              <a:rPr lang="en-US" dirty="0" smtClean="0"/>
              <a:t>§ 47</a:t>
            </a:r>
          </a:p>
          <a:p>
            <a:r>
              <a:rPr lang="en-US" dirty="0" smtClean="0"/>
              <a:t>This Recommendation for Council Action (RCA) is made pursuant to Chapter 252, Section 252.022 (a) (7) (A) of Texas Local Government Code for exempt procurements. 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47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AT&amp;T </a:t>
            </a:r>
            <a:r>
              <a:rPr lang="en-US" dirty="0" err="1" smtClean="0"/>
              <a:t>Plexar</a:t>
            </a:r>
            <a:r>
              <a:rPr lang="en-US" dirty="0" smtClean="0"/>
              <a:t> Services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0967" y="1905000"/>
            <a:ext cx="9613861" cy="3733800"/>
          </a:xfrm>
        </p:spPr>
        <p:txBody>
          <a:bodyPr>
            <a:noAutofit/>
          </a:bodyPr>
          <a:lstStyle/>
          <a:p>
            <a:r>
              <a:rPr lang="en-US" dirty="0"/>
              <a:t>This agreement covers </a:t>
            </a:r>
            <a:r>
              <a:rPr lang="en-US" dirty="0" smtClean="0"/>
              <a:t>central office based business communication system services or </a:t>
            </a:r>
            <a:r>
              <a:rPr lang="en-US" dirty="0" err="1" smtClean="0"/>
              <a:t>Plexar</a:t>
            </a:r>
            <a:r>
              <a:rPr lang="en-US" dirty="0" smtClean="0"/>
              <a:t> services in </a:t>
            </a:r>
            <a:r>
              <a:rPr lang="en-US" dirty="0"/>
              <a:t>the total amount of </a:t>
            </a:r>
            <a:r>
              <a:rPr lang="en-US" dirty="0" smtClean="0"/>
              <a:t>$1,600,000 </a:t>
            </a:r>
            <a:r>
              <a:rPr lang="en-US" dirty="0"/>
              <a:t>and is revolved out through Central Services Chargeback Fund (1002</a:t>
            </a:r>
            <a:r>
              <a:rPr lang="en-US" dirty="0" smtClean="0"/>
              <a:t>).</a:t>
            </a:r>
            <a:endParaRPr lang="en-US" dirty="0"/>
          </a:p>
          <a:p>
            <a:r>
              <a:rPr lang="en-US" dirty="0"/>
              <a:t>Requested spending authority is expected to sustain departments through June 30, 2018</a:t>
            </a:r>
            <a:r>
              <a:rPr lang="en-US" dirty="0" smtClean="0"/>
              <a:t>.</a:t>
            </a:r>
          </a:p>
          <a:p>
            <a:r>
              <a:rPr lang="en-US" dirty="0"/>
              <a:t>This is a sole source, private network. </a:t>
            </a:r>
            <a:endParaRPr lang="en-US" dirty="0" smtClean="0"/>
          </a:p>
          <a:p>
            <a:r>
              <a:rPr lang="en-US" dirty="0"/>
              <a:t>Services are provided as general exchange tariffed </a:t>
            </a:r>
            <a:r>
              <a:rPr lang="en-US" dirty="0" smtClean="0"/>
              <a:t>services.</a:t>
            </a:r>
          </a:p>
          <a:p>
            <a:r>
              <a:rPr lang="en-US" dirty="0"/>
              <a:t>AT&amp;T maintains exclusivity based on </a:t>
            </a:r>
          </a:p>
          <a:p>
            <a:pPr lvl="1"/>
            <a:r>
              <a:rPr lang="en-US" sz="2000" dirty="0"/>
              <a:t>Their standing as a Local Exchange Carrier in Houston, TX, </a:t>
            </a:r>
          </a:p>
          <a:p>
            <a:pPr lvl="1"/>
            <a:r>
              <a:rPr lang="en-US" sz="2000" dirty="0"/>
              <a:t>Product ownership/naming rights, and </a:t>
            </a:r>
          </a:p>
          <a:p>
            <a:pPr lvl="1"/>
            <a:r>
              <a:rPr lang="en-US" sz="2000" dirty="0"/>
              <a:t>Legacy permission by the Texas Public Utilities Commission.  (PUC)</a:t>
            </a:r>
          </a:p>
          <a:p>
            <a:endParaRPr lang="en-US" dirty="0"/>
          </a:p>
          <a:p>
            <a:r>
              <a:rPr lang="en-US" dirty="0" smtClean="0"/>
              <a:t>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179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AT&amp;T </a:t>
            </a:r>
            <a:r>
              <a:rPr lang="en-US" dirty="0" err="1" smtClean="0"/>
              <a:t>Plexar</a:t>
            </a:r>
            <a:r>
              <a:rPr lang="en-US" dirty="0" smtClean="0"/>
              <a:t> Services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0967" y="1905000"/>
            <a:ext cx="9613861" cy="4191000"/>
          </a:xfrm>
        </p:spPr>
        <p:txBody>
          <a:bodyPr>
            <a:noAutofit/>
          </a:bodyPr>
          <a:lstStyle/>
          <a:p>
            <a:r>
              <a:rPr lang="en-US" dirty="0"/>
              <a:t>No other telephone provider can provide this specialty service in this area. </a:t>
            </a:r>
            <a:endParaRPr lang="en-US" dirty="0" smtClean="0"/>
          </a:p>
          <a:p>
            <a:r>
              <a:rPr lang="en-US" dirty="0"/>
              <a:t>Services included under this request are </a:t>
            </a:r>
          </a:p>
          <a:p>
            <a:pPr lvl="1"/>
            <a:r>
              <a:rPr lang="en-US" dirty="0" err="1" smtClean="0"/>
              <a:t>Plexar</a:t>
            </a:r>
            <a:r>
              <a:rPr lang="en-US" dirty="0" smtClean="0"/>
              <a:t> lines to mimic a full-service telecommunications system for the City where a full phone system installation is not feasible from a cost perspective. </a:t>
            </a:r>
          </a:p>
          <a:p>
            <a:pPr lvl="1"/>
            <a:r>
              <a:rPr lang="en-US" dirty="0" err="1" smtClean="0"/>
              <a:t>Plexar</a:t>
            </a:r>
            <a:r>
              <a:rPr lang="en-US" dirty="0" smtClean="0"/>
              <a:t> service is housed in AT&amp;T’s central office but to users, there is continuity of features compatible with most existing phone sets to include</a:t>
            </a:r>
          </a:p>
          <a:p>
            <a:pPr lvl="2"/>
            <a:r>
              <a:rPr lang="en-US" dirty="0" smtClean="0"/>
              <a:t>Voicemail</a:t>
            </a:r>
          </a:p>
          <a:p>
            <a:pPr lvl="2"/>
            <a:r>
              <a:rPr lang="en-US" dirty="0" smtClean="0"/>
              <a:t>Call Forwarding</a:t>
            </a:r>
          </a:p>
          <a:p>
            <a:pPr lvl="2"/>
            <a:r>
              <a:rPr lang="en-US" dirty="0" smtClean="0"/>
              <a:t>Call Hold</a:t>
            </a:r>
          </a:p>
          <a:p>
            <a:pPr lvl="2"/>
            <a:r>
              <a:rPr lang="en-US" dirty="0" smtClean="0"/>
              <a:t>Caller ID</a:t>
            </a:r>
            <a:endParaRPr lang="en-US" dirty="0"/>
          </a:p>
          <a:p>
            <a:r>
              <a:rPr lang="en-US" dirty="0" smtClean="0"/>
              <a:t> </a:t>
            </a:r>
            <a:r>
              <a:rPr lang="en-US" dirty="0" err="1" smtClean="0"/>
              <a:t>Plexar</a:t>
            </a:r>
            <a:r>
              <a:rPr lang="en-US" dirty="0" smtClean="0"/>
              <a:t> services are </a:t>
            </a:r>
            <a:r>
              <a:rPr lang="en-US" dirty="0"/>
              <a:t>covered by AT&amp;T under Private Network Service Tariff § </a:t>
            </a:r>
            <a:r>
              <a:rPr lang="en-US" dirty="0" smtClean="0"/>
              <a:t>5</a:t>
            </a:r>
          </a:p>
          <a:p>
            <a:r>
              <a:rPr lang="en-US" dirty="0"/>
              <a:t>This Recommendation for Council Action (RCA) is made pursuant to Chapter 252, Section 252.022 (a) (7) (A) of Texas Local Government Code for exempt procurements.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2130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0" y="579264"/>
            <a:ext cx="9613861" cy="10809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Texas Department of Information Resources (DIR)/AT&amp;T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This agreement covers </a:t>
            </a:r>
            <a:r>
              <a:rPr lang="en-US" dirty="0" smtClean="0"/>
              <a:t>multiple services in </a:t>
            </a:r>
            <a:r>
              <a:rPr lang="en-US" dirty="0"/>
              <a:t>the total amount of </a:t>
            </a:r>
            <a:r>
              <a:rPr lang="en-US" dirty="0" smtClean="0"/>
              <a:t>$12,800,000 </a:t>
            </a:r>
            <a:r>
              <a:rPr lang="en-US" dirty="0"/>
              <a:t>and is revolved out through Central Services Chargeback Fund (1002</a:t>
            </a:r>
            <a:r>
              <a:rPr lang="en-US" dirty="0" smtClean="0"/>
              <a:t>).</a:t>
            </a:r>
            <a:endParaRPr lang="en-US" dirty="0"/>
          </a:p>
          <a:p>
            <a:r>
              <a:rPr lang="en-US" dirty="0"/>
              <a:t>Requested spending authority is expected to sustain departments through June 30, 2018. </a:t>
            </a:r>
            <a:endParaRPr lang="en-US" dirty="0" smtClean="0"/>
          </a:p>
          <a:p>
            <a:r>
              <a:rPr lang="en-US" dirty="0"/>
              <a:t>Services included under this request </a:t>
            </a:r>
            <a:r>
              <a:rPr lang="en-US" dirty="0" smtClean="0"/>
              <a:t>are</a:t>
            </a:r>
          </a:p>
          <a:p>
            <a:pPr lvl="1"/>
            <a:r>
              <a:rPr lang="en-US" dirty="0" smtClean="0"/>
              <a:t>Opt-E-Man data circuits </a:t>
            </a:r>
          </a:p>
          <a:p>
            <a:pPr lvl="1"/>
            <a:r>
              <a:rPr lang="en-US" dirty="0" smtClean="0"/>
              <a:t> Direct Inward Dial (DID) trunks</a:t>
            </a:r>
          </a:p>
          <a:p>
            <a:pPr lvl="1"/>
            <a:r>
              <a:rPr lang="en-US" dirty="0" smtClean="0"/>
              <a:t>T1 circuits for voice and data</a:t>
            </a:r>
          </a:p>
          <a:p>
            <a:pPr lvl="1"/>
            <a:r>
              <a:rPr lang="en-US" dirty="0" smtClean="0"/>
              <a:t>Primary Rate Interface </a:t>
            </a:r>
            <a:r>
              <a:rPr lang="en-US" dirty="0" err="1" smtClean="0"/>
              <a:t>ciruicts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Digital Subscriber Line (DSL) circuits </a:t>
            </a:r>
          </a:p>
          <a:p>
            <a:pPr lvl="1"/>
            <a:r>
              <a:rPr lang="en-US" dirty="0" smtClean="0"/>
              <a:t>Radio Digital Circuits </a:t>
            </a:r>
          </a:p>
          <a:p>
            <a:r>
              <a:rPr lang="en-US" dirty="0" smtClean="0"/>
              <a:t>Some of the services under this agreement are sole-source and some are able to be procured through other vendors.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002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0" y="579264"/>
            <a:ext cx="9613861" cy="10809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Texas Department of Information Resources (DIR)/AT&amp;T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All of the services under this purchasing agreement have been installed for 10+ years. </a:t>
            </a:r>
          </a:p>
          <a:p>
            <a:pPr marL="0" indent="0">
              <a:buNone/>
            </a:pPr>
            <a:r>
              <a:rPr lang="en-US" dirty="0" smtClean="0"/>
              <a:t> DIR pricing for services have shown to be competitive amongst </a:t>
            </a:r>
            <a:r>
              <a:rPr lang="en-US" dirty="0" smtClean="0"/>
              <a:t>vendors.  HITS has completed RFPs </a:t>
            </a:r>
            <a:r>
              <a:rPr lang="en-US" dirty="0" smtClean="0"/>
              <a:t>for some services under this agreement.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When formal RFPs are not completed, HITS evaluates pricing through DIR for services that may be able to be provided by other vendors. </a:t>
            </a:r>
            <a:r>
              <a:rPr lang="en-US" dirty="0" smtClean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Previous pricing exercises have shown that moving to another provider will incur either installation or special construction costs, which are significant even when the monthly price may be slightly lower.</a:t>
            </a:r>
          </a:p>
          <a:p>
            <a:pPr marL="0" indent="0">
              <a:buNone/>
            </a:pPr>
            <a:r>
              <a:rPr lang="en-US" dirty="0" smtClean="0"/>
              <a:t>Moving to another provider will entail significant work from HITS for install, disruption to service and additional workload on Accounts Payable for processing payments.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64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0" y="579264"/>
            <a:ext cx="9613861" cy="10809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Texas Department of Information Resources (DIR)/AT&amp;T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contract authority for this purchase is provided by the Texas Government Code, Chapter 791, Inter-local Cooperation Act as applicable and Title 10, Subtitle D, Chapter 2170, Telecommunication Services. </a:t>
            </a:r>
          </a:p>
          <a:p>
            <a:pPr marL="0" indent="0">
              <a:buNone/>
            </a:pPr>
            <a:r>
              <a:rPr lang="en-US" dirty="0" smtClean="0"/>
              <a:t>Participation in the State programs has enabled the City to take advantage of the volume discounts extended to the State.</a:t>
            </a:r>
          </a:p>
          <a:p>
            <a:pPr marL="0" indent="0">
              <a:buNone/>
            </a:pPr>
            <a:r>
              <a:rPr lang="en-US" dirty="0" smtClean="0"/>
              <a:t>A waiver for M/WBE Zero-Percent Goal will be attached to the Request for Council Action.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7213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639</TotalTime>
  <Words>942</Words>
  <Application>Microsoft Office PowerPoint</Application>
  <PresentationFormat>Widescreen</PresentationFormat>
  <Paragraphs>90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Calibri</vt:lpstr>
      <vt:lpstr>Calibri Light</vt:lpstr>
      <vt:lpstr>Retrospect</vt:lpstr>
      <vt:lpstr>Transportation, Technology, Infrastructure Committee February 2016</vt:lpstr>
      <vt:lpstr>Agenda </vt:lpstr>
      <vt:lpstr>AT&amp;T Private Analog Services </vt:lpstr>
      <vt:lpstr>AT&amp;T Private Analog Services </vt:lpstr>
      <vt:lpstr>AT&amp;T Plexar Services </vt:lpstr>
      <vt:lpstr>AT&amp;T Plexar Services </vt:lpstr>
      <vt:lpstr>Texas Department of Information Resources (DIR)/AT&amp;T</vt:lpstr>
      <vt:lpstr>Texas Department of Information Resources (DIR)/AT&amp;T</vt:lpstr>
      <vt:lpstr>Texas Department of Information Resources (DIR)/AT&amp;T</vt:lpstr>
      <vt:lpstr>DON – Infor Deployment  Project Goals/Objectives/Metrics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 Carkhuff</dc:creator>
  <cp:lastModifiedBy>Carkhuff, Tina - IT</cp:lastModifiedBy>
  <cp:revision>42</cp:revision>
  <dcterms:created xsi:type="dcterms:W3CDTF">2015-11-10T23:24:41Z</dcterms:created>
  <dcterms:modified xsi:type="dcterms:W3CDTF">2016-02-15T03:12:20Z</dcterms:modified>
</cp:coreProperties>
</file>