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901" r:id="rId2"/>
  </p:sldMasterIdLst>
  <p:notesMasterIdLst>
    <p:notesMasterId r:id="rId10"/>
  </p:notesMasterIdLst>
  <p:handoutMasterIdLst>
    <p:handoutMasterId r:id="rId11"/>
  </p:handoutMasterIdLst>
  <p:sldIdLst>
    <p:sldId id="510" r:id="rId3"/>
    <p:sldId id="507" r:id="rId4"/>
    <p:sldId id="543" r:id="rId5"/>
    <p:sldId id="540" r:id="rId6"/>
    <p:sldId id="541" r:id="rId7"/>
    <p:sldId id="542" r:id="rId8"/>
    <p:sldId id="535" r:id="rId9"/>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3233D"/>
    <a:srgbClr val="6666FF"/>
    <a:srgbClr val="800000"/>
    <a:srgbClr val="FF6600"/>
    <a:srgbClr val="FF9933"/>
    <a:srgbClr val="CC00FF"/>
    <a:srgbClr val="E1D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8" autoAdjust="0"/>
    <p:restoredTop sz="89357" autoAdjust="0"/>
  </p:normalViewPr>
  <p:slideViewPr>
    <p:cSldViewPr snapToGrid="0" snapToObjects="1">
      <p:cViewPr varScale="1">
        <p:scale>
          <a:sx n="57" d="100"/>
          <a:sy n="57" d="100"/>
        </p:scale>
        <p:origin x="840" y="45"/>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24"/>
    </p:cViewPr>
  </p:sorterViewPr>
  <p:notesViewPr>
    <p:cSldViewPr snapToGrid="0" snapToObjects="1">
      <p:cViewPr>
        <p:scale>
          <a:sx n="100" d="100"/>
          <a:sy n="100" d="100"/>
        </p:scale>
        <p:origin x="-72" y="3245"/>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defTabSz="914316">
              <a:defRPr sz="1300" i="0"/>
            </a:lvl1pPr>
          </a:lstStyle>
          <a:p>
            <a:pPr>
              <a:defRPr/>
            </a:pPr>
            <a:endParaRPr lang="en-US" dirty="0"/>
          </a:p>
        </p:txBody>
      </p:sp>
      <p:sp>
        <p:nvSpPr>
          <p:cNvPr id="13315" name="Rectangle 3"/>
          <p:cNvSpPr>
            <a:spLocks noGrp="1" noChangeArrowheads="1"/>
          </p:cNvSpPr>
          <p:nvPr>
            <p:ph type="dt" sz="quarter" idx="1"/>
          </p:nvPr>
        </p:nvSpPr>
        <p:spPr bwMode="auto">
          <a:xfrm>
            <a:off x="3884755"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algn="r" defTabSz="914316">
              <a:defRPr sz="1300" i="0"/>
            </a:lvl1pPr>
          </a:lstStyle>
          <a:p>
            <a:pPr>
              <a:defRPr/>
            </a:pPr>
            <a:endParaRPr lang="en-US" dirty="0"/>
          </a:p>
        </p:txBody>
      </p:sp>
      <p:sp>
        <p:nvSpPr>
          <p:cNvPr id="13316" name="Rectangle 4"/>
          <p:cNvSpPr>
            <a:spLocks noGrp="1" noChangeArrowheads="1"/>
          </p:cNvSpPr>
          <p:nvPr>
            <p:ph type="ftr" sz="quarter" idx="2"/>
          </p:nvPr>
        </p:nvSpPr>
        <p:spPr bwMode="auto">
          <a:xfrm>
            <a:off x="2"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defTabSz="914316">
              <a:defRPr sz="1300" i="0"/>
            </a:lvl1pPr>
          </a:lstStyle>
          <a:p>
            <a:pPr>
              <a:defRPr/>
            </a:pPr>
            <a:endParaRPr lang="en-US" dirty="0"/>
          </a:p>
        </p:txBody>
      </p:sp>
      <p:sp>
        <p:nvSpPr>
          <p:cNvPr id="13317" name="Rectangle 5"/>
          <p:cNvSpPr>
            <a:spLocks noGrp="1" noChangeArrowheads="1"/>
          </p:cNvSpPr>
          <p:nvPr>
            <p:ph type="sldNum" sz="quarter" idx="3"/>
          </p:nvPr>
        </p:nvSpPr>
        <p:spPr bwMode="auto">
          <a:xfrm>
            <a:off x="3884755"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algn="r" defTabSz="914316">
              <a:defRPr sz="1300" i="0"/>
            </a:lvl1pPr>
          </a:lstStyle>
          <a:p>
            <a:pPr>
              <a:defRPr/>
            </a:pPr>
            <a:fld id="{BFFF6DB1-3300-4866-81D8-000D33C1084F}" type="slidenum">
              <a:rPr lang="en-US"/>
              <a:pPr>
                <a:defRPr/>
              </a:pPr>
              <a:t>‹#›</a:t>
            </a:fld>
            <a:endParaRPr lang="en-US" dirty="0"/>
          </a:p>
        </p:txBody>
      </p:sp>
    </p:spTree>
    <p:extLst>
      <p:ext uri="{BB962C8B-B14F-4D97-AF65-F5344CB8AC3E}">
        <p14:creationId xmlns:p14="http://schemas.microsoft.com/office/powerpoint/2010/main" val="6474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defTabSz="914316">
              <a:defRPr sz="1300" i="0"/>
            </a:lvl1pPr>
          </a:lstStyle>
          <a:p>
            <a:pPr>
              <a:defRPr/>
            </a:pPr>
            <a:endParaRPr lang="en-US" dirty="0"/>
          </a:p>
        </p:txBody>
      </p:sp>
      <p:sp>
        <p:nvSpPr>
          <p:cNvPr id="4099" name="Rectangle 3"/>
          <p:cNvSpPr>
            <a:spLocks noGrp="1" noChangeArrowheads="1"/>
          </p:cNvSpPr>
          <p:nvPr>
            <p:ph type="dt" idx="1"/>
          </p:nvPr>
        </p:nvSpPr>
        <p:spPr bwMode="auto">
          <a:xfrm>
            <a:off x="3884755"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algn="r" defTabSz="914316">
              <a:defRPr sz="1300" i="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41413" y="684213"/>
            <a:ext cx="4573587" cy="34305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733" y="4344337"/>
            <a:ext cx="5486089" cy="4115112"/>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defTabSz="914316">
              <a:defRPr sz="1300" i="0"/>
            </a:lvl1pPr>
          </a:lstStyle>
          <a:p>
            <a:pPr>
              <a:defRPr/>
            </a:pPr>
            <a:endParaRPr lang="en-US" dirty="0"/>
          </a:p>
        </p:txBody>
      </p:sp>
      <p:sp>
        <p:nvSpPr>
          <p:cNvPr id="4103" name="Rectangle 7"/>
          <p:cNvSpPr>
            <a:spLocks noGrp="1" noChangeArrowheads="1"/>
          </p:cNvSpPr>
          <p:nvPr>
            <p:ph type="sldNum" sz="quarter" idx="5"/>
          </p:nvPr>
        </p:nvSpPr>
        <p:spPr bwMode="auto">
          <a:xfrm>
            <a:off x="3884755"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algn="r" defTabSz="914316">
              <a:defRPr sz="1300" i="0"/>
            </a:lvl1pPr>
          </a:lstStyle>
          <a:p>
            <a:pPr>
              <a:defRPr/>
            </a:pPr>
            <a:fld id="{A8C67887-CB3A-4630-99D9-23787B8ADD68}" type="slidenum">
              <a:rPr lang="en-US"/>
              <a:pPr>
                <a:defRPr/>
              </a:pPr>
              <a:t>‹#›</a:t>
            </a:fld>
            <a:endParaRPr lang="en-US" dirty="0"/>
          </a:p>
        </p:txBody>
      </p:sp>
    </p:spTree>
    <p:extLst>
      <p:ext uri="{BB962C8B-B14F-4D97-AF65-F5344CB8AC3E}">
        <p14:creationId xmlns:p14="http://schemas.microsoft.com/office/powerpoint/2010/main" val="197633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12946"/>
            <a:fld id="{1B289135-96B2-411B-8B89-423A41DA90DC}" type="slidenum">
              <a:rPr lang="en-US" smtClean="0"/>
              <a:pPr defTabSz="912946"/>
              <a:t>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52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Purpose</a:t>
            </a:r>
          </a:p>
          <a:p>
            <a:pPr>
              <a:buFontTx/>
              <a:buChar char="•"/>
            </a:pPr>
            <a:r>
              <a:rPr lang="en-US" dirty="0" smtClean="0"/>
              <a:t>Update Council on our efforts and have a discussion on what makes sense.</a:t>
            </a:r>
          </a:p>
          <a:p>
            <a:endParaRPr lang="en-US" dirty="0" smtClean="0"/>
          </a:p>
          <a:p>
            <a:r>
              <a:rPr lang="en-US" dirty="0" smtClean="0"/>
              <a:t>Goal</a:t>
            </a:r>
          </a:p>
          <a:p>
            <a:pPr>
              <a:buFontTx/>
              <a:buChar char="•"/>
            </a:pPr>
            <a:r>
              <a:rPr lang="en-US" dirty="0" smtClean="0"/>
              <a:t>There are certain area that make sense for development to occur.  Neighborhoods generally understand that more intense development occurs along transit corridors, major thoroughfares and more densely developed areas, i.e. Uptown.  There are certain areas where neighborhoods do not expect more intense development to occur such as local and collector streets – attempt to eliminate the surprise moment for neighborhoods</a:t>
            </a:r>
          </a:p>
          <a:p>
            <a:endParaRPr lang="en-US" dirty="0" smtClean="0"/>
          </a:p>
        </p:txBody>
      </p:sp>
      <p:sp>
        <p:nvSpPr>
          <p:cNvPr id="22532" name="Slide Number Placeholder 3"/>
          <p:cNvSpPr>
            <a:spLocks noGrp="1"/>
          </p:cNvSpPr>
          <p:nvPr>
            <p:ph type="sldNum" sz="quarter" idx="5"/>
          </p:nvPr>
        </p:nvSpPr>
        <p:spPr>
          <a:noFill/>
        </p:spPr>
        <p:txBody>
          <a:bodyPr/>
          <a:lstStyle/>
          <a:p>
            <a:pPr defTabSz="912946"/>
            <a:fld id="{EAFD598B-E033-4B50-B55C-C96B9C152060}" type="slidenum">
              <a:rPr lang="en-US" smtClean="0"/>
              <a:pPr defTabSz="912946"/>
              <a:t>2</a:t>
            </a:fld>
            <a:endParaRPr lang="en-US" dirty="0" smtClean="0"/>
          </a:p>
        </p:txBody>
      </p:sp>
    </p:spTree>
    <p:extLst>
      <p:ext uri="{BB962C8B-B14F-4D97-AF65-F5344CB8AC3E}">
        <p14:creationId xmlns:p14="http://schemas.microsoft.com/office/powerpoint/2010/main" val="118446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3</a:t>
            </a:fld>
            <a:endParaRPr lang="en-US" dirty="0"/>
          </a:p>
        </p:txBody>
      </p:sp>
    </p:spTree>
    <p:extLst>
      <p:ext uri="{BB962C8B-B14F-4D97-AF65-F5344CB8AC3E}">
        <p14:creationId xmlns:p14="http://schemas.microsoft.com/office/powerpoint/2010/main" val="332000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2909B-09F8-4BD5-AF55-A665955BBD60}"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ECBA9E9-5978-4444-A614-FF3C27DC536C}"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6A42D1C-3BE5-40C8-B75D-7D278621CB81}" type="slidenum">
              <a:rPr lang="en-US" smtClean="0"/>
              <a:pPr>
                <a:defRPr/>
              </a:pPr>
              <a:t>‹#›</a:t>
            </a:fld>
            <a:endParaRPr lang="en-US" dirty="0"/>
          </a:p>
        </p:txBody>
      </p:sp>
    </p:spTree>
    <p:extLst>
      <p:ext uri="{BB962C8B-B14F-4D97-AF65-F5344CB8AC3E}">
        <p14:creationId xmlns:p14="http://schemas.microsoft.com/office/powerpoint/2010/main" val="3103309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5D96E-8D7E-422E-A2A8-D28C1B4E7B86}"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398F1CF-1D8A-4C3A-9A83-640B40ECB06A}"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9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6/15/2016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003EF3-4D41-4EB1-9D71-B880A91C7D0D}" type="slidenum">
              <a:rPr lang="en-US" smtClean="0"/>
              <a:pPr>
                <a:defRPr/>
              </a:pPr>
              <a:t>‹#›</a:t>
            </a:fld>
            <a:endParaRPr lang="en-US" dirty="0"/>
          </a:p>
        </p:txBody>
      </p:sp>
    </p:spTree>
    <p:extLst>
      <p:ext uri="{BB962C8B-B14F-4D97-AF65-F5344CB8AC3E}">
        <p14:creationId xmlns:p14="http://schemas.microsoft.com/office/powerpoint/2010/main" val="29072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6/15/2016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BDDBE6FB-2CA3-43D7-A3E9-D22865806130}" type="slidenum">
              <a:rPr lang="en-US" smtClean="0"/>
              <a:pPr>
                <a:defRPr/>
              </a:pPr>
              <a:t>‹#›</a:t>
            </a:fld>
            <a:endParaRPr lang="en-US" dirty="0"/>
          </a:p>
        </p:txBody>
      </p:sp>
    </p:spTree>
    <p:extLst>
      <p:ext uri="{BB962C8B-B14F-4D97-AF65-F5344CB8AC3E}">
        <p14:creationId xmlns:p14="http://schemas.microsoft.com/office/powerpoint/2010/main" val="354208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6/15/2016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712122AC-4641-432A-A521-9C39B78F7213}" type="slidenum">
              <a:rPr lang="en-US" smtClean="0"/>
              <a:pPr>
                <a:defRPr/>
              </a:pPr>
              <a:t>‹#›</a:t>
            </a:fld>
            <a:endParaRPr lang="en-US" dirty="0"/>
          </a:p>
        </p:txBody>
      </p:sp>
    </p:spTree>
    <p:extLst>
      <p:ext uri="{BB962C8B-B14F-4D97-AF65-F5344CB8AC3E}">
        <p14:creationId xmlns:p14="http://schemas.microsoft.com/office/powerpoint/2010/main" val="17180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E34154-F461-49B9-A649-5772D9210BB9}" type="datetimeFigureOut">
              <a:rPr lang="en-US" smtClean="0"/>
              <a:t>6/15/2016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defRPr/>
            </a:pPr>
            <a:fld id="{886BE96B-F11A-4979-B6FF-097EFE21E283}" type="slidenum">
              <a:rPr lang="en-US" smtClean="0"/>
              <a:pPr>
                <a:defRPr/>
              </a:pPr>
              <a:t>‹#›</a:t>
            </a:fld>
            <a:endParaRPr lang="en-US" dirty="0"/>
          </a:p>
        </p:txBody>
      </p:sp>
    </p:spTree>
    <p:extLst>
      <p:ext uri="{BB962C8B-B14F-4D97-AF65-F5344CB8AC3E}">
        <p14:creationId xmlns:p14="http://schemas.microsoft.com/office/powerpoint/2010/main" val="367073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4CA1323-B5E5-4968-904B-943CFA4A926F}" type="datetimeFigureOut">
              <a:rPr lang="en-US" smtClean="0"/>
              <a:t>6/15/2016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14FF5BF-B397-4907-B203-9F03626B10BB}" type="slidenum">
              <a:rPr lang="en-US" smtClean="0"/>
              <a:pPr>
                <a:defRPr/>
              </a:pPr>
              <a:t>‹#›</a:t>
            </a:fld>
            <a:endParaRPr lang="en-US" dirty="0"/>
          </a:p>
        </p:txBody>
      </p:sp>
    </p:spTree>
    <p:extLst>
      <p:ext uri="{BB962C8B-B14F-4D97-AF65-F5344CB8AC3E}">
        <p14:creationId xmlns:p14="http://schemas.microsoft.com/office/powerpoint/2010/main" val="3713301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42EE3-1862-478D-ABFA-CE4447D28533}" type="datetimeFigureOut">
              <a:rPr lang="en-US" smtClean="0"/>
              <a:t>6/15/2016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0A8EF26-1979-4DB8-919B-FF89D937F0E9}" type="slidenum">
              <a:rPr lang="en-US" smtClean="0"/>
              <a:pPr>
                <a:defRPr/>
              </a:pPr>
              <a:t>‹#›</a:t>
            </a:fld>
            <a:endParaRPr lang="en-US" dirty="0"/>
          </a:p>
        </p:txBody>
      </p:sp>
    </p:spTree>
    <p:extLst>
      <p:ext uri="{BB962C8B-B14F-4D97-AF65-F5344CB8AC3E}">
        <p14:creationId xmlns:p14="http://schemas.microsoft.com/office/powerpoint/2010/main" val="347233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5F57DB4-09B5-47A3-B8BE-61DAF4DB8A47}" type="slidenum">
              <a:rPr lang="en-US" smtClean="0"/>
              <a:pPr>
                <a:defRPr/>
              </a:pPr>
              <a:t>‹#›</a:t>
            </a:fld>
            <a:endParaRPr lang="en-US" dirty="0"/>
          </a:p>
        </p:txBody>
      </p:sp>
    </p:spTree>
    <p:extLst>
      <p:ext uri="{BB962C8B-B14F-4D97-AF65-F5344CB8AC3E}">
        <p14:creationId xmlns:p14="http://schemas.microsoft.com/office/powerpoint/2010/main" val="157888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4D7EC-FC7F-48C5-AE2E-706146BC4953}"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006B5A-8B7A-4EF5-9BE5-73B921A17E17}" type="slidenum">
              <a:rPr lang="en-US" smtClean="0"/>
              <a:pPr>
                <a:defRPr/>
              </a:pPr>
              <a:t>‹#›</a:t>
            </a:fld>
            <a:endParaRPr lang="en-US" dirty="0"/>
          </a:p>
        </p:txBody>
      </p:sp>
    </p:spTree>
    <p:extLst>
      <p:ext uri="{BB962C8B-B14F-4D97-AF65-F5344CB8AC3E}">
        <p14:creationId xmlns:p14="http://schemas.microsoft.com/office/powerpoint/2010/main" val="43650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666699"/>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p:nvPicPr>
        <p:blipFill>
          <a:blip r:embed="rId14"/>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6/15/2016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955E8D4-DC37-4B6A-80BA-4A971CF44CF6}"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6786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058779" y="1443789"/>
            <a:ext cx="7399421" cy="2308324"/>
          </a:xfrm>
          <a:prstGeom prst="rect">
            <a:avLst/>
          </a:prstGeom>
          <a:noFill/>
          <a:ln w="9525">
            <a:noFill/>
            <a:miter lim="800000"/>
            <a:headEnd/>
            <a:tailEnd/>
          </a:ln>
        </p:spPr>
        <p:txBody>
          <a:bodyPr wrap="square">
            <a:spAutoFit/>
          </a:bodyPr>
          <a:lstStyle/>
          <a:p>
            <a:pPr algn="ctr"/>
            <a:endParaRPr lang="en-US" sz="3600" b="1" i="0" dirty="0" smtClean="0">
              <a:solidFill>
                <a:schemeClr val="accent2"/>
              </a:solidFill>
            </a:endParaRPr>
          </a:p>
          <a:p>
            <a:pPr algn="ctr"/>
            <a:r>
              <a:rPr lang="en-US" sz="3600" b="1" i="0" dirty="0" smtClean="0">
                <a:solidFill>
                  <a:schemeClr val="accent2"/>
                </a:solidFill>
              </a:rPr>
              <a:t>Transportation, Technology and Infrastructure Committee</a:t>
            </a:r>
          </a:p>
          <a:p>
            <a:pPr algn="ctr"/>
            <a:r>
              <a:rPr lang="en-US" sz="3600" b="1" i="0" dirty="0" smtClean="0">
                <a:solidFill>
                  <a:schemeClr val="accent2"/>
                </a:solidFill>
              </a:rPr>
              <a:t>June 20,</a:t>
            </a:r>
            <a:r>
              <a:rPr lang="en-US" sz="3600" b="1" i="0" dirty="0" smtClean="0">
                <a:solidFill>
                  <a:schemeClr val="accent2"/>
                </a:solidFill>
              </a:rPr>
              <a:t> </a:t>
            </a:r>
            <a:r>
              <a:rPr lang="en-US" sz="3600" b="1" i="0" dirty="0" smtClean="0">
                <a:solidFill>
                  <a:schemeClr val="accent2"/>
                </a:solidFill>
              </a:rPr>
              <a:t>2016</a:t>
            </a:r>
            <a:endParaRPr lang="en-US" sz="1600" i="0" dirty="0">
              <a:solidFill>
                <a:schemeClr val="accent2"/>
              </a:solidFill>
            </a:endParaRPr>
          </a:p>
        </p:txBody>
      </p:sp>
      <p:sp>
        <p:nvSpPr>
          <p:cNvPr id="3075" name="Text Box 9"/>
          <p:cNvSpPr txBox="1">
            <a:spLocks noChangeArrowheads="1"/>
          </p:cNvSpPr>
          <p:nvPr/>
        </p:nvSpPr>
        <p:spPr bwMode="auto">
          <a:xfrm>
            <a:off x="1576116" y="4722162"/>
            <a:ext cx="6297167" cy="707886"/>
          </a:xfrm>
          <a:prstGeom prst="rect">
            <a:avLst/>
          </a:prstGeom>
          <a:noFill/>
          <a:ln w="9525">
            <a:noFill/>
            <a:miter lim="800000"/>
            <a:headEnd/>
            <a:tailEnd/>
          </a:ln>
        </p:spPr>
        <p:txBody>
          <a:bodyPr wrap="square">
            <a:spAutoFit/>
          </a:bodyPr>
          <a:lstStyle/>
          <a:p>
            <a:pPr algn="ctr"/>
            <a:r>
              <a:rPr lang="en-US" sz="2000" b="1" i="0" dirty="0" smtClean="0">
                <a:solidFill>
                  <a:schemeClr val="accent2"/>
                </a:solidFill>
                <a:latin typeface="Times New Roman" pitchFamily="18" charset="0"/>
                <a:cs typeface="Times New Roman" pitchFamily="18" charset="0"/>
              </a:rPr>
              <a:t>Tina Carkhuff, Interim Director/CIO</a:t>
            </a:r>
          </a:p>
          <a:p>
            <a:pPr algn="ctr"/>
            <a:r>
              <a:rPr lang="en-US" sz="2000" b="1" i="0" dirty="0" smtClean="0">
                <a:solidFill>
                  <a:schemeClr val="accent2"/>
                </a:solidFill>
                <a:latin typeface="Times New Roman" pitchFamily="18" charset="0"/>
                <a:cs typeface="Times New Roman" pitchFamily="18" charset="0"/>
              </a:rPr>
              <a:t>Houston IT Services</a:t>
            </a:r>
            <a:endParaRPr lang="en-US" sz="2000" b="1" i="0" dirty="0">
              <a:solidFill>
                <a:schemeClr val="accent2"/>
              </a:solidFill>
              <a:latin typeface="Times New Roman" pitchFamily="18" charset="0"/>
              <a:cs typeface="Times New Roman" pitchFamily="18" charset="0"/>
            </a:endParaRPr>
          </a:p>
        </p:txBody>
      </p:sp>
      <p:pic>
        <p:nvPicPr>
          <p:cNvPr id="4" name="Picture 5" descr="citylogocolor"/>
          <p:cNvPicPr>
            <a:picLocks noChangeAspect="1" noChangeArrowheads="1"/>
          </p:cNvPicPr>
          <p:nvPr/>
        </p:nvPicPr>
        <p:blipFill>
          <a:blip r:embed="rId3" cstate="print"/>
          <a:srcRect/>
          <a:stretch>
            <a:fillRect/>
          </a:stretch>
        </p:blipFill>
        <p:spPr bwMode="auto">
          <a:xfrm>
            <a:off x="304800" y="304800"/>
            <a:ext cx="1322832" cy="12801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hangingPunct="1"/>
            <a:r>
              <a:rPr lang="en-US" dirty="0" smtClean="0">
                <a:effectLst/>
              </a:rPr>
              <a:t>Agenda </a:t>
            </a:r>
          </a:p>
        </p:txBody>
      </p:sp>
      <p:sp>
        <p:nvSpPr>
          <p:cNvPr id="4100" name="Rectangle 3"/>
          <p:cNvSpPr>
            <a:spLocks noGrp="1" noChangeArrowheads="1"/>
          </p:cNvSpPr>
          <p:nvPr>
            <p:ph idx="1"/>
          </p:nvPr>
        </p:nvSpPr>
        <p:spPr>
          <a:xfrm>
            <a:off x="499057" y="1798750"/>
            <a:ext cx="8077200" cy="4905676"/>
          </a:xfrm>
        </p:spPr>
        <p:txBody>
          <a:bodyPr>
            <a:normAutofit/>
          </a:bodyPr>
          <a:lstStyle/>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Multifunction Printer RFP </a:t>
            </a:r>
          </a:p>
          <a:p>
            <a:pPr>
              <a:buFont typeface="Arial" panose="020B0604020202020204" pitchFamily="34" charset="0"/>
              <a:buChar char="•"/>
            </a:pPr>
            <a:r>
              <a:rPr lang="en-US" sz="2400" dirty="0" smtClean="0"/>
              <a:t>Microsoft Contract Extension </a:t>
            </a:r>
          </a:p>
          <a:p>
            <a:pPr>
              <a:buFont typeface="Arial" panose="020B0604020202020204" pitchFamily="34" charset="0"/>
              <a:buChar char="•"/>
            </a:pPr>
            <a:r>
              <a:rPr lang="en-US" sz="2400" dirty="0" err="1" smtClean="0"/>
              <a:t>Telesoft</a:t>
            </a:r>
            <a:r>
              <a:rPr lang="en-US" sz="2400" dirty="0" smtClean="0"/>
              <a:t> Hosting Purchase </a:t>
            </a:r>
          </a:p>
          <a:p>
            <a:pPr>
              <a:buFont typeface="Arial" panose="020B0604020202020204" pitchFamily="34" charset="0"/>
              <a:buChar char="•"/>
            </a:pPr>
            <a:r>
              <a:rPr lang="en-US" sz="2400" dirty="0" smtClean="0"/>
              <a:t>Frontier Communications Services</a:t>
            </a:r>
            <a:endParaRPr lang="en-US" sz="2200" dirty="0" smtClean="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p:txBody>
      </p:sp>
      <p:sp>
        <p:nvSpPr>
          <p:cNvPr id="4098" name="Slide Number Placeholder 3"/>
          <p:cNvSpPr>
            <a:spLocks noGrp="1"/>
          </p:cNvSpPr>
          <p:nvPr>
            <p:ph type="sldNum" sz="quarter" idx="12"/>
          </p:nvPr>
        </p:nvSpPr>
        <p:spPr>
          <a:noFill/>
        </p:spPr>
        <p:txBody>
          <a:bodyPr/>
          <a:lstStyle/>
          <a:p>
            <a:fld id="{CDEFE84B-4661-44B8-9F96-0E1B2E62BE06}" type="slidenum">
              <a:rPr lang="en-US" smtClean="0"/>
              <a:pPr/>
              <a:t>2</a:t>
            </a:fld>
            <a:endParaRPr lang="en-US" dirty="0" smtClean="0"/>
          </a:p>
        </p:txBody>
      </p:sp>
      <p:sp>
        <p:nvSpPr>
          <p:cNvPr id="649222" name="Rectangle 6"/>
          <p:cNvSpPr>
            <a:spLocks noChangeArrowheads="1"/>
          </p:cNvSpPr>
          <p:nvPr/>
        </p:nvSpPr>
        <p:spPr bwMode="auto">
          <a:xfrm>
            <a:off x="533400" y="1524000"/>
            <a:ext cx="8280400" cy="461665"/>
          </a:xfrm>
          <a:prstGeom prst="rect">
            <a:avLst/>
          </a:prstGeom>
          <a:noFill/>
          <a:ln w="9525">
            <a:noFill/>
            <a:miter lim="800000"/>
            <a:headEnd/>
            <a:tailEnd/>
          </a:ln>
          <a:effectLst/>
        </p:spPr>
        <p:txBody>
          <a:bodyPr>
            <a:spAutoFit/>
          </a:bodyPr>
          <a:lstStyle/>
          <a:p>
            <a:pPr marL="342900" indent="-342900">
              <a:buFont typeface="Arial" pitchFamily="34" charset="0"/>
              <a:buChar char="•"/>
              <a:defRPr/>
            </a:pPr>
            <a:endParaRPr lang="en-US" sz="2400" i="0" dirty="0" smtClean="0">
              <a:solidFill>
                <a:schemeClr val="accent2"/>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8274"/>
            <a:ext cx="7543800" cy="825272"/>
          </a:xfrm>
        </p:spPr>
        <p:txBody>
          <a:bodyPr>
            <a:normAutofit fontScale="90000"/>
          </a:bodyPr>
          <a:lstStyle/>
          <a:p>
            <a:r>
              <a:rPr lang="en-US" dirty="0" smtClean="0"/>
              <a:t>Multifunction Printer Replacement</a:t>
            </a:r>
            <a:endParaRPr lang="en-US" dirty="0"/>
          </a:p>
        </p:txBody>
      </p:sp>
      <p:sp>
        <p:nvSpPr>
          <p:cNvPr id="3" name="Content Placeholder 2"/>
          <p:cNvSpPr>
            <a:spLocks noGrp="1"/>
          </p:cNvSpPr>
          <p:nvPr>
            <p:ph idx="1"/>
          </p:nvPr>
        </p:nvSpPr>
        <p:spPr/>
        <p:txBody>
          <a:bodyPr>
            <a:normAutofit/>
          </a:bodyPr>
          <a:lstStyle/>
          <a:p>
            <a:pPr>
              <a:lnSpc>
                <a:spcPct val="100000"/>
              </a:lnSpc>
            </a:pPr>
            <a:r>
              <a:rPr lang="en-US" sz="1800" dirty="0">
                <a:solidFill>
                  <a:schemeClr val="tx1"/>
                </a:solidFill>
              </a:rPr>
              <a:t> </a:t>
            </a:r>
            <a:endParaRPr lang="en-US" sz="16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3</a:t>
            </a:fld>
            <a:endParaRPr lang="en-US" dirty="0"/>
          </a:p>
        </p:txBody>
      </p:sp>
      <p:sp>
        <p:nvSpPr>
          <p:cNvPr id="7" name="TextBox 6"/>
          <p:cNvSpPr txBox="1"/>
          <p:nvPr/>
        </p:nvSpPr>
        <p:spPr>
          <a:xfrm>
            <a:off x="715823" y="1721622"/>
            <a:ext cx="7784075" cy="4801314"/>
          </a:xfrm>
          <a:prstGeom prst="rect">
            <a:avLst/>
          </a:prstGeom>
          <a:noFill/>
        </p:spPr>
        <p:txBody>
          <a:bodyPr wrap="square" rtlCol="0">
            <a:spAutoFit/>
          </a:bodyPr>
          <a:lstStyle/>
          <a:p>
            <a:pPr marL="285750" indent="-285750">
              <a:buFont typeface="Arial" panose="020B0604020202020204" pitchFamily="34" charset="0"/>
              <a:buChar char="•"/>
            </a:pPr>
            <a:r>
              <a:rPr lang="en-US" sz="1200" i="0" dirty="0"/>
              <a:t>Current print services are approximately $2,640,000 annually</a:t>
            </a:r>
          </a:p>
          <a:p>
            <a:endParaRPr lang="en-US" sz="1200" i="0" dirty="0" smtClean="0"/>
          </a:p>
          <a:p>
            <a:pPr marL="285750" indent="-285750">
              <a:buFont typeface="Arial" panose="020B0604020202020204" pitchFamily="34" charset="0"/>
              <a:buChar char="•"/>
            </a:pPr>
            <a:r>
              <a:rPr lang="en-US" sz="1200" i="0" dirty="0" smtClean="0"/>
              <a:t>Replacement </a:t>
            </a:r>
            <a:r>
              <a:rPr lang="en-US" sz="1200" i="0" dirty="0"/>
              <a:t>will include approximately 900 printers Citywide with a combination of b/w and color</a:t>
            </a:r>
          </a:p>
          <a:p>
            <a:pPr marL="628650" lvl="1" indent="-171450">
              <a:buFont typeface="Courier New" panose="02070309020205020404" pitchFamily="49" charset="0"/>
              <a:buChar char="o"/>
            </a:pPr>
            <a:r>
              <a:rPr lang="en-US" sz="900" dirty="0"/>
              <a:t>All Base Models Are Configured with at least Scan, Copy, and Print, Two Paper Trays, and a Cabinet</a:t>
            </a:r>
          </a:p>
          <a:p>
            <a:pPr marL="628650" lvl="1" indent="-171450">
              <a:buFont typeface="Courier New" panose="02070309020205020404" pitchFamily="49" charset="0"/>
              <a:buChar char="o"/>
            </a:pPr>
            <a:r>
              <a:rPr lang="en-US" sz="900" dirty="0"/>
              <a:t> New environment will be reduced from 18 models to 4 models (Small, Medium, Large Capacity &amp; Color) + 2 exception model printers (Total of 6 models</a:t>
            </a:r>
            <a:r>
              <a:rPr lang="en-US" sz="900" dirty="0" smtClean="0"/>
              <a:t>)</a:t>
            </a:r>
          </a:p>
          <a:p>
            <a:pPr marL="628650" lvl="1" indent="-171450">
              <a:buFont typeface="Courier New" panose="02070309020205020404" pitchFamily="49" charset="0"/>
              <a:buChar char="o"/>
            </a:pPr>
            <a:endParaRPr lang="en-US" sz="900" dirty="0"/>
          </a:p>
          <a:p>
            <a:pPr marL="285750" indent="-285750">
              <a:buFont typeface="Arial" panose="020B0604020202020204" pitchFamily="34" charset="0"/>
              <a:buChar char="•"/>
            </a:pPr>
            <a:r>
              <a:rPr lang="en-US" i="0" dirty="0" smtClean="0"/>
              <a:t>Price Comparison:</a:t>
            </a: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i="0" dirty="0">
              <a:solidFill>
                <a:srgbClr val="0070C0"/>
              </a:solidFill>
            </a:endParaRPr>
          </a:p>
          <a:p>
            <a:pPr marL="285750" indent="-285750">
              <a:buFont typeface="Arial" panose="020B0604020202020204" pitchFamily="34" charset="0"/>
              <a:buChar char="•"/>
            </a:pPr>
            <a:endParaRPr lang="en-US" sz="1100" i="0" dirty="0" smtClean="0">
              <a:solidFill>
                <a:srgbClr val="0070C0"/>
              </a:solidFill>
            </a:endParaRPr>
          </a:p>
          <a:p>
            <a:pPr marL="285750" indent="-285750">
              <a:buFont typeface="Arial" panose="020B0604020202020204" pitchFamily="34" charset="0"/>
              <a:buChar char="•"/>
            </a:pPr>
            <a:endParaRPr lang="en-US" sz="1100" dirty="0">
              <a:solidFill>
                <a:srgbClr val="0070C0"/>
              </a:solidFill>
            </a:endParaRPr>
          </a:p>
          <a:p>
            <a:pPr marL="742950" lvl="1" indent="-285750">
              <a:buFont typeface="Arial" panose="020B0604020202020204" pitchFamily="34" charset="0"/>
              <a:buChar char="•"/>
            </a:pPr>
            <a:endParaRPr lang="en-US" i="0" dirty="0"/>
          </a:p>
        </p:txBody>
      </p:sp>
      <p:graphicFrame>
        <p:nvGraphicFramePr>
          <p:cNvPr id="5" name="Table 4"/>
          <p:cNvGraphicFramePr>
            <a:graphicFrameLocks noGrp="1"/>
          </p:cNvGraphicFramePr>
          <p:nvPr>
            <p:extLst>
              <p:ext uri="{D42A27DB-BD31-4B8C-83A1-F6EECF244321}">
                <p14:modId xmlns:p14="http://schemas.microsoft.com/office/powerpoint/2010/main" val="3548628435"/>
              </p:ext>
            </p:extLst>
          </p:nvPr>
        </p:nvGraphicFramePr>
        <p:xfrm>
          <a:off x="1306971" y="3263316"/>
          <a:ext cx="6109983" cy="2743200"/>
        </p:xfrm>
        <a:graphic>
          <a:graphicData uri="http://schemas.openxmlformats.org/drawingml/2006/table">
            <a:tbl>
              <a:tblPr firstRow="1" bandRow="1">
                <a:tableStyleId>{5C22544A-7EE6-4342-B048-85BDC9FD1C3A}</a:tableStyleId>
              </a:tblPr>
              <a:tblGrid>
                <a:gridCol w="2036661"/>
                <a:gridCol w="2036661"/>
                <a:gridCol w="2036661"/>
              </a:tblGrid>
              <a:tr h="333323">
                <a:tc>
                  <a:txBody>
                    <a:bodyPr/>
                    <a:lstStyle/>
                    <a:p>
                      <a:endParaRPr lang="en-US" dirty="0"/>
                    </a:p>
                  </a:txBody>
                  <a:tcPr/>
                </a:tc>
                <a:tc>
                  <a:txBody>
                    <a:bodyPr/>
                    <a:lstStyle/>
                    <a:p>
                      <a:r>
                        <a:rPr lang="en-US" dirty="0" smtClean="0"/>
                        <a:t>Ricoh</a:t>
                      </a:r>
                      <a:endParaRPr lang="en-US" dirty="0"/>
                    </a:p>
                  </a:txBody>
                  <a:tcPr/>
                </a:tc>
                <a:tc>
                  <a:txBody>
                    <a:bodyPr/>
                    <a:lstStyle/>
                    <a:p>
                      <a:r>
                        <a:rPr lang="en-US" dirty="0" smtClean="0"/>
                        <a:t>Xerox </a:t>
                      </a:r>
                      <a:endParaRPr lang="en-US" dirty="0"/>
                    </a:p>
                  </a:txBody>
                  <a:tcPr/>
                </a:tc>
              </a:tr>
              <a:tr h="333323">
                <a:tc>
                  <a:txBody>
                    <a:bodyPr/>
                    <a:lstStyle/>
                    <a:p>
                      <a:r>
                        <a:rPr lang="en-US" dirty="0" smtClean="0"/>
                        <a:t>Monthly </a:t>
                      </a:r>
                      <a:endParaRPr lang="en-US" dirty="0"/>
                    </a:p>
                  </a:txBody>
                  <a:tcPr/>
                </a:tc>
                <a:tc>
                  <a:txBody>
                    <a:bodyPr/>
                    <a:lstStyle/>
                    <a:p>
                      <a:r>
                        <a:rPr lang="en-US" dirty="0" smtClean="0"/>
                        <a:t>$153,959.74</a:t>
                      </a:r>
                      <a:endParaRPr lang="en-US" dirty="0"/>
                    </a:p>
                  </a:txBody>
                  <a:tcPr/>
                </a:tc>
                <a:tc>
                  <a:txBody>
                    <a:bodyPr/>
                    <a:lstStyle/>
                    <a:p>
                      <a:r>
                        <a:rPr lang="en-US" dirty="0" smtClean="0"/>
                        <a:t>$148,305.27</a:t>
                      </a:r>
                      <a:endParaRPr lang="en-US" dirty="0"/>
                    </a:p>
                  </a:txBody>
                  <a:tcPr/>
                </a:tc>
              </a:tr>
              <a:tr h="333323">
                <a:tc>
                  <a:txBody>
                    <a:bodyPr/>
                    <a:lstStyle/>
                    <a:p>
                      <a:r>
                        <a:rPr lang="en-US" dirty="0" smtClean="0"/>
                        <a:t>Current</a:t>
                      </a:r>
                      <a:r>
                        <a:rPr lang="en-US" baseline="0" dirty="0" smtClean="0"/>
                        <a:t> Monthly </a:t>
                      </a:r>
                      <a:endParaRPr lang="en-US" dirty="0"/>
                    </a:p>
                  </a:txBody>
                  <a:tcPr/>
                </a:tc>
                <a:tc>
                  <a:txBody>
                    <a:bodyPr/>
                    <a:lstStyle/>
                    <a:p>
                      <a:r>
                        <a:rPr lang="en-US" dirty="0" smtClean="0"/>
                        <a:t>$213,713</a:t>
                      </a:r>
                      <a:endParaRPr lang="en-US" dirty="0"/>
                    </a:p>
                  </a:txBody>
                  <a:tcPr/>
                </a:tc>
                <a:tc>
                  <a:txBody>
                    <a:bodyPr/>
                    <a:lstStyle/>
                    <a:p>
                      <a:r>
                        <a:rPr lang="en-US" dirty="0" smtClean="0"/>
                        <a:t>$213,713</a:t>
                      </a:r>
                      <a:endParaRPr lang="en-US" dirty="0"/>
                    </a:p>
                  </a:txBody>
                  <a:tcPr/>
                </a:tc>
              </a:tr>
              <a:tr h="333323">
                <a:tc>
                  <a:txBody>
                    <a:bodyPr/>
                    <a:lstStyle/>
                    <a:p>
                      <a:r>
                        <a:rPr lang="en-US" dirty="0" smtClean="0"/>
                        <a:t>Estimated Savings/Mo</a:t>
                      </a:r>
                      <a:endParaRPr lang="en-US" dirty="0"/>
                    </a:p>
                  </a:txBody>
                  <a:tcPr/>
                </a:tc>
                <a:tc>
                  <a:txBody>
                    <a:bodyPr/>
                    <a:lstStyle/>
                    <a:p>
                      <a:r>
                        <a:rPr lang="en-US" dirty="0" smtClean="0"/>
                        <a:t>$59,753</a:t>
                      </a:r>
                      <a:endParaRPr lang="en-US" dirty="0"/>
                    </a:p>
                  </a:txBody>
                  <a:tcPr/>
                </a:tc>
                <a:tc>
                  <a:txBody>
                    <a:bodyPr/>
                    <a:lstStyle/>
                    <a:p>
                      <a:r>
                        <a:rPr lang="en-US" dirty="0" smtClean="0"/>
                        <a:t>$65,408</a:t>
                      </a:r>
                      <a:endParaRPr lang="en-US" dirty="0"/>
                    </a:p>
                  </a:txBody>
                  <a:tcPr/>
                </a:tc>
              </a:tr>
              <a:tr h="333323">
                <a:tc>
                  <a:txBody>
                    <a:bodyPr/>
                    <a:lstStyle/>
                    <a:p>
                      <a:r>
                        <a:rPr lang="en-US" dirty="0" smtClean="0"/>
                        <a:t>Estimated</a:t>
                      </a:r>
                      <a:r>
                        <a:rPr lang="en-US" baseline="0" dirty="0" smtClean="0"/>
                        <a:t> Savings/Annual</a:t>
                      </a:r>
                      <a:endParaRPr lang="en-US" dirty="0"/>
                    </a:p>
                  </a:txBody>
                  <a:tcPr/>
                </a:tc>
                <a:tc>
                  <a:txBody>
                    <a:bodyPr/>
                    <a:lstStyle/>
                    <a:p>
                      <a:r>
                        <a:rPr lang="en-US" dirty="0" smtClean="0"/>
                        <a:t>$717,039</a:t>
                      </a:r>
                      <a:endParaRPr lang="en-US" dirty="0"/>
                    </a:p>
                  </a:txBody>
                  <a:tcPr/>
                </a:tc>
                <a:tc>
                  <a:txBody>
                    <a:bodyPr/>
                    <a:lstStyle/>
                    <a:p>
                      <a:r>
                        <a:rPr lang="en-US" dirty="0" smtClean="0"/>
                        <a:t>$784,893</a:t>
                      </a:r>
                      <a:endParaRPr lang="en-US" dirty="0"/>
                    </a:p>
                  </a:txBody>
                  <a:tcPr/>
                </a:tc>
              </a:tr>
              <a:tr h="333323">
                <a:tc>
                  <a:txBody>
                    <a:bodyPr/>
                    <a:lstStyle/>
                    <a:p>
                      <a:r>
                        <a:rPr lang="en-US" dirty="0" smtClean="0"/>
                        <a:t>48 Month</a:t>
                      </a:r>
                      <a:r>
                        <a:rPr lang="en-US" baseline="0" dirty="0" smtClean="0"/>
                        <a:t> Savings</a:t>
                      </a:r>
                      <a:endParaRPr lang="en-US" dirty="0"/>
                    </a:p>
                  </a:txBody>
                  <a:tcPr/>
                </a:tc>
                <a:tc>
                  <a:txBody>
                    <a:bodyPr/>
                    <a:lstStyle/>
                    <a:p>
                      <a:r>
                        <a:rPr lang="en-US" dirty="0" smtClean="0"/>
                        <a:t>$2,868,156</a:t>
                      </a:r>
                      <a:endParaRPr lang="en-US" dirty="0"/>
                    </a:p>
                  </a:txBody>
                  <a:tcPr/>
                </a:tc>
                <a:tc>
                  <a:txBody>
                    <a:bodyPr/>
                    <a:lstStyle/>
                    <a:p>
                      <a:r>
                        <a:rPr lang="en-US" dirty="0" smtClean="0"/>
                        <a:t>$3,139,572</a:t>
                      </a:r>
                      <a:endParaRPr lang="en-US" dirty="0"/>
                    </a:p>
                  </a:txBody>
                  <a:tcPr/>
                </a:tc>
              </a:tr>
            </a:tbl>
          </a:graphicData>
        </a:graphic>
      </p:graphicFrame>
    </p:spTree>
    <p:extLst>
      <p:ext uri="{BB962C8B-B14F-4D97-AF65-F5344CB8AC3E}">
        <p14:creationId xmlns:p14="http://schemas.microsoft.com/office/powerpoint/2010/main" val="275561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8274"/>
            <a:ext cx="7543800" cy="825272"/>
          </a:xfrm>
        </p:spPr>
        <p:txBody>
          <a:bodyPr>
            <a:normAutofit fontScale="90000"/>
          </a:bodyPr>
          <a:lstStyle/>
          <a:p>
            <a:r>
              <a:rPr lang="en-US" dirty="0" smtClean="0"/>
              <a:t>Microsoft Enterprise Agreement </a:t>
            </a:r>
            <a:endParaRPr lang="en-US" dirty="0"/>
          </a:p>
        </p:txBody>
      </p:sp>
      <p:sp>
        <p:nvSpPr>
          <p:cNvPr id="3" name="Content Placeholder 2"/>
          <p:cNvSpPr>
            <a:spLocks noGrp="1"/>
          </p:cNvSpPr>
          <p:nvPr>
            <p:ph idx="1"/>
          </p:nvPr>
        </p:nvSpPr>
        <p:spPr/>
        <p:txBody>
          <a:bodyPr>
            <a:normAutofit/>
          </a:bodyPr>
          <a:lstStyle/>
          <a:p>
            <a:pPr>
              <a:lnSpc>
                <a:spcPct val="100000"/>
              </a:lnSpc>
            </a:pPr>
            <a:r>
              <a:rPr lang="en-US" sz="1800" dirty="0">
                <a:solidFill>
                  <a:schemeClr val="tx1"/>
                </a:solidFill>
              </a:rPr>
              <a:t> </a:t>
            </a:r>
            <a:endParaRPr lang="en-US" sz="16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4</a:t>
            </a:fld>
            <a:endParaRPr lang="en-US" dirty="0"/>
          </a:p>
        </p:txBody>
      </p:sp>
      <p:sp>
        <p:nvSpPr>
          <p:cNvPr id="6" name="TextBox 5"/>
          <p:cNvSpPr txBox="1"/>
          <p:nvPr/>
        </p:nvSpPr>
        <p:spPr>
          <a:xfrm>
            <a:off x="702821" y="1888201"/>
            <a:ext cx="7784075"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i="0" dirty="0" smtClean="0"/>
              <a:t>RCA Scheduled for Council approval</a:t>
            </a:r>
          </a:p>
          <a:p>
            <a:pPr marL="742950" lvl="1" indent="-285750">
              <a:buClr>
                <a:schemeClr val="accent1"/>
              </a:buClr>
              <a:buFont typeface="Arial" panose="020B0604020202020204" pitchFamily="34" charset="0"/>
              <a:buChar char="•"/>
            </a:pPr>
            <a:r>
              <a:rPr lang="en-US" i="0" dirty="0" smtClean="0"/>
              <a:t>Amend ordinance to authorize payment </a:t>
            </a:r>
          </a:p>
          <a:p>
            <a:pPr marL="742950" lvl="1" indent="-285750">
              <a:buClr>
                <a:schemeClr val="accent1"/>
              </a:buClr>
              <a:buFont typeface="Arial" panose="020B0604020202020204" pitchFamily="34" charset="0"/>
              <a:buChar char="•"/>
            </a:pPr>
            <a:r>
              <a:rPr lang="en-US" i="0" dirty="0" smtClean="0"/>
              <a:t>Extend three MSFT Enterprise Agreements by  three months </a:t>
            </a:r>
          </a:p>
          <a:p>
            <a:pPr marL="742950" lvl="1" indent="-285750">
              <a:buClr>
                <a:schemeClr val="accent1"/>
              </a:buClr>
              <a:buFont typeface="Arial" panose="020B0604020202020204" pitchFamily="34" charset="0"/>
              <a:buChar char="•"/>
            </a:pPr>
            <a:r>
              <a:rPr lang="en-US" i="0" dirty="0" smtClean="0"/>
              <a:t>Approve payment of fourth Enterprise Agreement for total payment amount of $916,239.85</a:t>
            </a:r>
          </a:p>
          <a:p>
            <a:pPr marL="285750" indent="-285750">
              <a:buClr>
                <a:schemeClr val="accent1"/>
              </a:buClr>
              <a:buFont typeface="Arial" panose="020B0604020202020204" pitchFamily="34" charset="0"/>
              <a:buChar char="•"/>
            </a:pPr>
            <a:r>
              <a:rPr lang="en-US" i="0" dirty="0" smtClean="0"/>
              <a:t>Allows for co-termination and consolidation into one Master Enterprise Agreement beginning FY2017</a:t>
            </a:r>
          </a:p>
          <a:p>
            <a:pPr marL="285750" indent="-285750">
              <a:buClr>
                <a:schemeClr val="accent1"/>
              </a:buClr>
              <a:buFont typeface="Arial" panose="020B0604020202020204" pitchFamily="34" charset="0"/>
              <a:buChar char="•"/>
            </a:pPr>
            <a:r>
              <a:rPr lang="en-US" i="0" dirty="0" smtClean="0"/>
              <a:t>Payment schedule </a:t>
            </a:r>
          </a:p>
          <a:p>
            <a:endParaRPr lang="en-US" i="0" dirty="0"/>
          </a:p>
        </p:txBody>
      </p:sp>
      <p:graphicFrame>
        <p:nvGraphicFramePr>
          <p:cNvPr id="5" name="Table 4"/>
          <p:cNvGraphicFramePr>
            <a:graphicFrameLocks noGrp="1"/>
          </p:cNvGraphicFramePr>
          <p:nvPr>
            <p:extLst>
              <p:ext uri="{D42A27DB-BD31-4B8C-83A1-F6EECF244321}">
                <p14:modId xmlns:p14="http://schemas.microsoft.com/office/powerpoint/2010/main" val="1692648877"/>
              </p:ext>
            </p:extLst>
          </p:nvPr>
        </p:nvGraphicFramePr>
        <p:xfrm>
          <a:off x="1838033" y="4473524"/>
          <a:ext cx="6293094" cy="1759718"/>
        </p:xfrm>
        <a:graphic>
          <a:graphicData uri="http://schemas.openxmlformats.org/drawingml/2006/table">
            <a:tbl>
              <a:tblPr firstRow="1" firstCol="1" bandRow="1">
                <a:tableStyleId>{5C22544A-7EE6-4342-B048-85BDC9FD1C3A}</a:tableStyleId>
              </a:tblPr>
              <a:tblGrid>
                <a:gridCol w="2407194"/>
                <a:gridCol w="1478706"/>
                <a:gridCol w="2407194"/>
              </a:tblGrid>
              <a:tr h="296058">
                <a:tc>
                  <a:txBody>
                    <a:bodyPr/>
                    <a:lstStyle/>
                    <a:p>
                      <a:pPr marL="0" marR="0" algn="ctr">
                        <a:spcBef>
                          <a:spcPts val="0"/>
                        </a:spcBef>
                        <a:spcAft>
                          <a:spcPts val="0"/>
                        </a:spcAft>
                      </a:pPr>
                      <a:r>
                        <a:rPr lang="en-US" sz="1400">
                          <a:effectLst/>
                        </a:rPr>
                        <a:t>Enterprise Agreement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Duration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Payment Amount</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8434907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$304,239.85</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5909411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$100,086.30</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8575900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$148,062.20</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6467965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Annual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$363,851.50</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l">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$916,239.85</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1920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Telesoft</a:t>
            </a:r>
            <a:r>
              <a:rPr lang="en-US" dirty="0" smtClean="0"/>
              <a:t> Hosting</a:t>
            </a:r>
            <a:endParaRPr lang="en-US" dirty="0"/>
          </a:p>
        </p:txBody>
      </p:sp>
      <p:sp>
        <p:nvSpPr>
          <p:cNvPr id="3" name="Content Placeholder 2"/>
          <p:cNvSpPr>
            <a:spLocks noGrp="1"/>
          </p:cNvSpPr>
          <p:nvPr>
            <p:ph idx="1"/>
          </p:nvPr>
        </p:nvSpPr>
        <p:spPr/>
        <p:txBody>
          <a:bodyPr/>
          <a:lstStyle/>
          <a:p>
            <a:pPr marL="285750" indent="-285750">
              <a:buClr>
                <a:schemeClr val="accent1"/>
              </a:buClr>
              <a:buFont typeface="Arial" panose="020B0604020202020204" pitchFamily="34" charset="0"/>
              <a:buChar char="•"/>
            </a:pPr>
            <a:r>
              <a:rPr lang="en-US" dirty="0"/>
              <a:t>RCA Scheduled for Council approval</a:t>
            </a:r>
          </a:p>
          <a:p>
            <a:pPr marL="742950" lvl="1" indent="-285750">
              <a:buClr>
                <a:schemeClr val="accent1"/>
              </a:buClr>
              <a:buFont typeface="Arial" panose="020B0604020202020204" pitchFamily="34" charset="0"/>
              <a:buChar char="•"/>
            </a:pPr>
            <a:r>
              <a:rPr lang="en-US" dirty="0" smtClean="0"/>
              <a:t>Approve ordinance </a:t>
            </a:r>
            <a:r>
              <a:rPr lang="en-US" dirty="0"/>
              <a:t>to </a:t>
            </a:r>
            <a:r>
              <a:rPr lang="en-US" dirty="0" smtClean="0"/>
              <a:t>authorize agreement for the purchase of </a:t>
            </a:r>
            <a:r>
              <a:rPr lang="en-US" dirty="0" err="1" smtClean="0"/>
              <a:t>Telesoft</a:t>
            </a:r>
            <a:r>
              <a:rPr lang="en-US" dirty="0" smtClean="0"/>
              <a:t> services in the amount of $1,214,360. </a:t>
            </a:r>
            <a:endParaRPr lang="en-US" dirty="0"/>
          </a:p>
          <a:p>
            <a:pPr marL="742950" lvl="1" indent="-285750">
              <a:buClr>
                <a:schemeClr val="accent1"/>
              </a:buClr>
              <a:buFont typeface="Arial" panose="020B0604020202020204" pitchFamily="34" charset="0"/>
              <a:buChar char="•"/>
            </a:pPr>
            <a:r>
              <a:rPr lang="en-US" dirty="0" smtClean="0"/>
              <a:t>The agreement is for a period of three years</a:t>
            </a:r>
            <a:endParaRPr lang="en-US" dirty="0"/>
          </a:p>
          <a:p>
            <a:pPr marL="285750" indent="-285750">
              <a:buClr>
                <a:schemeClr val="accent1"/>
              </a:buClr>
              <a:buFont typeface="Arial" panose="020B0604020202020204" pitchFamily="34" charset="0"/>
              <a:buChar char="•"/>
            </a:pPr>
            <a:r>
              <a:rPr lang="en-US" dirty="0" err="1" smtClean="0"/>
              <a:t>Telesoft</a:t>
            </a:r>
            <a:r>
              <a:rPr lang="en-US" dirty="0" smtClean="0"/>
              <a:t> provides Telecom Invoice Management, Automated Cost Allocations, Centralized Approvals, Summery and Trending Reporting, Inventory Management, Dispute and Credit Tracking, and Contract Management for all telecom services. </a:t>
            </a:r>
            <a:endParaRPr lang="en-US" dirty="0"/>
          </a:p>
          <a:p>
            <a:pPr marL="285750" indent="-285750">
              <a:buClr>
                <a:schemeClr val="accent1"/>
              </a:buClr>
              <a:buFont typeface="Arial" panose="020B0604020202020204" pitchFamily="34" charset="0"/>
              <a:buChar char="•"/>
            </a:pPr>
            <a:r>
              <a:rPr lang="en-US" dirty="0"/>
              <a:t>Payment schedule </a:t>
            </a:r>
          </a:p>
          <a:p>
            <a:endParaRPr lang="en-US"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56222714"/>
              </p:ext>
            </p:extLst>
          </p:nvPr>
        </p:nvGraphicFramePr>
        <p:xfrm>
          <a:off x="1104551" y="5127414"/>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FY17</a:t>
                      </a:r>
                      <a:endParaRPr lang="en-US" dirty="0"/>
                    </a:p>
                  </a:txBody>
                  <a:tcPr/>
                </a:tc>
                <a:tc>
                  <a:txBody>
                    <a:bodyPr/>
                    <a:lstStyle/>
                    <a:p>
                      <a:r>
                        <a:rPr lang="en-US" dirty="0" smtClean="0"/>
                        <a:t>FY18</a:t>
                      </a:r>
                      <a:endParaRPr lang="en-US" dirty="0"/>
                    </a:p>
                  </a:txBody>
                  <a:tcPr/>
                </a:tc>
                <a:tc>
                  <a:txBody>
                    <a:bodyPr/>
                    <a:lstStyle/>
                    <a:p>
                      <a:r>
                        <a:rPr lang="en-US" dirty="0" smtClean="0"/>
                        <a:t>FY19</a:t>
                      </a:r>
                      <a:endParaRPr lang="en-US" dirty="0"/>
                    </a:p>
                  </a:txBody>
                  <a:tcPr/>
                </a:tc>
                <a:tc>
                  <a:txBody>
                    <a:bodyPr/>
                    <a:lstStyle/>
                    <a:p>
                      <a:r>
                        <a:rPr lang="en-US" dirty="0" smtClean="0"/>
                        <a:t>Total</a:t>
                      </a:r>
                      <a:endParaRPr lang="en-US" dirty="0"/>
                    </a:p>
                  </a:txBody>
                  <a:tcPr/>
                </a:tc>
              </a:tr>
              <a:tr h="370840">
                <a:tc>
                  <a:txBody>
                    <a:bodyPr/>
                    <a:lstStyle/>
                    <a:p>
                      <a:r>
                        <a:rPr lang="en-US" dirty="0" smtClean="0"/>
                        <a:t>$404,787</a:t>
                      </a:r>
                      <a:endParaRPr lang="en-US" dirty="0"/>
                    </a:p>
                  </a:txBody>
                  <a:tcPr/>
                </a:tc>
                <a:tc>
                  <a:txBody>
                    <a:bodyPr/>
                    <a:lstStyle/>
                    <a:p>
                      <a:r>
                        <a:rPr lang="en-US" dirty="0" smtClean="0"/>
                        <a:t>$404,787</a:t>
                      </a:r>
                      <a:endParaRPr lang="en-US" dirty="0"/>
                    </a:p>
                  </a:txBody>
                  <a:tcPr/>
                </a:tc>
                <a:tc>
                  <a:txBody>
                    <a:bodyPr/>
                    <a:lstStyle/>
                    <a:p>
                      <a:r>
                        <a:rPr lang="en-US" dirty="0" smtClean="0"/>
                        <a:t>$404,787</a:t>
                      </a:r>
                      <a:endParaRPr lang="en-US" dirty="0"/>
                    </a:p>
                  </a:txBody>
                  <a:tcPr/>
                </a:tc>
                <a:tc>
                  <a:txBody>
                    <a:bodyPr/>
                    <a:lstStyle/>
                    <a:p>
                      <a:r>
                        <a:rPr lang="en-US" dirty="0" smtClean="0"/>
                        <a:t>$1,214,360</a:t>
                      </a:r>
                      <a:endParaRPr lang="en-US" dirty="0"/>
                    </a:p>
                  </a:txBody>
                  <a:tcPr/>
                </a:tc>
              </a:tr>
            </a:tbl>
          </a:graphicData>
        </a:graphic>
      </p:graphicFrame>
    </p:spTree>
    <p:extLst>
      <p:ext uri="{BB962C8B-B14F-4D97-AF65-F5344CB8AC3E}">
        <p14:creationId xmlns:p14="http://schemas.microsoft.com/office/powerpoint/2010/main" val="45373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Frontier Communications</a:t>
            </a:r>
            <a:endParaRPr lang="en-US" dirty="0"/>
          </a:p>
        </p:txBody>
      </p:sp>
      <p:sp>
        <p:nvSpPr>
          <p:cNvPr id="3" name="Content Placeholder 2"/>
          <p:cNvSpPr>
            <a:spLocks noGrp="1"/>
          </p:cNvSpPr>
          <p:nvPr>
            <p:ph idx="1"/>
          </p:nvPr>
        </p:nvSpPr>
        <p:spPr/>
        <p:txBody>
          <a:bodyPr/>
          <a:lstStyle/>
          <a:p>
            <a:pPr marL="285750" indent="-285750">
              <a:buClr>
                <a:schemeClr val="accent1"/>
              </a:buClr>
              <a:buFont typeface="Arial" panose="020B0604020202020204" pitchFamily="34" charset="0"/>
              <a:buChar char="•"/>
            </a:pPr>
            <a:r>
              <a:rPr lang="en-US" dirty="0"/>
              <a:t>RCA Scheduled for Council approval</a:t>
            </a:r>
          </a:p>
          <a:p>
            <a:pPr marL="742950" lvl="1" indent="-285750">
              <a:buClr>
                <a:schemeClr val="accent1"/>
              </a:buClr>
              <a:buFont typeface="Arial" panose="020B0604020202020204" pitchFamily="34" charset="0"/>
              <a:buChar char="•"/>
            </a:pPr>
            <a:r>
              <a:rPr lang="en-US" dirty="0"/>
              <a:t>Approve ordinance to authorize </a:t>
            </a:r>
            <a:r>
              <a:rPr lang="en-US" dirty="0" smtClean="0"/>
              <a:t>spending authority for the purchase of tariffed telecommunications services </a:t>
            </a:r>
            <a:r>
              <a:rPr lang="en-US" dirty="0"/>
              <a:t>in the amount of </a:t>
            </a:r>
            <a:r>
              <a:rPr lang="en-US" dirty="0" smtClean="0"/>
              <a:t>$714, 138.97.</a:t>
            </a:r>
            <a:endParaRPr lang="en-US" dirty="0"/>
          </a:p>
          <a:p>
            <a:pPr marL="742950" lvl="1" indent="-285750">
              <a:buClr>
                <a:schemeClr val="accent1"/>
              </a:buClr>
              <a:buFont typeface="Arial" panose="020B0604020202020204" pitchFamily="34" charset="0"/>
              <a:buChar char="•"/>
            </a:pPr>
            <a:r>
              <a:rPr lang="en-US" dirty="0"/>
              <a:t>The </a:t>
            </a:r>
            <a:r>
              <a:rPr lang="en-US" dirty="0" smtClean="0"/>
              <a:t>requested spending authority </a:t>
            </a:r>
            <a:r>
              <a:rPr lang="en-US" dirty="0"/>
              <a:t>is for a period of </a:t>
            </a:r>
            <a:r>
              <a:rPr lang="en-US" dirty="0" smtClean="0"/>
              <a:t>four years</a:t>
            </a:r>
            <a:endParaRPr lang="en-US" dirty="0"/>
          </a:p>
          <a:p>
            <a:pPr marL="285750" indent="-285750">
              <a:buClr>
                <a:schemeClr val="accent1"/>
              </a:buClr>
              <a:buFont typeface="Arial" panose="020B0604020202020204" pitchFamily="34" charset="0"/>
              <a:buChar char="•"/>
            </a:pPr>
            <a:r>
              <a:rPr lang="en-US" dirty="0" smtClean="0"/>
              <a:t>Frontier Communications is the sole source incumbent who provides the city with private network and general exchange tariffed services.</a:t>
            </a:r>
          </a:p>
          <a:p>
            <a:pPr marL="285750" indent="-285750">
              <a:buClr>
                <a:schemeClr val="accent1"/>
              </a:buClr>
              <a:buFont typeface="Arial" panose="020B0604020202020204" pitchFamily="34" charset="0"/>
              <a:buChar char="•"/>
            </a:pPr>
            <a:r>
              <a:rPr lang="en-US" dirty="0" smtClean="0"/>
              <a:t>The previous incumbent, Verizon Southwest, sold the line of business in its entirety to Frontier Communications Corporation as of April 1, 2016.</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6</a:t>
            </a:fld>
            <a:endParaRPr lang="en-US" dirty="0"/>
          </a:p>
        </p:txBody>
      </p:sp>
    </p:spTree>
    <p:extLst>
      <p:ext uri="{BB962C8B-B14F-4D97-AF65-F5344CB8AC3E}">
        <p14:creationId xmlns:p14="http://schemas.microsoft.com/office/powerpoint/2010/main" val="164496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5400" dirty="0" smtClean="0"/>
              <a:t>Questions? </a:t>
            </a:r>
            <a:endParaRPr lang="en-US" sz="5400"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7</a:t>
            </a:fld>
            <a:endParaRPr lang="en-US" dirty="0"/>
          </a:p>
        </p:txBody>
      </p:sp>
    </p:spTree>
    <p:extLst>
      <p:ext uri="{BB962C8B-B14F-4D97-AF65-F5344CB8AC3E}">
        <p14:creationId xmlns:p14="http://schemas.microsoft.com/office/powerpoint/2010/main" val="365955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18427</TotalTime>
  <Words>483</Words>
  <Application>Microsoft Office PowerPoint</Application>
  <PresentationFormat>On-screen Show (4:3)</PresentationFormat>
  <Paragraphs>118</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Courier New</vt:lpstr>
      <vt:lpstr>Times New Roman</vt:lpstr>
      <vt:lpstr>Custom Design</vt:lpstr>
      <vt:lpstr>Retrospect</vt:lpstr>
      <vt:lpstr>PowerPoint Presentation</vt:lpstr>
      <vt:lpstr>Agenda </vt:lpstr>
      <vt:lpstr>Multifunction Printer Replacement</vt:lpstr>
      <vt:lpstr>Microsoft Enterprise Agreement </vt:lpstr>
      <vt:lpstr>Telesoft Hosting</vt:lpstr>
      <vt:lpstr>Frontier Communications</vt:lpstr>
      <vt:lpstr>PowerPoint Presentation</vt:lpstr>
    </vt:vector>
  </TitlesOfParts>
  <Company>CoH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JGivens</dc:creator>
  <cp:lastModifiedBy>Carkhuff, Tina - IT</cp:lastModifiedBy>
  <cp:revision>661</cp:revision>
  <dcterms:created xsi:type="dcterms:W3CDTF">2009-04-23T00:25:54Z</dcterms:created>
  <dcterms:modified xsi:type="dcterms:W3CDTF">2016-06-15T21:53:08Z</dcterms:modified>
</cp:coreProperties>
</file>