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6"/>
  </p:notesMasterIdLst>
  <p:handoutMasterIdLst>
    <p:handoutMasterId r:id="rId17"/>
  </p:handoutMasterIdLst>
  <p:sldIdLst>
    <p:sldId id="549" r:id="rId2"/>
    <p:sldId id="550" r:id="rId3"/>
    <p:sldId id="566" r:id="rId4"/>
    <p:sldId id="565" r:id="rId5"/>
    <p:sldId id="552" r:id="rId6"/>
    <p:sldId id="562" r:id="rId7"/>
    <p:sldId id="560" r:id="rId8"/>
    <p:sldId id="555" r:id="rId9"/>
    <p:sldId id="557" r:id="rId10"/>
    <p:sldId id="551" r:id="rId11"/>
    <p:sldId id="547" r:id="rId12"/>
    <p:sldId id="567" r:id="rId13"/>
    <p:sldId id="561" r:id="rId14"/>
    <p:sldId id="548" r:id="rId15"/>
  </p:sldIdLst>
  <p:sldSz cx="9144000" cy="6858000" type="screen4x3"/>
  <p:notesSz cx="9296400" cy="6881813"/>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6666FF"/>
    <a:srgbClr val="001848"/>
    <a:srgbClr val="00194C"/>
    <a:srgbClr val="001746"/>
    <a:srgbClr val="002570"/>
    <a:srgbClr val="001C54"/>
    <a:srgbClr val="23233D"/>
    <a:srgbClr val="8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02" autoAdjust="0"/>
    <p:restoredTop sz="87136" autoAdjust="0"/>
  </p:normalViewPr>
  <p:slideViewPr>
    <p:cSldViewPr snapToGrid="0" snapToObjects="1">
      <p:cViewPr>
        <p:scale>
          <a:sx n="100" d="100"/>
          <a:sy n="100" d="100"/>
        </p:scale>
        <p:origin x="-2460" y="-354"/>
      </p:cViewPr>
      <p:guideLst>
        <p:guide orient="horz" pos="2160"/>
        <p:guide pos="2880"/>
      </p:guideLst>
    </p:cSldViewPr>
  </p:slideViewPr>
  <p:outlineViewPr>
    <p:cViewPr>
      <p:scale>
        <a:sx n="33" d="100"/>
        <a:sy n="33" d="100"/>
      </p:scale>
      <p:origin x="0" y="684"/>
    </p:cViewPr>
  </p:outlineViewPr>
  <p:notesTextViewPr>
    <p:cViewPr>
      <p:scale>
        <a:sx n="100" d="100"/>
        <a:sy n="100" d="100"/>
      </p:scale>
      <p:origin x="0" y="0"/>
    </p:cViewPr>
  </p:notesTextViewPr>
  <p:sorterViewPr>
    <p:cViewPr>
      <p:scale>
        <a:sx n="75" d="100"/>
        <a:sy n="75" d="100"/>
      </p:scale>
      <p:origin x="0" y="0"/>
    </p:cViewPr>
  </p:sorterViewPr>
  <p:notesViewPr>
    <p:cSldViewPr snapToGrid="0" snapToObjects="1">
      <p:cViewPr>
        <p:scale>
          <a:sx n="100" d="100"/>
          <a:sy n="100" d="100"/>
        </p:scale>
        <p:origin x="-72" y="3245"/>
      </p:cViewPr>
      <p:guideLst>
        <p:guide orient="horz" pos="2168"/>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5" y="0"/>
            <a:ext cx="4028300" cy="343857"/>
          </a:xfrm>
          <a:prstGeom prst="rect">
            <a:avLst/>
          </a:prstGeom>
          <a:noFill/>
          <a:ln w="9525">
            <a:noFill/>
            <a:miter lim="800000"/>
            <a:headEnd/>
            <a:tailEnd/>
          </a:ln>
          <a:effectLst/>
        </p:spPr>
        <p:txBody>
          <a:bodyPr vert="horz" wrap="square" lIns="93139" tIns="46569" rIns="93139" bIns="46569" numCol="1" anchor="t" anchorCtr="0" compatLnSpc="1">
            <a:prstTxWarp prst="textNoShape">
              <a:avLst/>
            </a:prstTxWarp>
          </a:bodyPr>
          <a:lstStyle>
            <a:lvl1pPr defTabSz="931688">
              <a:defRPr sz="1300" i="0"/>
            </a:lvl1pPr>
          </a:lstStyle>
          <a:p>
            <a:pPr>
              <a:defRPr/>
            </a:pPr>
            <a:endParaRPr lang="en-US" dirty="0"/>
          </a:p>
        </p:txBody>
      </p:sp>
      <p:sp>
        <p:nvSpPr>
          <p:cNvPr id="13315" name="Rectangle 3"/>
          <p:cNvSpPr>
            <a:spLocks noGrp="1" noChangeArrowheads="1"/>
          </p:cNvSpPr>
          <p:nvPr>
            <p:ph type="dt" sz="quarter" idx="1"/>
          </p:nvPr>
        </p:nvSpPr>
        <p:spPr bwMode="auto">
          <a:xfrm>
            <a:off x="5266003" y="0"/>
            <a:ext cx="4028300" cy="343857"/>
          </a:xfrm>
          <a:prstGeom prst="rect">
            <a:avLst/>
          </a:prstGeom>
          <a:noFill/>
          <a:ln w="9525">
            <a:noFill/>
            <a:miter lim="800000"/>
            <a:headEnd/>
            <a:tailEnd/>
          </a:ln>
          <a:effectLst/>
        </p:spPr>
        <p:txBody>
          <a:bodyPr vert="horz" wrap="square" lIns="93139" tIns="46569" rIns="93139" bIns="46569" numCol="1" anchor="t" anchorCtr="0" compatLnSpc="1">
            <a:prstTxWarp prst="textNoShape">
              <a:avLst/>
            </a:prstTxWarp>
          </a:bodyPr>
          <a:lstStyle>
            <a:lvl1pPr algn="r" defTabSz="931688">
              <a:defRPr sz="1300" i="0"/>
            </a:lvl1pPr>
          </a:lstStyle>
          <a:p>
            <a:pPr>
              <a:defRPr/>
            </a:pPr>
            <a:endParaRPr lang="en-US" dirty="0"/>
          </a:p>
        </p:txBody>
      </p:sp>
      <p:sp>
        <p:nvSpPr>
          <p:cNvPr id="13316" name="Rectangle 4"/>
          <p:cNvSpPr>
            <a:spLocks noGrp="1" noChangeArrowheads="1"/>
          </p:cNvSpPr>
          <p:nvPr>
            <p:ph type="ftr" sz="quarter" idx="2"/>
          </p:nvPr>
        </p:nvSpPr>
        <p:spPr bwMode="auto">
          <a:xfrm>
            <a:off x="5" y="6535613"/>
            <a:ext cx="4028300" cy="345029"/>
          </a:xfrm>
          <a:prstGeom prst="rect">
            <a:avLst/>
          </a:prstGeom>
          <a:noFill/>
          <a:ln w="9525">
            <a:noFill/>
            <a:miter lim="800000"/>
            <a:headEnd/>
            <a:tailEnd/>
          </a:ln>
          <a:effectLst/>
        </p:spPr>
        <p:txBody>
          <a:bodyPr vert="horz" wrap="square" lIns="93139" tIns="46569" rIns="93139" bIns="46569" numCol="1" anchor="b" anchorCtr="0" compatLnSpc="1">
            <a:prstTxWarp prst="textNoShape">
              <a:avLst/>
            </a:prstTxWarp>
          </a:bodyPr>
          <a:lstStyle>
            <a:lvl1pPr defTabSz="931688">
              <a:defRPr sz="1300" i="0"/>
            </a:lvl1pPr>
          </a:lstStyle>
          <a:p>
            <a:pPr>
              <a:defRPr/>
            </a:pPr>
            <a:endParaRPr lang="en-US" dirty="0"/>
          </a:p>
        </p:txBody>
      </p:sp>
      <p:sp>
        <p:nvSpPr>
          <p:cNvPr id="13317" name="Rectangle 5"/>
          <p:cNvSpPr>
            <a:spLocks noGrp="1" noChangeArrowheads="1"/>
          </p:cNvSpPr>
          <p:nvPr>
            <p:ph type="sldNum" sz="quarter" idx="3"/>
          </p:nvPr>
        </p:nvSpPr>
        <p:spPr bwMode="auto">
          <a:xfrm>
            <a:off x="5266003" y="6535613"/>
            <a:ext cx="4028300" cy="345029"/>
          </a:xfrm>
          <a:prstGeom prst="rect">
            <a:avLst/>
          </a:prstGeom>
          <a:noFill/>
          <a:ln w="9525">
            <a:noFill/>
            <a:miter lim="800000"/>
            <a:headEnd/>
            <a:tailEnd/>
          </a:ln>
          <a:effectLst/>
        </p:spPr>
        <p:txBody>
          <a:bodyPr vert="horz" wrap="square" lIns="93139" tIns="46569" rIns="93139" bIns="46569" numCol="1" anchor="b" anchorCtr="0" compatLnSpc="1">
            <a:prstTxWarp prst="textNoShape">
              <a:avLst/>
            </a:prstTxWarp>
          </a:bodyPr>
          <a:lstStyle>
            <a:lvl1pPr algn="r" defTabSz="931688">
              <a:defRPr sz="1300" i="0"/>
            </a:lvl1pPr>
          </a:lstStyle>
          <a:p>
            <a:pPr>
              <a:defRPr/>
            </a:pPr>
            <a:fld id="{BFFF6DB1-3300-4866-81D8-000D33C1084F}" type="slidenum">
              <a:rPr lang="en-US"/>
              <a:pPr>
                <a:defRPr/>
              </a:pPr>
              <a:t>‹#›</a:t>
            </a:fld>
            <a:endParaRPr lang="en-US" dirty="0"/>
          </a:p>
        </p:txBody>
      </p:sp>
    </p:spTree>
    <p:extLst>
      <p:ext uri="{BB962C8B-B14F-4D97-AF65-F5344CB8AC3E}">
        <p14:creationId xmlns:p14="http://schemas.microsoft.com/office/powerpoint/2010/main" val="647447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0"/>
            <a:ext cx="4028300" cy="343857"/>
          </a:xfrm>
          <a:prstGeom prst="rect">
            <a:avLst/>
          </a:prstGeom>
          <a:noFill/>
          <a:ln w="9525">
            <a:noFill/>
            <a:miter lim="800000"/>
            <a:headEnd/>
            <a:tailEnd/>
          </a:ln>
          <a:effectLst/>
        </p:spPr>
        <p:txBody>
          <a:bodyPr vert="horz" wrap="square" lIns="93139" tIns="46569" rIns="93139" bIns="46569" numCol="1" anchor="t" anchorCtr="0" compatLnSpc="1">
            <a:prstTxWarp prst="textNoShape">
              <a:avLst/>
            </a:prstTxWarp>
          </a:bodyPr>
          <a:lstStyle>
            <a:lvl1pPr defTabSz="931688">
              <a:defRPr sz="1300" i="0"/>
            </a:lvl1pPr>
          </a:lstStyle>
          <a:p>
            <a:pPr>
              <a:defRPr/>
            </a:pPr>
            <a:endParaRPr lang="en-US" dirty="0"/>
          </a:p>
        </p:txBody>
      </p:sp>
      <p:sp>
        <p:nvSpPr>
          <p:cNvPr id="4099" name="Rectangle 3"/>
          <p:cNvSpPr>
            <a:spLocks noGrp="1" noChangeArrowheads="1"/>
          </p:cNvSpPr>
          <p:nvPr>
            <p:ph type="dt" idx="1"/>
          </p:nvPr>
        </p:nvSpPr>
        <p:spPr bwMode="auto">
          <a:xfrm>
            <a:off x="5266003" y="0"/>
            <a:ext cx="4028300" cy="343857"/>
          </a:xfrm>
          <a:prstGeom prst="rect">
            <a:avLst/>
          </a:prstGeom>
          <a:noFill/>
          <a:ln w="9525">
            <a:noFill/>
            <a:miter lim="800000"/>
            <a:headEnd/>
            <a:tailEnd/>
          </a:ln>
          <a:effectLst/>
        </p:spPr>
        <p:txBody>
          <a:bodyPr vert="horz" wrap="square" lIns="93139" tIns="46569" rIns="93139" bIns="46569" numCol="1" anchor="t" anchorCtr="0" compatLnSpc="1">
            <a:prstTxWarp prst="textNoShape">
              <a:avLst/>
            </a:prstTxWarp>
          </a:bodyPr>
          <a:lstStyle>
            <a:lvl1pPr algn="r" defTabSz="931688">
              <a:defRPr sz="1300" i="0"/>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2925763" y="514350"/>
            <a:ext cx="3443287" cy="2582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0906" y="3269569"/>
            <a:ext cx="7436698" cy="3097050"/>
          </a:xfrm>
          <a:prstGeom prst="rect">
            <a:avLst/>
          </a:prstGeom>
          <a:noFill/>
          <a:ln w="9525">
            <a:noFill/>
            <a:miter lim="800000"/>
            <a:headEnd/>
            <a:tailEnd/>
          </a:ln>
          <a:effectLst/>
        </p:spPr>
        <p:txBody>
          <a:bodyPr vert="horz" wrap="square" lIns="93139" tIns="46569" rIns="93139" bIns="465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5" y="6535613"/>
            <a:ext cx="4028300" cy="345029"/>
          </a:xfrm>
          <a:prstGeom prst="rect">
            <a:avLst/>
          </a:prstGeom>
          <a:noFill/>
          <a:ln w="9525">
            <a:noFill/>
            <a:miter lim="800000"/>
            <a:headEnd/>
            <a:tailEnd/>
          </a:ln>
          <a:effectLst/>
        </p:spPr>
        <p:txBody>
          <a:bodyPr vert="horz" wrap="square" lIns="93139" tIns="46569" rIns="93139" bIns="46569" numCol="1" anchor="b" anchorCtr="0" compatLnSpc="1">
            <a:prstTxWarp prst="textNoShape">
              <a:avLst/>
            </a:prstTxWarp>
          </a:bodyPr>
          <a:lstStyle>
            <a:lvl1pPr defTabSz="931688">
              <a:defRPr sz="1300" i="0"/>
            </a:lvl1pPr>
          </a:lstStyle>
          <a:p>
            <a:pPr>
              <a:defRPr/>
            </a:pPr>
            <a:endParaRPr lang="en-US" dirty="0"/>
          </a:p>
        </p:txBody>
      </p:sp>
      <p:sp>
        <p:nvSpPr>
          <p:cNvPr id="4103" name="Rectangle 7"/>
          <p:cNvSpPr>
            <a:spLocks noGrp="1" noChangeArrowheads="1"/>
          </p:cNvSpPr>
          <p:nvPr>
            <p:ph type="sldNum" sz="quarter" idx="5"/>
          </p:nvPr>
        </p:nvSpPr>
        <p:spPr bwMode="auto">
          <a:xfrm>
            <a:off x="5266003" y="6535613"/>
            <a:ext cx="4028300" cy="345029"/>
          </a:xfrm>
          <a:prstGeom prst="rect">
            <a:avLst/>
          </a:prstGeom>
          <a:noFill/>
          <a:ln w="9525">
            <a:noFill/>
            <a:miter lim="800000"/>
            <a:headEnd/>
            <a:tailEnd/>
          </a:ln>
          <a:effectLst/>
        </p:spPr>
        <p:txBody>
          <a:bodyPr vert="horz" wrap="square" lIns="93139" tIns="46569" rIns="93139" bIns="46569" numCol="1" anchor="b" anchorCtr="0" compatLnSpc="1">
            <a:prstTxWarp prst="textNoShape">
              <a:avLst/>
            </a:prstTxWarp>
          </a:bodyPr>
          <a:lstStyle>
            <a:lvl1pPr algn="r" defTabSz="931688">
              <a:defRPr sz="1300" i="0"/>
            </a:lvl1pPr>
          </a:lstStyle>
          <a:p>
            <a:pPr>
              <a:defRPr/>
            </a:pPr>
            <a:fld id="{A8C67887-CB3A-4630-99D9-23787B8ADD68}" type="slidenum">
              <a:rPr lang="en-US"/>
              <a:pPr>
                <a:defRPr/>
              </a:pPr>
              <a:t>‹#›</a:t>
            </a:fld>
            <a:endParaRPr lang="en-US" dirty="0"/>
          </a:p>
        </p:txBody>
      </p:sp>
    </p:spTree>
    <p:extLst>
      <p:ext uri="{BB962C8B-B14F-4D97-AF65-F5344CB8AC3E}">
        <p14:creationId xmlns:p14="http://schemas.microsoft.com/office/powerpoint/2010/main" val="1976339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514350"/>
            <a:ext cx="3443287" cy="2582863"/>
          </a:xfrm>
        </p:spPr>
      </p:sp>
      <p:sp>
        <p:nvSpPr>
          <p:cNvPr id="3" name="Notes Placeholder 2"/>
          <p:cNvSpPr>
            <a:spLocks noGrp="1"/>
          </p:cNvSpPr>
          <p:nvPr>
            <p:ph type="body" idx="1"/>
          </p:nvPr>
        </p:nvSpPr>
        <p:spPr/>
        <p:txBody>
          <a:bodyPr/>
          <a:lstStyle/>
          <a:p>
            <a:r>
              <a:rPr lang="en-US" sz="800" b="1" u="sng" baseline="0" dirty="0" smtClean="0">
                <a:sym typeface="Wingdings" panose="05000000000000000000" pitchFamily="2" charset="2"/>
              </a:rPr>
              <a:t>Other notes:</a:t>
            </a:r>
          </a:p>
          <a:p>
            <a:pPr marL="228600" indent="-228600">
              <a:buFont typeface="+mj-lt"/>
              <a:buAutoNum type="arabicPeriod"/>
            </a:pPr>
            <a:r>
              <a:rPr lang="en-US" sz="800" baseline="0" dirty="0" smtClean="0">
                <a:sym typeface="Wingdings" panose="05000000000000000000" pitchFamily="2" charset="2"/>
              </a:rPr>
              <a:t>Xerox has been the City’s copier / multifunction print contractor for the past 15 years.  Current contract extended in amendment </a:t>
            </a:r>
            <a:r>
              <a:rPr lang="en-US" sz="800" baseline="0" smtClean="0">
                <a:sym typeface="Wingdings" panose="05000000000000000000" pitchFamily="2" charset="2"/>
              </a:rPr>
              <a:t>1 through 10/31/2006</a:t>
            </a:r>
            <a:endParaRPr lang="en-US" sz="800" baseline="0" dirty="0" smtClean="0">
              <a:sym typeface="Wingdings" panose="05000000000000000000" pitchFamily="2" charset="2"/>
            </a:endParaRPr>
          </a:p>
          <a:p>
            <a:pPr marL="228600" indent="-228600">
              <a:buFont typeface="+mj-lt"/>
              <a:buAutoNum type="arabicPeriod"/>
            </a:pPr>
            <a:r>
              <a:rPr lang="en-US" sz="800" baseline="0" dirty="0" smtClean="0">
                <a:sym typeface="Wingdings" panose="05000000000000000000" pitchFamily="2" charset="2"/>
              </a:rPr>
              <a:t>Xerox extension amendment 2 – through December 31, 2016.  However, we do have the ability to decrease our inventory count</a:t>
            </a:r>
            <a:r>
              <a:rPr lang="en-US" sz="800" baseline="0" dirty="0" smtClean="0">
                <a:solidFill>
                  <a:srgbClr val="6666FF"/>
                </a:solidFill>
                <a:sym typeface="Wingdings" panose="05000000000000000000" pitchFamily="2" charset="2"/>
              </a:rPr>
              <a:t> </a:t>
            </a:r>
            <a:r>
              <a:rPr lang="en-US" sz="800" baseline="0" dirty="0" smtClean="0">
                <a:sym typeface="Wingdings" panose="05000000000000000000" pitchFamily="2" charset="2"/>
              </a:rPr>
              <a:t>at the City’s convenience</a:t>
            </a:r>
          </a:p>
          <a:p>
            <a:pPr marL="685800" lvl="1" indent="-228600">
              <a:buFont typeface="Arial" panose="020B0604020202020204" pitchFamily="34" charset="0"/>
              <a:buChar char="•"/>
            </a:pPr>
            <a:r>
              <a:rPr lang="en-US" sz="800" baseline="0" dirty="0" smtClean="0">
                <a:sym typeface="Wingdings" panose="05000000000000000000" pitchFamily="2" charset="2"/>
              </a:rPr>
              <a:t>ARA – will own the contract until the end of the Xerox Contract</a:t>
            </a:r>
          </a:p>
          <a:p>
            <a:pPr marL="685800" lvl="1" indent="-228600">
              <a:buFont typeface="Arial" panose="020B0604020202020204" pitchFamily="34" charset="0"/>
              <a:buChar char="•"/>
            </a:pPr>
            <a:r>
              <a:rPr lang="en-US" sz="800" baseline="0" dirty="0" smtClean="0">
                <a:sym typeface="Wingdings" panose="05000000000000000000" pitchFamily="2" charset="2"/>
              </a:rPr>
              <a:t>HITS – will own the new Ricoh Contract</a:t>
            </a:r>
          </a:p>
          <a:p>
            <a:pPr marL="228600" indent="-228600">
              <a:buFont typeface="+mj-lt"/>
              <a:buAutoNum type="arabicPeriod"/>
            </a:pPr>
            <a:r>
              <a:rPr lang="en-US" sz="800" baseline="0" dirty="0" smtClean="0">
                <a:sym typeface="Wingdings" panose="05000000000000000000" pitchFamily="2" charset="2"/>
              </a:rPr>
              <a:t>Ricoh 48 month starts the day we install the printer</a:t>
            </a:r>
          </a:p>
        </p:txBody>
      </p:sp>
      <p:sp>
        <p:nvSpPr>
          <p:cNvPr id="4" name="Slide Number Placeholder 3"/>
          <p:cNvSpPr>
            <a:spLocks noGrp="1"/>
          </p:cNvSpPr>
          <p:nvPr>
            <p:ph type="sldNum" sz="quarter" idx="10"/>
          </p:nvPr>
        </p:nvSpPr>
        <p:spPr/>
        <p:txBody>
          <a:bodyPr/>
          <a:lstStyle/>
          <a:p>
            <a:pPr>
              <a:defRPr/>
            </a:pPr>
            <a:fld id="{A8C67887-CB3A-4630-99D9-23787B8ADD68}" type="slidenum">
              <a:rPr lang="en-US" smtClean="0"/>
              <a:pPr>
                <a:defRPr/>
              </a:pPr>
              <a:t>7</a:t>
            </a:fld>
            <a:endParaRPr lang="en-US" dirty="0"/>
          </a:p>
        </p:txBody>
      </p:sp>
    </p:spTree>
    <p:extLst>
      <p:ext uri="{BB962C8B-B14F-4D97-AF65-F5344CB8AC3E}">
        <p14:creationId xmlns:p14="http://schemas.microsoft.com/office/powerpoint/2010/main" val="410496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514350"/>
            <a:ext cx="3443287" cy="25828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sng" baseline="0" dirty="0" smtClean="0">
                <a:solidFill>
                  <a:srgbClr val="FF0000"/>
                </a:solidFill>
              </a:rPr>
              <a:t>Pricing Notes: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i="0" u="sng" baseline="0" dirty="0" smtClean="0">
              <a:solidFill>
                <a:srgbClr val="FF0000"/>
              </a:solidFill>
            </a:endParaRPr>
          </a:p>
          <a:p>
            <a:pPr marL="6858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0" i="0" u="none" baseline="0" dirty="0" smtClean="0">
                <a:solidFill>
                  <a:srgbClr val="FF0000"/>
                </a:solidFill>
              </a:rPr>
              <a:t>We are currently in a rental agreement with Xerox – we can add or subtract machines at will.  The Ricoh lease agreement is a LEASE - we are committed to the number of devices for 48 months. However, the City has scrubbed the requirements and has reduced our projected inventory.  Not only has the printer count been reduced we have also lowered cost based on ordering model units compatible to the business needs. The lease model enforces accountability of fleet management in thinking twice before ordering new equipment (vs. relocating equipment if its determined a machine is not being properly utilized to its true capacity). </a:t>
            </a:r>
          </a:p>
          <a:p>
            <a:pPr marL="6858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sz="1200" b="0" i="0" u="none" baseline="0" dirty="0" smtClean="0">
              <a:solidFill>
                <a:srgbClr val="FF0000"/>
              </a:solidFill>
            </a:endParaRPr>
          </a:p>
          <a:p>
            <a:pPr marL="6858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0" i="0" u="none" baseline="0" dirty="0" smtClean="0">
                <a:solidFill>
                  <a:srgbClr val="FF0000"/>
                </a:solidFill>
              </a:rPr>
              <a:t>Overall procurement driver was service, not price.</a:t>
            </a:r>
          </a:p>
          <a:p>
            <a:pPr marL="1143000" marR="0" lvl="2"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0" i="0" u="none" baseline="0" dirty="0" smtClean="0">
                <a:solidFill>
                  <a:srgbClr val="FF0000"/>
                </a:solidFill>
              </a:rPr>
              <a:t>In a nutshell, we are saving money whether we select Ricoh or Xerox.</a:t>
            </a:r>
          </a:p>
          <a:p>
            <a:pPr marL="1143000" marR="0" lvl="2"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0" i="0" u="none" baseline="0" dirty="0" smtClean="0">
                <a:solidFill>
                  <a:srgbClr val="FF0000"/>
                </a:solidFill>
              </a:rPr>
              <a:t>Features</a:t>
            </a:r>
          </a:p>
          <a:p>
            <a:pPr marL="1600200" marR="0" lvl="3" indent="-22860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sz="1200" b="0" i="0" u="none" baseline="0" dirty="0" smtClean="0">
                <a:solidFill>
                  <a:srgbClr val="FF0000"/>
                </a:solidFill>
              </a:rPr>
              <a:t>PaperCut/Follow Me Print </a:t>
            </a:r>
            <a:r>
              <a:rPr lang="en-US" sz="1200" b="1" i="0" u="none" baseline="0" dirty="0" smtClean="0">
                <a:solidFill>
                  <a:srgbClr val="FF0000"/>
                </a:solidFill>
              </a:rPr>
              <a:t>(included in price displayed)</a:t>
            </a:r>
          </a:p>
          <a:p>
            <a:pPr marL="1828800" marR="0" lvl="4"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700" kern="1200" dirty="0" smtClean="0">
                <a:solidFill>
                  <a:schemeClr val="tx1"/>
                </a:solidFill>
                <a:effectLst/>
                <a:latin typeface="Arial" charset="0"/>
                <a:ea typeface="+mn-ea"/>
                <a:cs typeface="+mn-cs"/>
              </a:rPr>
              <a:t>With PaperCut the City of Houston employees will print to a secure global virtual queue and the job will only print when the user releases the job at any of the Ricoh MFPs.  This reduces unnecessary printing and increases security because print jobs only come  out when the user releases them at the MFPs.  PaperCut monitors and manages print and copy activity on every Ricoh MFP and provides over 50 reports to monitor print and copy usage by user and department. </a:t>
            </a:r>
          </a:p>
          <a:p>
            <a:pPr marL="1828800" marR="0" lvl="4"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700" kern="1200" dirty="0" smtClean="0">
              <a:solidFill>
                <a:schemeClr val="tx1"/>
              </a:solidFill>
              <a:effectLst/>
              <a:latin typeface="Arial" charset="0"/>
              <a:ea typeface="+mn-ea"/>
              <a:cs typeface="+mn-cs"/>
            </a:endParaRPr>
          </a:p>
          <a:p>
            <a:pPr marL="2000250" marR="0" lvl="4"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700" kern="1200" dirty="0" smtClean="0">
                <a:solidFill>
                  <a:schemeClr val="tx1"/>
                </a:solidFill>
                <a:effectLst/>
                <a:latin typeface="Arial" charset="0"/>
                <a:ea typeface="+mn-ea"/>
                <a:cs typeface="+mn-cs"/>
              </a:rPr>
              <a:t>Reduce waste by managing print and copy usage</a:t>
            </a:r>
          </a:p>
          <a:p>
            <a:pPr marL="2000250" marR="0" lvl="4"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700" kern="1200" dirty="0" smtClean="0">
                <a:solidFill>
                  <a:schemeClr val="tx1"/>
                </a:solidFill>
                <a:effectLst/>
                <a:latin typeface="Arial" charset="0"/>
                <a:ea typeface="+mn-ea"/>
                <a:cs typeface="+mn-cs"/>
              </a:rPr>
              <a:t>Increased data security because documents are not left unsecured on the MFP </a:t>
            </a:r>
          </a:p>
          <a:p>
            <a:pPr marL="2000250" marR="0" lvl="4"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700" kern="1200" dirty="0" smtClean="0">
                <a:solidFill>
                  <a:schemeClr val="tx1"/>
                </a:solidFill>
                <a:effectLst/>
                <a:latin typeface="Arial" charset="0"/>
                <a:ea typeface="+mn-ea"/>
                <a:cs typeface="+mn-cs"/>
              </a:rPr>
              <a:t>Reduced burden on IT by reducing the need to manage print drivers</a:t>
            </a:r>
          </a:p>
          <a:p>
            <a:pPr marL="2000250" marR="0" lvl="4"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700" kern="1200" dirty="0" smtClean="0">
                <a:solidFill>
                  <a:schemeClr val="tx1"/>
                </a:solidFill>
                <a:effectLst/>
                <a:latin typeface="Arial" charset="0"/>
                <a:ea typeface="+mn-ea"/>
                <a:cs typeface="+mn-cs"/>
              </a:rPr>
              <a:t>Increased employee satisfaction because they can send multiple print jobs to the queue and pick them up at their leisure at any Ricoh MFP </a:t>
            </a:r>
            <a:r>
              <a:rPr lang="en-US" sz="1200" kern="1200" dirty="0" smtClean="0">
                <a:solidFill>
                  <a:schemeClr val="tx1"/>
                </a:solidFill>
                <a:effectLst/>
                <a:latin typeface="Arial" charset="0"/>
                <a:ea typeface="+mn-ea"/>
                <a:cs typeface="+mn-cs"/>
              </a:rPr>
              <a:t/>
            </a:r>
            <a:br>
              <a:rPr lang="en-US" sz="1200" kern="1200" dirty="0" smtClean="0">
                <a:solidFill>
                  <a:schemeClr val="tx1"/>
                </a:solidFill>
                <a:effectLst/>
                <a:latin typeface="Arial" charset="0"/>
                <a:ea typeface="+mn-ea"/>
                <a:cs typeface="+mn-cs"/>
              </a:rPr>
            </a:br>
            <a:endParaRPr lang="en-US" sz="1200" b="1" i="0" u="none" baseline="0" dirty="0" smtClean="0">
              <a:solidFill>
                <a:srgbClr val="FF0000"/>
              </a:solidFill>
            </a:endParaRPr>
          </a:p>
          <a:p>
            <a:pPr marL="1600200" marR="0" lvl="3" indent="-22860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sz="1200" b="0" i="0" u="none" baseline="0" dirty="0" smtClean="0">
                <a:solidFill>
                  <a:srgbClr val="FF0000"/>
                </a:solidFill>
              </a:rPr>
              <a:t>DMNX </a:t>
            </a:r>
            <a:r>
              <a:rPr lang="en-US" sz="1200" b="1" i="0" u="none" baseline="0" dirty="0" smtClean="0">
                <a:solidFill>
                  <a:srgbClr val="FF0000"/>
                </a:solidFill>
              </a:rPr>
              <a:t>(included in price displayed) </a:t>
            </a:r>
          </a:p>
          <a:p>
            <a:pPr marL="1828800" marR="0" lvl="4"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smtClean="0">
                <a:solidFill>
                  <a:schemeClr val="tx1"/>
                </a:solidFill>
                <a:effectLst/>
                <a:latin typeface="Arial" charset="0"/>
                <a:ea typeface="+mn-ea"/>
                <a:cs typeface="+mn-cs"/>
              </a:rPr>
              <a:t>Ricoh Device Manager NX Enterprise is a comprehensive fleet management solution that allow organizations to optimize device performance across the enterprise from a centralized location. </a:t>
            </a:r>
            <a:br>
              <a:rPr lang="en-US" sz="1200" kern="1200" dirty="0" smtClean="0">
                <a:solidFill>
                  <a:schemeClr val="tx1"/>
                </a:solidFill>
                <a:effectLst/>
                <a:latin typeface="Arial" charset="0"/>
                <a:ea typeface="+mn-ea"/>
                <a:cs typeface="+mn-cs"/>
              </a:rPr>
            </a:br>
            <a:endParaRPr lang="en-US" sz="1200" kern="1200" dirty="0" smtClean="0">
              <a:solidFill>
                <a:schemeClr val="tx1"/>
              </a:solidFill>
              <a:effectLst/>
              <a:latin typeface="Arial" charset="0"/>
              <a:ea typeface="+mn-ea"/>
              <a:cs typeface="+mn-cs"/>
            </a:endParaRPr>
          </a:p>
          <a:p>
            <a:pPr marL="2000250" marR="0" lvl="4"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charset="0"/>
                <a:ea typeface="+mn-ea"/>
                <a:cs typeface="+mn-cs"/>
              </a:rPr>
              <a:t>Check status and activity on every device at once</a:t>
            </a:r>
            <a:endParaRPr lang="en-US" sz="1800" kern="1200" dirty="0" smtClean="0">
              <a:solidFill>
                <a:schemeClr val="tx1"/>
              </a:solidFill>
              <a:effectLst/>
              <a:latin typeface="Arial" charset="0"/>
              <a:ea typeface="+mn-ea"/>
              <a:cs typeface="+mn-cs"/>
            </a:endParaRPr>
          </a:p>
          <a:p>
            <a:pPr marL="2000250" marR="0" lvl="4"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charset="0"/>
                <a:ea typeface="+mn-ea"/>
                <a:cs typeface="+mn-cs"/>
              </a:rPr>
              <a:t>Includes device mapping so devices can be located via a detailed floor plan</a:t>
            </a:r>
            <a:r>
              <a:rPr lang="en-US" sz="1800"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pPr marL="2000250" marR="0" lvl="4"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charset="0"/>
                <a:ea typeface="+mn-ea"/>
                <a:cs typeface="+mn-cs"/>
              </a:rPr>
              <a:t>Run detailed reporting to optimize efficiency including status as well as meter trends</a:t>
            </a:r>
            <a:r>
              <a:rPr lang="en-US" sz="1800"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pPr marL="2000250" marR="0" lvl="4"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charset="0"/>
                <a:ea typeface="+mn-ea"/>
                <a:cs typeface="+mn-cs"/>
              </a:rPr>
              <a:t>Web based interface with Dashboards to monitor Device Summary information, Status and usage</a:t>
            </a:r>
            <a:r>
              <a:rPr lang="en-US" sz="1800" kern="1200" dirty="0" smtClean="0">
                <a:solidFill>
                  <a:schemeClr val="tx1"/>
                </a:solidFill>
                <a:effectLst/>
                <a:latin typeface="Arial" charset="0"/>
                <a:ea typeface="+mn-ea"/>
                <a:cs typeface="+mn-cs"/>
              </a:rPr>
              <a:t> </a:t>
            </a:r>
          </a:p>
          <a:p>
            <a:pPr marL="2000250" marR="0" lvl="4"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charset="0"/>
                <a:ea typeface="+mn-ea"/>
                <a:cs typeface="+mn-cs"/>
              </a:rPr>
              <a:t>Automated meter readings for networked connected devices</a:t>
            </a:r>
            <a:r>
              <a:rPr lang="en-US" sz="1800" kern="1200" dirty="0" smtClean="0">
                <a:solidFill>
                  <a:schemeClr val="tx1"/>
                </a:solidFill>
                <a:effectLst/>
                <a:latin typeface="Arial" charset="0"/>
                <a:ea typeface="+mn-ea"/>
                <a:cs typeface="+mn-cs"/>
              </a:rPr>
              <a:t> </a:t>
            </a:r>
          </a:p>
          <a:p>
            <a:pPr marL="2057400" marR="0" lvl="4"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sz="1200" b="1" i="0" u="none" baseline="0" dirty="0" smtClean="0">
              <a:solidFill>
                <a:srgbClr val="FF0000"/>
              </a:solidFill>
            </a:endParaRPr>
          </a:p>
          <a:p>
            <a:pPr marL="2057400" marR="0" lvl="4"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US" sz="1200" b="1" i="0" u="none" baseline="0" dirty="0" smtClean="0">
              <a:solidFill>
                <a:srgbClr val="FF0000"/>
              </a:solidFill>
            </a:endParaRPr>
          </a:p>
          <a:p>
            <a:pPr marL="1600200" marR="0" lvl="3" indent="-22860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sz="1200" b="0" i="0" u="none" baseline="0" dirty="0" smtClean="0">
                <a:solidFill>
                  <a:srgbClr val="FF0000"/>
                </a:solidFill>
              </a:rPr>
              <a:t>Global Scan/Follow Me Scan </a:t>
            </a:r>
          </a:p>
          <a:p>
            <a:pPr marL="2057400" marR="0" lvl="4" indent="-22860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sz="1200" kern="1200" dirty="0" smtClean="0">
                <a:solidFill>
                  <a:schemeClr val="tx1"/>
                </a:solidFill>
                <a:effectLst/>
                <a:latin typeface="Arial" charset="0"/>
                <a:ea typeface="+mn-ea"/>
                <a:cs typeface="+mn-cs"/>
              </a:rPr>
              <a:t>Global Scan NX makes it easier and more efficient than ever to integrate paper documents into a digital workflow, with a simple ‘Scan to me’ or Scan to e-mail buttons to scan directly to the desired location. Document processes are improved with next-generation scanning; productivity is raised by distributing, sharing and managing documents digitally </a:t>
            </a:r>
          </a:p>
          <a:p>
            <a:pPr marL="2000250" marR="0" lvl="4"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charset="0"/>
                <a:ea typeface="+mn-ea"/>
                <a:cs typeface="+mn-cs"/>
              </a:rPr>
              <a:t>Simple, user-friendly interface </a:t>
            </a:r>
          </a:p>
          <a:p>
            <a:pPr marL="2000250" marR="0" lvl="4"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Arial" charset="0"/>
                <a:ea typeface="+mn-ea"/>
                <a:cs typeface="+mn-cs"/>
              </a:rPr>
              <a:t>Scan to Searchable PDF or convert the physical document to a Word or Excel document </a:t>
            </a:r>
          </a:p>
          <a:p>
            <a:pPr marL="457200" marR="0" lvl="1" indent="0" algn="l" defTabSz="914400" rtl="0" eaLnBrk="0" fontAlgn="base" latinLnBrk="0" hangingPunct="0">
              <a:lnSpc>
                <a:spcPct val="100000"/>
              </a:lnSpc>
              <a:spcBef>
                <a:spcPct val="30000"/>
              </a:spcBef>
              <a:spcAft>
                <a:spcPct val="0"/>
              </a:spcAft>
              <a:buClrTx/>
              <a:buSzTx/>
              <a:buFont typeface="+mj-lt"/>
              <a:buNone/>
              <a:tabLst/>
              <a:defRPr/>
            </a:pPr>
            <a:endParaRPr lang="en-US" sz="1200" b="0" i="0" u="none" baseline="0" dirty="0" smtClean="0">
              <a:solidFill>
                <a:srgbClr val="FF0000"/>
              </a:solidFill>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baseline="0" dirty="0" smtClean="0">
                <a:solidFill>
                  <a:srgbClr val="FF0000"/>
                </a:solidFill>
              </a:rPr>
              <a:t>After 2 consecutive contracts - Xerox has offered a monthly savings of $59, 928 – displaying the notion Xerox has over charged the City for years now offering the same services at a significant price difference.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i="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i="0" dirty="0" smtClean="0">
              <a:solidFill>
                <a:srgbClr val="FF0000"/>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1" i="0" u="sng" baseline="0" dirty="0" smtClean="0">
                <a:solidFill>
                  <a:srgbClr val="FF0000"/>
                </a:solidFill>
              </a:rPr>
              <a:t>Note about Xerox service failures: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b="0" i="0" u="none" baseline="0" dirty="0" smtClean="0">
              <a:solidFill>
                <a:srgbClr val="FF0000"/>
              </a:solidFill>
            </a:endParaRPr>
          </a:p>
          <a:p>
            <a:pPr marL="228600" marR="0" lvl="1"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0" i="0" u="none" baseline="0" dirty="0" smtClean="0">
                <a:solidFill>
                  <a:srgbClr val="FF0000"/>
                </a:solidFill>
              </a:rPr>
              <a:t>Xerox – failed to provide reporting of usage reports, properly managing fleet changes, continued issues with equipment credits, untracked supplies, etc.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i="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A8C67887-CB3A-4630-99D9-23787B8ADD68}" type="slidenum">
              <a:rPr lang="en-US" smtClean="0"/>
              <a:pPr>
                <a:defRPr/>
              </a:pPr>
              <a:t>9</a:t>
            </a:fld>
            <a:endParaRPr lang="en-US" dirty="0"/>
          </a:p>
        </p:txBody>
      </p:sp>
    </p:spTree>
    <p:extLst>
      <p:ext uri="{BB962C8B-B14F-4D97-AF65-F5344CB8AC3E}">
        <p14:creationId xmlns:p14="http://schemas.microsoft.com/office/powerpoint/2010/main" val="3320004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514350"/>
            <a:ext cx="3443287" cy="2582863"/>
          </a:xfrm>
        </p:spPr>
      </p:sp>
      <p:sp>
        <p:nvSpPr>
          <p:cNvPr id="3" name="Notes Placeholder 2"/>
          <p:cNvSpPr>
            <a:spLocks noGrp="1"/>
          </p:cNvSpPr>
          <p:nvPr>
            <p:ph type="body" idx="1"/>
          </p:nvPr>
        </p:nvSpPr>
        <p:spPr/>
        <p:txBody>
          <a:bodyPr/>
          <a:lstStyle/>
          <a:p>
            <a:pPr marL="0" marR="0" indent="0" algn="ctr" defTabSz="914400" rtl="0" eaLnBrk="0" fontAlgn="base" latinLnBrk="0" hangingPunct="0">
              <a:lnSpc>
                <a:spcPct val="100000"/>
              </a:lnSpc>
              <a:spcBef>
                <a:spcPct val="30000"/>
              </a:spcBef>
              <a:spcAft>
                <a:spcPct val="0"/>
              </a:spcAft>
              <a:buClrTx/>
              <a:buSzTx/>
              <a:buFontTx/>
              <a:buNone/>
              <a:tabLst/>
              <a:defRPr/>
            </a:pPr>
            <a:endParaRPr lang="en-US" sz="1200" b="1" i="0" u="sng" baseline="0" dirty="0" smtClean="0">
              <a:solidFill>
                <a:srgbClr val="FF0000"/>
              </a:solidFill>
            </a:endParaRPr>
          </a:p>
          <a:p>
            <a:pPr marL="0" marR="0" indent="0" algn="ctr" defTabSz="914400" rtl="0" eaLnBrk="0" fontAlgn="base" latinLnBrk="0" hangingPunct="0">
              <a:lnSpc>
                <a:spcPct val="100000"/>
              </a:lnSpc>
              <a:spcBef>
                <a:spcPct val="30000"/>
              </a:spcBef>
              <a:spcAft>
                <a:spcPct val="0"/>
              </a:spcAft>
              <a:buClrTx/>
              <a:buSzTx/>
              <a:buFontTx/>
              <a:buNone/>
              <a:tabLst/>
              <a:defRPr/>
            </a:pPr>
            <a:endParaRPr lang="en-US" sz="1200" b="1" i="0" u="sng" baseline="0" dirty="0" smtClean="0">
              <a:solidFill>
                <a:srgbClr val="FF0000"/>
              </a:solidFill>
            </a:endParaRPr>
          </a:p>
          <a:p>
            <a:pPr marL="0" marR="0" indent="0" algn="ctr" defTabSz="914400" rtl="0" eaLnBrk="0" fontAlgn="base" latinLnBrk="0" hangingPunct="0">
              <a:lnSpc>
                <a:spcPct val="100000"/>
              </a:lnSpc>
              <a:spcBef>
                <a:spcPct val="30000"/>
              </a:spcBef>
              <a:spcAft>
                <a:spcPct val="0"/>
              </a:spcAft>
              <a:buClrTx/>
              <a:buSzTx/>
              <a:buFontTx/>
              <a:buNone/>
              <a:tabLst/>
              <a:defRPr/>
            </a:pPr>
            <a:r>
              <a:rPr lang="en-US" sz="1200" b="1" i="0" u="sng" baseline="0" dirty="0" smtClean="0">
                <a:solidFill>
                  <a:srgbClr val="FF0000"/>
                </a:solidFill>
              </a:rPr>
              <a:t>FEEL FREE TO REMOVE WHAT YOU DON’T WANT AND USE THE OTHERS AS SPEAKING POINTS.</a:t>
            </a:r>
          </a:p>
          <a:p>
            <a:pPr marL="0" marR="0" indent="0" algn="ctr" defTabSz="914400" rtl="0" eaLnBrk="0" fontAlgn="base" latinLnBrk="0" hangingPunct="0">
              <a:lnSpc>
                <a:spcPct val="100000"/>
              </a:lnSpc>
              <a:spcBef>
                <a:spcPct val="30000"/>
              </a:spcBef>
              <a:spcAft>
                <a:spcPct val="0"/>
              </a:spcAft>
              <a:buClrTx/>
              <a:buSzTx/>
              <a:buFontTx/>
              <a:buNone/>
              <a:tabLst/>
              <a:defRPr/>
            </a:pPr>
            <a:endParaRPr lang="en-US" sz="1200" b="1" i="0" u="sng" baseline="0" dirty="0" smtClean="0">
              <a:solidFill>
                <a:srgbClr val="FF0000"/>
              </a:solidFill>
            </a:endParaRPr>
          </a:p>
          <a:p>
            <a:endParaRPr lang="en-US" dirty="0" smtClean="0"/>
          </a:p>
          <a:p>
            <a:r>
              <a:rPr lang="en-US" dirty="0" smtClean="0"/>
              <a:t>					5/6 services</a:t>
            </a:r>
          </a:p>
          <a:p>
            <a:pPr marL="0" marR="0" indent="0" algn="ctr" defTabSz="914400" rtl="0" eaLnBrk="0" fontAlgn="base" latinLnBrk="0" hangingPunct="0">
              <a:lnSpc>
                <a:spcPct val="100000"/>
              </a:lnSpc>
              <a:spcBef>
                <a:spcPct val="30000"/>
              </a:spcBef>
              <a:spcAft>
                <a:spcPct val="0"/>
              </a:spcAft>
              <a:buClrTx/>
              <a:buSzTx/>
              <a:buFontTx/>
              <a:buNone/>
              <a:tabLst/>
              <a:defRPr/>
            </a:pPr>
            <a:endParaRPr lang="en-US" sz="1200" b="1" i="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A8C67887-CB3A-4630-99D9-23787B8ADD68}" type="slidenum">
              <a:rPr lang="en-US" smtClean="0"/>
              <a:pPr>
                <a:defRPr/>
              </a:pPr>
              <a:t>10</a:t>
            </a:fld>
            <a:endParaRPr lang="en-US" dirty="0"/>
          </a:p>
        </p:txBody>
      </p:sp>
    </p:spTree>
    <p:extLst>
      <p:ext uri="{BB962C8B-B14F-4D97-AF65-F5344CB8AC3E}">
        <p14:creationId xmlns:p14="http://schemas.microsoft.com/office/powerpoint/2010/main" val="332000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few of </a:t>
            </a:r>
            <a:r>
              <a:rPr lang="en-US" dirty="0" smtClean="0"/>
              <a:t>RICOH’s</a:t>
            </a:r>
            <a:r>
              <a:rPr lang="en-US" baseline="0" dirty="0" smtClean="0"/>
              <a:t> clients include but are </a:t>
            </a:r>
            <a:r>
              <a:rPr lang="en-US" baseline="0" smtClean="0"/>
              <a:t>not limited to…</a:t>
            </a:r>
            <a:endParaRPr lang="en-US" dirty="0"/>
          </a:p>
        </p:txBody>
      </p:sp>
      <p:sp>
        <p:nvSpPr>
          <p:cNvPr id="4" name="Slide Number Placeholder 3"/>
          <p:cNvSpPr>
            <a:spLocks noGrp="1"/>
          </p:cNvSpPr>
          <p:nvPr>
            <p:ph type="sldNum" sz="quarter" idx="10"/>
          </p:nvPr>
        </p:nvSpPr>
        <p:spPr/>
        <p:txBody>
          <a:bodyPr/>
          <a:lstStyle/>
          <a:p>
            <a:pPr>
              <a:defRPr/>
            </a:pPr>
            <a:fld id="{A8C67887-CB3A-4630-99D9-23787B8ADD68}" type="slidenum">
              <a:rPr lang="en-US" smtClean="0"/>
              <a:pPr>
                <a:defRPr/>
              </a:pPr>
              <a:t>11</a:t>
            </a:fld>
            <a:endParaRPr lang="en-US" dirty="0"/>
          </a:p>
        </p:txBody>
      </p:sp>
    </p:spTree>
    <p:extLst>
      <p:ext uri="{BB962C8B-B14F-4D97-AF65-F5344CB8AC3E}">
        <p14:creationId xmlns:p14="http://schemas.microsoft.com/office/powerpoint/2010/main" val="3566156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RICOH has Standard</a:t>
            </a:r>
            <a:r>
              <a:rPr lang="en-US" baseline="0" dirty="0" smtClean="0"/>
              <a:t> MFDs that will replace all existing XEROX models.</a:t>
            </a:r>
          </a:p>
          <a:p>
            <a:endParaRPr lang="en-US" baseline="0" dirty="0" smtClean="0"/>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smtClean="0"/>
              <a:t> New environment will be reduced from 18 models to 4 models (Small, Medium, Large Capacity &amp; Color) + 2 exception model printers (Total of 6 models)</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900" dirty="0" smtClean="0"/>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smtClean="0"/>
              <a:t>4 models (Small, Medium, Large Capacity &amp; Color)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smtClean="0"/>
              <a:t>MP401SPF--Low Segment B/W MFP (up to A4) includes FAX at no additional charge</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smtClean="0"/>
              <a:t>SP5210SF--Low Segment B/W MFP (up to A4) includes FAX at no additional charge</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smtClean="0"/>
              <a:t>MP4054SP--Low/Mid Segment B/W MFP (up to A3)</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smtClean="0"/>
              <a:t>MP6054SP--Mid/High Segment B/W MFP (up to A3)</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900" dirty="0" smtClean="0"/>
          </a:p>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900" dirty="0" smtClean="0"/>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smtClean="0"/>
              <a:t>2 exception model printers (Total of 6 models)</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smtClean="0"/>
              <a:t>MP7502SP--High Segment B/W MFP (up to A3)</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smtClean="0"/>
              <a:t>MPC3503SP--Mid Segment Color MFP (up to A3)</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900" dirty="0" smtClean="0"/>
          </a:p>
          <a:p>
            <a:endParaRPr lang="en-US" dirty="0"/>
          </a:p>
        </p:txBody>
      </p:sp>
      <p:sp>
        <p:nvSpPr>
          <p:cNvPr id="4" name="Slide Number Placeholder 3"/>
          <p:cNvSpPr>
            <a:spLocks noGrp="1"/>
          </p:cNvSpPr>
          <p:nvPr>
            <p:ph type="sldNum" sz="quarter" idx="10"/>
          </p:nvPr>
        </p:nvSpPr>
        <p:spPr/>
        <p:txBody>
          <a:bodyPr/>
          <a:lstStyle/>
          <a:p>
            <a:pPr>
              <a:defRPr/>
            </a:pPr>
            <a:fld id="{A8C67887-CB3A-4630-99D9-23787B8ADD68}" type="slidenum">
              <a:rPr lang="en-US" smtClean="0"/>
              <a:pPr>
                <a:defRPr/>
              </a:pPr>
              <a:t>13</a:t>
            </a:fld>
            <a:endParaRPr lang="en-US" dirty="0"/>
          </a:p>
        </p:txBody>
      </p:sp>
    </p:spTree>
    <p:extLst>
      <p:ext uri="{BB962C8B-B14F-4D97-AF65-F5344CB8AC3E}">
        <p14:creationId xmlns:p14="http://schemas.microsoft.com/office/powerpoint/2010/main" val="634783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RICOH has Standard</a:t>
            </a:r>
            <a:r>
              <a:rPr lang="en-US" baseline="0" dirty="0" smtClean="0"/>
              <a:t> MFDs that will replace all existing XEROX models.</a:t>
            </a:r>
          </a:p>
          <a:p>
            <a:endParaRPr lang="en-US" baseline="0" dirty="0" smtClean="0"/>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smtClean="0"/>
              <a:t> New environment will be reduced from 18 models to 4 models (Small, Medium, Large Capacity &amp; Color) + 2 exception model printers (Total of 6 models)</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900" dirty="0" smtClean="0"/>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smtClean="0"/>
              <a:t>4 models (Small, Medium, Large Capacity &amp; Color)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smtClean="0"/>
              <a:t>MP401SPF--Low Segment B/W MFP (up to A4) includes FAX at no additional charge</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smtClean="0"/>
              <a:t>SP5210SF--Low Segment B/W MFP (up to A4) includes FAX at no additional charge</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smtClean="0"/>
              <a:t>MP4054SP--Low/Mid Segment B/W MFP (up to A3)</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smtClean="0"/>
              <a:t>MP6054SP--Mid/High Segment B/W MFP (up to A3)</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900" dirty="0" smtClean="0"/>
          </a:p>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900" dirty="0" smtClean="0"/>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smtClean="0"/>
              <a:t>2 exception model printers (Total of 6 models)</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smtClean="0"/>
              <a:t>MP7502SP--High Segment B/W MFP (up to A3)</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smtClean="0"/>
              <a:t>MPC3503SP--Mid Segment Color MFP (up to A3)</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900" dirty="0" smtClean="0"/>
          </a:p>
          <a:p>
            <a:endParaRPr lang="en-US" dirty="0"/>
          </a:p>
        </p:txBody>
      </p:sp>
      <p:sp>
        <p:nvSpPr>
          <p:cNvPr id="4" name="Slide Number Placeholder 3"/>
          <p:cNvSpPr>
            <a:spLocks noGrp="1"/>
          </p:cNvSpPr>
          <p:nvPr>
            <p:ph type="sldNum" sz="quarter" idx="10"/>
          </p:nvPr>
        </p:nvSpPr>
        <p:spPr/>
        <p:txBody>
          <a:bodyPr/>
          <a:lstStyle/>
          <a:p>
            <a:pPr>
              <a:defRPr/>
            </a:pPr>
            <a:fld id="{A8C67887-CB3A-4630-99D9-23787B8ADD68}" type="slidenum">
              <a:rPr lang="en-US" smtClean="0"/>
              <a:pPr>
                <a:defRPr/>
              </a:pPr>
              <a:t>14</a:t>
            </a:fld>
            <a:endParaRPr lang="en-US" dirty="0"/>
          </a:p>
        </p:txBody>
      </p:sp>
    </p:spTree>
    <p:extLst>
      <p:ext uri="{BB962C8B-B14F-4D97-AF65-F5344CB8AC3E}">
        <p14:creationId xmlns:p14="http://schemas.microsoft.com/office/powerpoint/2010/main" val="634783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0" y="3543300"/>
            <a:ext cx="9144000" cy="3314700"/>
          </a:xfrm>
          <a:prstGeom prst="rect">
            <a:avLst/>
          </a:prstGeom>
          <a:noFill/>
          <a:ln w="9525">
            <a:noFill/>
            <a:miter lim="800000"/>
            <a:headEnd/>
            <a:tailEnd/>
          </a:ln>
        </p:spPr>
      </p:pic>
      <p:sp>
        <p:nvSpPr>
          <p:cNvPr id="15364" name="Rectangle 4"/>
          <p:cNvSpPr>
            <a:spLocks noGrp="1" noChangeArrowheads="1"/>
          </p:cNvSpPr>
          <p:nvPr>
            <p:ph type="ctrTitle"/>
          </p:nvPr>
        </p:nvSpPr>
        <p:spPr>
          <a:xfrm>
            <a:off x="685800" y="2130426"/>
            <a:ext cx="7772400" cy="1470025"/>
          </a:xfrm>
        </p:spPr>
        <p:txBody>
          <a:bodyPr/>
          <a:lstStyle>
            <a:lvl1pPr algn="ctr">
              <a:defRPr sz="3600">
                <a:solidFill>
                  <a:schemeClr val="accent2"/>
                </a:solidFill>
              </a:defRPr>
            </a:lvl1pPr>
          </a:lstStyle>
          <a:p>
            <a:r>
              <a:rPr lang="en-US"/>
              <a:t>Click to edit Master title style</a:t>
            </a:r>
          </a:p>
        </p:txBody>
      </p:sp>
      <p:sp>
        <p:nvSpPr>
          <p:cNvPr id="15365"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6"/>
          <p:cNvSpPr>
            <a:spLocks noGrp="1" noChangeArrowheads="1"/>
          </p:cNvSpPr>
          <p:nvPr>
            <p:ph type="sldNum" sz="quarter" idx="10"/>
          </p:nvPr>
        </p:nvSpPr>
        <p:spPr/>
        <p:txBody>
          <a:bodyPr/>
          <a:lstStyle>
            <a:lvl1pPr>
              <a:defRPr/>
            </a:lvl1pPr>
          </a:lstStyle>
          <a:p>
            <a:pPr>
              <a:defRPr/>
            </a:pPr>
            <a:fld id="{5ECBA9E9-5978-4444-A614-FF3C27DC536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5F57DB4-09B5-47A3-B8BE-61DAF4DB8A4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1" y="152400"/>
            <a:ext cx="20193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1" y="152400"/>
            <a:ext cx="59055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F006B5A-8B7A-4EF5-9BE5-73B921A17E1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524000"/>
            <a:ext cx="3962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962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BA0779E-C4C3-401A-A055-19F5196EF9D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6A42D1C-3BE5-40C8-B75D-7D278621CB8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398F1CF-1D8A-4C3A-9A83-640B40ECB06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B003EF3-4D41-4EB1-9D71-B880A91C7D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DDBE6FB-2CA3-43D7-A3E9-D2286580613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12122AC-4641-432A-A521-9C39B78F721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BE96B-F11A-4979-B6FF-097EFE21E28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14FF5BF-B397-4907-B203-9F03626B10B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0A8EF26-1979-4DB8-919B-FF89D937F0E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87" name="Rectangle 19"/>
          <p:cNvSpPr>
            <a:spLocks noChangeArrowheads="1"/>
          </p:cNvSpPr>
          <p:nvPr/>
        </p:nvSpPr>
        <p:spPr bwMode="auto">
          <a:xfrm>
            <a:off x="0" y="0"/>
            <a:ext cx="9144000" cy="1219200"/>
          </a:xfrm>
          <a:prstGeom prst="rect">
            <a:avLst/>
          </a:prstGeom>
          <a:solidFill>
            <a:srgbClr val="666699"/>
          </a:solidFill>
          <a:ln w="9525">
            <a:noFill/>
            <a:miter lim="800000"/>
            <a:headEnd/>
            <a:tailEnd/>
          </a:ln>
          <a:effectLst/>
        </p:spPr>
        <p:txBody>
          <a:bodyPr wrap="none" anchor="ctr"/>
          <a:lstStyle/>
          <a:p>
            <a:pPr>
              <a:defRPr/>
            </a:pPr>
            <a:endParaRPr lang="en-US" dirty="0"/>
          </a:p>
        </p:txBody>
      </p:sp>
      <p:pic>
        <p:nvPicPr>
          <p:cNvPr id="1027" name="Picture 17" descr="Transparentskyline1"/>
          <p:cNvPicPr>
            <a:picLocks noChangeAspect="1" noChangeArrowheads="1"/>
          </p:cNvPicPr>
          <p:nvPr/>
        </p:nvPicPr>
        <p:blipFill>
          <a:blip r:embed="rId14"/>
          <a:srcRect/>
          <a:stretch>
            <a:fillRect/>
          </a:stretch>
        </p:blipFill>
        <p:spPr bwMode="auto">
          <a:xfrm>
            <a:off x="-14288" y="3530601"/>
            <a:ext cx="9158288" cy="3327400"/>
          </a:xfrm>
          <a:prstGeom prst="rect">
            <a:avLst/>
          </a:prstGeom>
          <a:noFill/>
          <a:ln w="9525">
            <a:noFill/>
            <a:miter lim="800000"/>
            <a:headEnd/>
            <a:tailEnd/>
          </a:ln>
        </p:spPr>
      </p:pic>
      <p:sp>
        <p:nvSpPr>
          <p:cNvPr id="7170" name="Rectangle 2"/>
          <p:cNvSpPr>
            <a:spLocks noGrp="1" noChangeArrowheads="1"/>
          </p:cNvSpPr>
          <p:nvPr>
            <p:ph type="title"/>
          </p:nvPr>
        </p:nvSpPr>
        <p:spPr bwMode="auto">
          <a:xfrm>
            <a:off x="533400" y="152400"/>
            <a:ext cx="8077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5334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pPr>
              <a:defRPr/>
            </a:pPr>
            <a:fld id="{F955E8D4-DC37-4B6A-80BA-4A971CF44C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2"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hf hdr="0" ftr="0" dt="0"/>
  <p:txStyles>
    <p:titleStyle>
      <a:lvl1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200" b="1">
          <a:solidFill>
            <a:schemeClr val="bg1"/>
          </a:solidFill>
          <a:effectLst>
            <a:outerShdw blurRad="38100" dist="38100" dir="2700000" algn="tl">
              <a:srgbClr val="C0C0C0"/>
            </a:outerShdw>
          </a:effectLst>
          <a:latin typeface="Arial" charset="0"/>
        </a:defRPr>
      </a:lvl5pPr>
      <a:lvl6pPr marL="4572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6pPr>
      <a:lvl7pPr marL="9144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7pPr>
      <a:lvl8pPr marL="13716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8pPr>
      <a:lvl9pPr marL="1828800" algn="l" rtl="0" fontAlgn="base">
        <a:spcBef>
          <a:spcPct val="0"/>
        </a:spcBef>
        <a:spcAft>
          <a:spcPct val="0"/>
        </a:spcAft>
        <a:defRPr sz="3200" b="1">
          <a:solidFill>
            <a:schemeClr val="bg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gif"/><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jpeg"/><Relationship Id="rId12" Type="http://schemas.openxmlformats.org/officeDocument/2006/relationships/image" Target="../media/image18.png"/><Relationship Id="rId17" Type="http://schemas.openxmlformats.org/officeDocument/2006/relationships/image" Target="../media/image23.gif"/><Relationship Id="rId2" Type="http://schemas.openxmlformats.org/officeDocument/2006/relationships/notesSlide" Target="../notesSlides/notesSlide4.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gif"/><Relationship Id="rId11" Type="http://schemas.openxmlformats.org/officeDocument/2006/relationships/image" Target="../media/image17.png"/><Relationship Id="rId5" Type="http://schemas.openxmlformats.org/officeDocument/2006/relationships/image" Target="../media/image11.jpeg"/><Relationship Id="rId15" Type="http://schemas.openxmlformats.org/officeDocument/2006/relationships/image" Target="../media/image21.gif"/><Relationship Id="rId10" Type="http://schemas.openxmlformats.org/officeDocument/2006/relationships/image" Target="../media/image16.png"/><Relationship Id="rId19" Type="http://schemas.openxmlformats.org/officeDocument/2006/relationships/image" Target="../media/image25.jpeg"/><Relationship Id="rId4" Type="http://schemas.openxmlformats.org/officeDocument/2006/relationships/image" Target="../media/image10.gif"/><Relationship Id="rId9" Type="http://schemas.openxmlformats.org/officeDocument/2006/relationships/image" Target="../media/image15.png"/><Relationship Id="rId14" Type="http://schemas.openxmlformats.org/officeDocument/2006/relationships/image" Target="../media/image2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1215487" y="1201656"/>
            <a:ext cx="7399421" cy="2308324"/>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lgn="ctr"/>
            <a:endParaRPr lang="en-US" sz="3600" b="1" i="0" dirty="0" smtClean="0">
              <a:solidFill>
                <a:schemeClr val="accent2"/>
              </a:solidFill>
            </a:endParaRPr>
          </a:p>
          <a:p>
            <a:pPr algn="ctr"/>
            <a:r>
              <a:rPr lang="en-US" sz="3600" b="1" i="0" dirty="0" smtClean="0">
                <a:solidFill>
                  <a:schemeClr val="accent2"/>
                </a:solidFill>
              </a:rPr>
              <a:t>Transportation, Technology and Infrastructure Committee</a:t>
            </a:r>
          </a:p>
          <a:p>
            <a:pPr algn="ctr"/>
            <a:r>
              <a:rPr lang="en-US" sz="3600" b="1" i="0" dirty="0" smtClean="0">
                <a:solidFill>
                  <a:schemeClr val="accent2"/>
                </a:solidFill>
              </a:rPr>
              <a:t>August 22, 2016</a:t>
            </a:r>
            <a:endParaRPr lang="en-US" sz="1600" i="0" dirty="0">
              <a:solidFill>
                <a:schemeClr val="accent2"/>
              </a:solidFill>
            </a:endParaRPr>
          </a:p>
        </p:txBody>
      </p:sp>
      <p:sp>
        <p:nvSpPr>
          <p:cNvPr id="5" name="Text Box 9"/>
          <p:cNvSpPr txBox="1">
            <a:spLocks noChangeArrowheads="1"/>
          </p:cNvSpPr>
          <p:nvPr/>
        </p:nvSpPr>
        <p:spPr bwMode="auto">
          <a:xfrm>
            <a:off x="1499916" y="3545443"/>
            <a:ext cx="6297167" cy="707886"/>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algn="ctr"/>
            <a:r>
              <a:rPr lang="en-US" sz="2000" b="1" i="0" dirty="0" smtClean="0">
                <a:solidFill>
                  <a:schemeClr val="accent2"/>
                </a:solidFill>
                <a:latin typeface="Times New Roman" pitchFamily="18" charset="0"/>
                <a:cs typeface="Times New Roman" pitchFamily="18" charset="0"/>
              </a:rPr>
              <a:t>Lisa Kent, Interim Director/CIO</a:t>
            </a:r>
          </a:p>
          <a:p>
            <a:pPr algn="ctr"/>
            <a:r>
              <a:rPr lang="en-US" sz="2000" b="1" i="0" dirty="0" smtClean="0">
                <a:solidFill>
                  <a:schemeClr val="accent2"/>
                </a:solidFill>
                <a:latin typeface="Times New Roman" pitchFamily="18" charset="0"/>
                <a:cs typeface="Times New Roman" pitchFamily="18" charset="0"/>
              </a:rPr>
              <a:t>Houston IT Services</a:t>
            </a:r>
            <a:endParaRPr lang="en-US" sz="2000" b="1" i="0" dirty="0">
              <a:solidFill>
                <a:schemeClr val="accent2"/>
              </a:solidFill>
              <a:latin typeface="Times New Roman" pitchFamily="18" charset="0"/>
              <a:cs typeface="Times New Roman" pitchFamily="18" charset="0"/>
            </a:endParaRPr>
          </a:p>
        </p:txBody>
      </p:sp>
      <p:pic>
        <p:nvPicPr>
          <p:cNvPr id="6" name="Picture 5" descr="citylogocolor"/>
          <p:cNvPicPr>
            <a:picLocks noChangeAspect="1" noChangeArrowheads="1"/>
          </p:cNvPicPr>
          <p:nvPr/>
        </p:nvPicPr>
        <p:blipFill>
          <a:blip r:embed="rId2" cstate="print"/>
          <a:srcRect/>
          <a:stretch>
            <a:fillRect/>
          </a:stretch>
        </p:blipFill>
        <p:spPr bwMode="auto">
          <a:xfrm>
            <a:off x="333375" y="561576"/>
            <a:ext cx="1322832" cy="1280160"/>
          </a:xfrm>
          <a:prstGeom prst="rect">
            <a:avLst/>
          </a:prstGeom>
          <a:noFill/>
          <a:ln w="9525">
            <a:noFill/>
            <a:miter lim="800000"/>
            <a:headEnd/>
            <a:tailEnd/>
          </a:ln>
        </p:spPr>
      </p:pic>
    </p:spTree>
    <p:extLst>
      <p:ext uri="{BB962C8B-B14F-4D97-AF65-F5344CB8AC3E}">
        <p14:creationId xmlns:p14="http://schemas.microsoft.com/office/powerpoint/2010/main" val="1540715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bwMode="auto">
          <a:xfrm>
            <a:off x="0" y="0"/>
            <a:ext cx="9144000" cy="1276350"/>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266700" y="209977"/>
            <a:ext cx="8686799" cy="856395"/>
          </a:xfrm>
        </p:spPr>
        <p:txBody>
          <a:bodyPr>
            <a:normAutofit/>
          </a:bodyPr>
          <a:lstStyle/>
          <a:p>
            <a:pPr algn="ctr"/>
            <a:r>
              <a:rPr lang="en-US" dirty="0"/>
              <a:t>Service Comparison of top 2 vendors</a:t>
            </a:r>
          </a:p>
        </p:txBody>
      </p:sp>
      <p:sp>
        <p:nvSpPr>
          <p:cNvPr id="4" name="Slide Number Placeholder 3"/>
          <p:cNvSpPr>
            <a:spLocks noGrp="1"/>
          </p:cNvSpPr>
          <p:nvPr>
            <p:ph type="sldNum" sz="quarter" idx="10"/>
          </p:nvPr>
        </p:nvSpPr>
        <p:spPr/>
        <p:txBody>
          <a:bodyPr/>
          <a:lstStyle/>
          <a:p>
            <a:pPr>
              <a:defRPr/>
            </a:pPr>
            <a:fld id="{E6A42D1C-3BE5-40C8-B75D-7D278621CB81}" type="slidenum">
              <a:rPr lang="en-US" smtClean="0"/>
              <a:pPr>
                <a:defRPr/>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57797396"/>
              </p:ext>
            </p:extLst>
          </p:nvPr>
        </p:nvGraphicFramePr>
        <p:xfrm>
          <a:off x="828673" y="1704327"/>
          <a:ext cx="7486649" cy="3898931"/>
        </p:xfrm>
        <a:graphic>
          <a:graphicData uri="http://schemas.openxmlformats.org/drawingml/2006/table">
            <a:tbl>
              <a:tblPr firstRow="1" bandRow="1">
                <a:tableStyleId>{85BE263C-DBD7-4A20-BB59-AAB30ACAA65A}</a:tableStyleId>
              </a:tblPr>
              <a:tblGrid>
                <a:gridCol w="5448301"/>
                <a:gridCol w="1047750"/>
                <a:gridCol w="990598"/>
              </a:tblGrid>
              <a:tr h="428434">
                <a:tc>
                  <a:txBody>
                    <a:bodyPr/>
                    <a:lstStyle/>
                    <a:p>
                      <a:r>
                        <a:rPr lang="en-US" sz="1600" dirty="0" smtClean="0"/>
                        <a:t>Service</a:t>
                      </a:r>
                      <a:endParaRPr lang="en-US" sz="1600" dirty="0"/>
                    </a:p>
                  </a:txBody>
                  <a:tcPr/>
                </a:tc>
                <a:tc>
                  <a:txBody>
                    <a:bodyPr/>
                    <a:lstStyle/>
                    <a:p>
                      <a:pPr algn="ctr"/>
                      <a:r>
                        <a:rPr lang="en-US" sz="1600" dirty="0" smtClean="0"/>
                        <a:t>Ricoh </a:t>
                      </a:r>
                      <a:r>
                        <a:rPr lang="en-US" sz="1050" dirty="0" smtClean="0"/>
                        <a:t>(Lease)</a:t>
                      </a:r>
                      <a:endParaRPr lang="en-US" sz="1600" i="1" dirty="0"/>
                    </a:p>
                  </a:txBody>
                  <a:tcPr/>
                </a:tc>
                <a:tc>
                  <a:txBody>
                    <a:bodyPr/>
                    <a:lstStyle/>
                    <a:p>
                      <a:pPr algn="ctr"/>
                      <a:r>
                        <a:rPr lang="en-US" sz="1600" dirty="0" smtClean="0"/>
                        <a:t>Xerox </a:t>
                      </a:r>
                      <a:r>
                        <a:rPr lang="en-US" sz="1050" dirty="0" smtClean="0"/>
                        <a:t>(Rental)</a:t>
                      </a:r>
                      <a:endParaRPr lang="en-US" sz="1600" i="1" dirty="0"/>
                    </a:p>
                  </a:txBody>
                  <a:tcPr/>
                </a:tc>
              </a:tr>
              <a:tr h="230695">
                <a:tc>
                  <a:txBody>
                    <a:bodyPr/>
                    <a:lstStyle/>
                    <a:p>
                      <a:pPr marL="0" marR="0" lvl="0" indent="0">
                        <a:lnSpc>
                          <a:spcPct val="115000"/>
                        </a:lnSpc>
                        <a:spcBef>
                          <a:spcPts val="0"/>
                        </a:spcBef>
                        <a:spcAft>
                          <a:spcPts val="0"/>
                        </a:spcAft>
                        <a:buFont typeface="Arial"/>
                        <a:buNone/>
                      </a:pPr>
                      <a:r>
                        <a:rPr lang="en-US" sz="1000" kern="1200" dirty="0">
                          <a:effectLst/>
                        </a:rPr>
                        <a:t>Onsite Fleet Manager </a:t>
                      </a:r>
                      <a:endParaRPr lang="en-US" sz="1000" dirty="0">
                        <a:effectLst/>
                        <a:latin typeface="Calibri (Body)"/>
                      </a:endParaRPr>
                    </a:p>
                  </a:txBody>
                  <a:tcPr/>
                </a:tc>
                <a:tc>
                  <a:txBody>
                    <a:bodyPr/>
                    <a:lstStyle/>
                    <a:p>
                      <a:pPr marL="0" marR="0" algn="ctr">
                        <a:lnSpc>
                          <a:spcPct val="115000"/>
                        </a:lnSpc>
                        <a:spcBef>
                          <a:spcPts val="0"/>
                        </a:spcBef>
                        <a:spcAft>
                          <a:spcPts val="0"/>
                        </a:spcAft>
                      </a:pPr>
                      <a:r>
                        <a:rPr lang="en-US" sz="1000" kern="1200" dirty="0">
                          <a:effectLst/>
                        </a:rPr>
                        <a:t>Yes</a:t>
                      </a:r>
                      <a:endParaRPr lang="en-US" sz="1000" dirty="0">
                        <a:effectLst/>
                        <a:latin typeface="Calibri (Body)"/>
                        <a:ea typeface="Calibri"/>
                        <a:cs typeface="Times New Roman"/>
                      </a:endParaRPr>
                    </a:p>
                  </a:txBody>
                  <a:tcPr marL="0" marR="0" marT="0" marB="0"/>
                </a:tc>
                <a:tc>
                  <a:txBody>
                    <a:bodyPr/>
                    <a:lstStyle/>
                    <a:p>
                      <a:pPr marL="0" marR="0" algn="ctr">
                        <a:lnSpc>
                          <a:spcPct val="115000"/>
                        </a:lnSpc>
                        <a:spcBef>
                          <a:spcPts val="0"/>
                        </a:spcBef>
                        <a:spcAft>
                          <a:spcPts val="0"/>
                        </a:spcAft>
                      </a:pPr>
                      <a:r>
                        <a:rPr lang="en-US" sz="1000" kern="1200" dirty="0">
                          <a:effectLst/>
                        </a:rPr>
                        <a:t>Yes</a:t>
                      </a:r>
                      <a:endParaRPr lang="en-US" sz="1000" dirty="0">
                        <a:effectLst/>
                        <a:latin typeface="Calibri (Body)"/>
                        <a:ea typeface="Calibri"/>
                        <a:cs typeface="Times New Roman"/>
                      </a:endParaRPr>
                    </a:p>
                  </a:txBody>
                  <a:tcPr marL="0" marR="0" marT="0" marB="0"/>
                </a:tc>
              </a:tr>
              <a:tr h="230695">
                <a:tc>
                  <a:txBody>
                    <a:bodyPr/>
                    <a:lstStyle/>
                    <a:p>
                      <a:pPr marL="0" marR="0" lvl="0" indent="0">
                        <a:lnSpc>
                          <a:spcPct val="115000"/>
                        </a:lnSpc>
                        <a:spcBef>
                          <a:spcPts val="0"/>
                        </a:spcBef>
                        <a:spcAft>
                          <a:spcPts val="0"/>
                        </a:spcAft>
                        <a:buFont typeface="Arial"/>
                        <a:buNone/>
                        <a:tabLst>
                          <a:tab pos="971550" algn="l"/>
                        </a:tabLst>
                      </a:pPr>
                      <a:r>
                        <a:rPr lang="en-US" sz="1000" dirty="0">
                          <a:effectLst/>
                        </a:rPr>
                        <a:t>Fleet mgr. monitors, end-user can order from web portal</a:t>
                      </a:r>
                      <a:endParaRPr lang="en-US" sz="1000" dirty="0">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a:effectLst/>
                        </a:rPr>
                        <a:t>No</a:t>
                      </a:r>
                      <a:endParaRPr lang="en-US" sz="1000">
                        <a:effectLst/>
                        <a:latin typeface="Calibri (Body)"/>
                        <a:ea typeface="Calibri"/>
                        <a:cs typeface="Times New Roman"/>
                      </a:endParaRPr>
                    </a:p>
                  </a:txBody>
                  <a:tcPr/>
                </a:tc>
              </a:tr>
              <a:tr h="230695">
                <a:tc>
                  <a:txBody>
                    <a:bodyPr/>
                    <a:lstStyle/>
                    <a:p>
                      <a:pPr marL="0" marR="0" lvl="0" indent="0">
                        <a:lnSpc>
                          <a:spcPct val="115000"/>
                        </a:lnSpc>
                        <a:spcBef>
                          <a:spcPts val="0"/>
                        </a:spcBef>
                        <a:spcAft>
                          <a:spcPts val="0"/>
                        </a:spcAft>
                        <a:buFont typeface="Arial"/>
                        <a:buNone/>
                        <a:tabLst>
                          <a:tab pos="971550" algn="l"/>
                        </a:tabLst>
                      </a:pPr>
                      <a:r>
                        <a:rPr lang="en-US" sz="1000" dirty="0">
                          <a:effectLst/>
                        </a:rPr>
                        <a:t>Technician on-site visits to order and deliver</a:t>
                      </a:r>
                      <a:endParaRPr lang="en-US" sz="1000" dirty="0">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No</a:t>
                      </a:r>
                      <a:endParaRPr lang="en-US" sz="1000" dirty="0">
                        <a:effectLst/>
                        <a:latin typeface="Calibri (Body)"/>
                        <a:ea typeface="Calibri"/>
                        <a:cs typeface="Times New Roman"/>
                      </a:endParaRPr>
                    </a:p>
                  </a:txBody>
                  <a:tcPr/>
                </a:tc>
              </a:tr>
              <a:tr h="230695">
                <a:tc>
                  <a:txBody>
                    <a:bodyPr/>
                    <a:lstStyle/>
                    <a:p>
                      <a:pPr marL="0" marR="0" lvl="0" indent="0">
                        <a:lnSpc>
                          <a:spcPct val="115000"/>
                        </a:lnSpc>
                        <a:spcBef>
                          <a:spcPts val="0"/>
                        </a:spcBef>
                        <a:spcAft>
                          <a:spcPts val="0"/>
                        </a:spcAft>
                        <a:buFont typeface="Wingdings"/>
                        <a:buNone/>
                        <a:tabLst>
                          <a:tab pos="914400" algn="l"/>
                        </a:tabLst>
                      </a:pPr>
                      <a:r>
                        <a:rPr lang="en-US" sz="1000" dirty="0" smtClean="0">
                          <a:effectLst/>
                        </a:rPr>
                        <a:t>Notification of City Help Desks regarding status, delays, and completion of requests</a:t>
                      </a:r>
                      <a:endParaRPr lang="en-US" sz="1000" dirty="0">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smtClean="0">
                          <a:effectLst/>
                        </a:rPr>
                        <a:t>Yes</a:t>
                      </a:r>
                      <a:endParaRPr lang="en-US" sz="1000" dirty="0" smtClean="0">
                        <a:effectLst/>
                        <a:latin typeface="Calibri (Body)"/>
                        <a:ea typeface="Calibri"/>
                        <a:cs typeface="Times New Roman"/>
                      </a:endParaRPr>
                    </a:p>
                  </a:txBody>
                  <a:tcPr/>
                </a:tc>
              </a:tr>
              <a:tr h="230695">
                <a:tc>
                  <a:txBody>
                    <a:bodyPr/>
                    <a:lstStyle/>
                    <a:p>
                      <a:pPr marL="0" marR="0" lvl="0" indent="0">
                        <a:lnSpc>
                          <a:spcPct val="115000"/>
                        </a:lnSpc>
                        <a:spcBef>
                          <a:spcPts val="0"/>
                        </a:spcBef>
                        <a:spcAft>
                          <a:spcPts val="0"/>
                        </a:spcAft>
                        <a:buFont typeface="Arial"/>
                        <a:buNone/>
                        <a:tabLst>
                          <a:tab pos="914400" algn="l"/>
                        </a:tabLst>
                      </a:pPr>
                      <a:r>
                        <a:rPr lang="en-US" sz="1000" dirty="0">
                          <a:effectLst/>
                        </a:rPr>
                        <a:t>City can utilize regular recycling services when applicable</a:t>
                      </a:r>
                      <a:endParaRPr lang="en-US" sz="1000" dirty="0">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No</a:t>
                      </a:r>
                      <a:endParaRPr lang="en-US" sz="1000" dirty="0">
                        <a:effectLst/>
                        <a:latin typeface="Calibri (Body)"/>
                        <a:ea typeface="Calibri"/>
                        <a:cs typeface="Times New Roman"/>
                      </a:endParaRPr>
                    </a:p>
                  </a:txBody>
                  <a:tcPr/>
                </a:tc>
              </a:tr>
              <a:tr h="230695">
                <a:tc>
                  <a:txBody>
                    <a:bodyPr/>
                    <a:lstStyle/>
                    <a:p>
                      <a:pPr marL="0" marR="0" lvl="0" indent="0">
                        <a:lnSpc>
                          <a:spcPct val="115000"/>
                        </a:lnSpc>
                        <a:spcBef>
                          <a:spcPts val="0"/>
                        </a:spcBef>
                        <a:spcAft>
                          <a:spcPts val="0"/>
                        </a:spcAft>
                        <a:buFont typeface="Arial"/>
                        <a:buNone/>
                        <a:tabLst>
                          <a:tab pos="914400" algn="l"/>
                        </a:tabLst>
                      </a:pPr>
                      <a:r>
                        <a:rPr lang="en-US" sz="1000" dirty="0">
                          <a:effectLst/>
                        </a:rPr>
                        <a:t>City can use own boxes with - provided labels (no charge)</a:t>
                      </a:r>
                      <a:endParaRPr lang="en-US" sz="1000" dirty="0">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No</a:t>
                      </a:r>
                      <a:endParaRPr lang="en-US" sz="1000" dirty="0">
                        <a:effectLst/>
                        <a:latin typeface="Calibri (Body)"/>
                        <a:ea typeface="Calibri"/>
                        <a:cs typeface="Times New Roman"/>
                      </a:endParaRPr>
                    </a:p>
                  </a:txBody>
                  <a:tcPr/>
                </a:tc>
              </a:tr>
              <a:tr h="230695">
                <a:tc>
                  <a:txBody>
                    <a:bodyPr/>
                    <a:lstStyle/>
                    <a:p>
                      <a:pPr marL="0" marR="0" lvl="0" indent="0">
                        <a:lnSpc>
                          <a:spcPct val="115000"/>
                        </a:lnSpc>
                        <a:spcBef>
                          <a:spcPts val="0"/>
                        </a:spcBef>
                        <a:spcAft>
                          <a:spcPts val="0"/>
                        </a:spcAft>
                        <a:buFont typeface="Arial"/>
                        <a:buNone/>
                        <a:tabLst>
                          <a:tab pos="914400" algn="l"/>
                        </a:tabLst>
                      </a:pPr>
                      <a:r>
                        <a:rPr lang="en-US" sz="1000" dirty="0">
                          <a:effectLst/>
                        </a:rPr>
                        <a:t>City can receive recycle boxes</a:t>
                      </a:r>
                      <a:endParaRPr lang="en-US" sz="1000" dirty="0">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Body)"/>
                        <a:ea typeface="Calibri"/>
                        <a:cs typeface="Times New Roman"/>
                      </a:endParaRPr>
                    </a:p>
                  </a:txBody>
                  <a:tcPr/>
                </a:tc>
              </a:tr>
              <a:tr h="230695">
                <a:tc>
                  <a:txBody>
                    <a:bodyPr/>
                    <a:lstStyle/>
                    <a:p>
                      <a:pPr marL="0" marR="0" lvl="0" indent="0">
                        <a:lnSpc>
                          <a:spcPct val="115000"/>
                        </a:lnSpc>
                        <a:spcBef>
                          <a:spcPts val="0"/>
                        </a:spcBef>
                        <a:spcAft>
                          <a:spcPts val="0"/>
                        </a:spcAft>
                        <a:buFont typeface="Arial"/>
                        <a:buNone/>
                        <a:tabLst>
                          <a:tab pos="971550" algn="l"/>
                        </a:tabLst>
                      </a:pPr>
                      <a:r>
                        <a:rPr lang="en-US" sz="1000" dirty="0">
                          <a:effectLst/>
                        </a:rPr>
                        <a:t>After hours break-fix requests 24 X 7 (place service call)</a:t>
                      </a:r>
                      <a:endParaRPr lang="en-US" sz="1000" dirty="0">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Yes</a:t>
                      </a:r>
                      <a:endParaRPr lang="en-US" sz="1000" dirty="0">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No</a:t>
                      </a:r>
                      <a:endParaRPr lang="en-US" sz="1000" dirty="0">
                        <a:effectLst/>
                        <a:latin typeface="Calibri (Body)"/>
                        <a:ea typeface="Calibri"/>
                        <a:cs typeface="Times New Roman"/>
                      </a:endParaRPr>
                    </a:p>
                  </a:txBody>
                  <a:tcPr/>
                </a:tc>
              </a:tr>
              <a:tr h="230695">
                <a:tc>
                  <a:txBody>
                    <a:bodyPr/>
                    <a:lstStyle/>
                    <a:p>
                      <a:pPr marL="0" marR="0">
                        <a:lnSpc>
                          <a:spcPct val="115000"/>
                        </a:lnSpc>
                        <a:spcBef>
                          <a:spcPts val="0"/>
                        </a:spcBef>
                        <a:spcAft>
                          <a:spcPts val="0"/>
                        </a:spcAft>
                      </a:pPr>
                      <a:r>
                        <a:rPr lang="en-US" sz="1000" dirty="0">
                          <a:effectLst/>
                        </a:rPr>
                        <a:t>Minimize travel time</a:t>
                      </a:r>
                      <a:endParaRPr lang="en-US" sz="1000" dirty="0">
                        <a:solidFill>
                          <a:schemeClr val="tx1"/>
                        </a:solidFill>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Yes</a:t>
                      </a:r>
                      <a:endParaRPr lang="en-US" sz="1000" dirty="0">
                        <a:solidFill>
                          <a:schemeClr val="tx1"/>
                        </a:solidFill>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No</a:t>
                      </a:r>
                      <a:endParaRPr lang="en-US" sz="1000" dirty="0">
                        <a:solidFill>
                          <a:schemeClr val="tx1"/>
                        </a:solidFill>
                        <a:effectLst/>
                        <a:latin typeface="Calibri (Body)"/>
                        <a:ea typeface="Calibri"/>
                        <a:cs typeface="Times New Roman"/>
                      </a:endParaRPr>
                    </a:p>
                  </a:txBody>
                  <a:tcPr/>
                </a:tc>
              </a:tr>
              <a:tr h="230695">
                <a:tc>
                  <a:txBody>
                    <a:bodyPr/>
                    <a:lstStyle/>
                    <a:p>
                      <a:pPr marL="0" marR="0">
                        <a:lnSpc>
                          <a:spcPct val="115000"/>
                        </a:lnSpc>
                        <a:spcBef>
                          <a:spcPts val="0"/>
                        </a:spcBef>
                        <a:spcAft>
                          <a:spcPts val="0"/>
                        </a:spcAft>
                      </a:pPr>
                      <a:r>
                        <a:rPr lang="en-US" sz="1000">
                          <a:effectLst/>
                        </a:rPr>
                        <a:t>Provide ETA update for City end users</a:t>
                      </a:r>
                      <a:endParaRPr lang="en-US" sz="1000">
                        <a:solidFill>
                          <a:schemeClr val="tx1"/>
                        </a:solidFill>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Yes</a:t>
                      </a:r>
                      <a:endParaRPr lang="en-US" sz="1000" dirty="0">
                        <a:solidFill>
                          <a:schemeClr val="tx1"/>
                        </a:solidFill>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No</a:t>
                      </a:r>
                      <a:endParaRPr lang="en-US" sz="1000" dirty="0">
                        <a:solidFill>
                          <a:schemeClr val="tx1"/>
                        </a:solidFill>
                        <a:effectLst/>
                        <a:latin typeface="Calibri (Body)"/>
                        <a:ea typeface="Calibri"/>
                        <a:cs typeface="Times New Roman"/>
                      </a:endParaRPr>
                    </a:p>
                  </a:txBody>
                  <a:tcPr/>
                </a:tc>
              </a:tr>
              <a:tr h="382295">
                <a:tc>
                  <a:txBody>
                    <a:bodyPr/>
                    <a:lstStyle/>
                    <a:p>
                      <a:pPr marL="0" marR="0">
                        <a:lnSpc>
                          <a:spcPct val="115000"/>
                        </a:lnSpc>
                        <a:spcBef>
                          <a:spcPts val="0"/>
                        </a:spcBef>
                        <a:spcAft>
                          <a:spcPts val="0"/>
                        </a:spcAft>
                      </a:pPr>
                      <a:r>
                        <a:rPr lang="en-US" sz="1000" dirty="0">
                          <a:effectLst/>
                        </a:rPr>
                        <a:t>Tech visibility of all car stock and location of the entire team if a part needed not in inventory</a:t>
                      </a:r>
                      <a:endParaRPr lang="en-US" sz="1000" dirty="0">
                        <a:solidFill>
                          <a:schemeClr val="tx1"/>
                        </a:solidFill>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Yes</a:t>
                      </a:r>
                      <a:endParaRPr lang="en-US" sz="1000" dirty="0">
                        <a:solidFill>
                          <a:schemeClr val="tx1"/>
                        </a:solidFill>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No</a:t>
                      </a:r>
                      <a:endParaRPr lang="en-US" sz="1000" dirty="0">
                        <a:solidFill>
                          <a:schemeClr val="tx1"/>
                        </a:solidFill>
                        <a:effectLst/>
                        <a:latin typeface="Calibri (Body)"/>
                        <a:ea typeface="Calibri"/>
                        <a:cs typeface="Times New Roman"/>
                      </a:endParaRPr>
                    </a:p>
                  </a:txBody>
                  <a:tcPr/>
                </a:tc>
              </a:tr>
              <a:tr h="230695">
                <a:tc>
                  <a:txBody>
                    <a:bodyPr/>
                    <a:lstStyle/>
                    <a:p>
                      <a:pPr marL="0" marR="0">
                        <a:lnSpc>
                          <a:spcPct val="115000"/>
                        </a:lnSpc>
                        <a:spcBef>
                          <a:spcPts val="0"/>
                        </a:spcBef>
                        <a:spcAft>
                          <a:spcPts val="0"/>
                        </a:spcAft>
                      </a:pPr>
                      <a:r>
                        <a:rPr lang="en-US" sz="1000" dirty="0">
                          <a:effectLst/>
                        </a:rPr>
                        <a:t>Service Techs Portable Hand Held Data Device</a:t>
                      </a:r>
                      <a:endParaRPr lang="en-US" sz="1000" dirty="0">
                        <a:solidFill>
                          <a:schemeClr val="tx1"/>
                        </a:solidFill>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a:effectLst/>
                        </a:rPr>
                        <a:t>Yes</a:t>
                      </a:r>
                      <a:endParaRPr lang="en-US" sz="1000">
                        <a:solidFill>
                          <a:schemeClr val="tx1"/>
                        </a:solidFill>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No</a:t>
                      </a:r>
                      <a:endParaRPr lang="en-US" sz="1000" dirty="0">
                        <a:solidFill>
                          <a:schemeClr val="tx1"/>
                        </a:solidFill>
                        <a:effectLst/>
                        <a:latin typeface="Calibri (Body)"/>
                        <a:ea typeface="Calibri"/>
                        <a:cs typeface="Times New Roman"/>
                      </a:endParaRPr>
                    </a:p>
                  </a:txBody>
                  <a:tcPr/>
                </a:tc>
              </a:tr>
              <a:tr h="230695">
                <a:tc>
                  <a:txBody>
                    <a:bodyPr/>
                    <a:lstStyle/>
                    <a:p>
                      <a:pPr marL="0" marR="0" fontAlgn="base">
                        <a:lnSpc>
                          <a:spcPct val="115000"/>
                        </a:lnSpc>
                      </a:pPr>
                      <a:r>
                        <a:rPr lang="en-US" sz="1000" kern="1200" dirty="0">
                          <a:effectLst/>
                        </a:rPr>
                        <a:t>Mobile app for service requests </a:t>
                      </a:r>
                      <a:endParaRPr lang="en-US" sz="1000" dirty="0">
                        <a:effectLst/>
                        <a:latin typeface="Calibri (Body)"/>
                        <a:ea typeface="Times New Roman"/>
                      </a:endParaRPr>
                    </a:p>
                  </a:txBody>
                  <a:tcPr/>
                </a:tc>
                <a:tc>
                  <a:txBody>
                    <a:bodyPr/>
                    <a:lstStyle/>
                    <a:p>
                      <a:pPr marL="0" marR="0" algn="ctr">
                        <a:lnSpc>
                          <a:spcPct val="115000"/>
                        </a:lnSpc>
                        <a:spcBef>
                          <a:spcPts val="0"/>
                        </a:spcBef>
                        <a:spcAft>
                          <a:spcPts val="0"/>
                        </a:spcAft>
                      </a:pPr>
                      <a:r>
                        <a:rPr lang="en-US" sz="1000">
                          <a:effectLst/>
                        </a:rPr>
                        <a:t>Yes</a:t>
                      </a:r>
                      <a:endParaRPr lang="en-US" sz="1000">
                        <a:effectLst/>
                        <a:latin typeface="Calibri (Body)"/>
                        <a:ea typeface="Calibri"/>
                        <a:cs typeface="Times New Roman"/>
                      </a:endParaRPr>
                    </a:p>
                  </a:txBody>
                  <a:tcPr/>
                </a:tc>
                <a:tc>
                  <a:txBody>
                    <a:bodyPr/>
                    <a:lstStyle/>
                    <a:p>
                      <a:pPr marL="0" marR="0" algn="ctr">
                        <a:lnSpc>
                          <a:spcPct val="115000"/>
                        </a:lnSpc>
                        <a:spcBef>
                          <a:spcPts val="0"/>
                        </a:spcBef>
                        <a:spcAft>
                          <a:spcPts val="0"/>
                        </a:spcAft>
                      </a:pPr>
                      <a:r>
                        <a:rPr lang="en-US" sz="1000" dirty="0">
                          <a:effectLst/>
                        </a:rPr>
                        <a:t>N/A</a:t>
                      </a:r>
                      <a:endParaRPr lang="en-US" sz="1000" dirty="0">
                        <a:effectLst/>
                        <a:latin typeface="Calibri (Body)"/>
                        <a:ea typeface="Calibri"/>
                        <a:cs typeface="Times New Roman"/>
                      </a:endParaRPr>
                    </a:p>
                  </a:txBody>
                  <a:tcPr/>
                </a:tc>
              </a:tr>
            </a:tbl>
          </a:graphicData>
        </a:graphic>
      </p:graphicFrame>
      <p:cxnSp>
        <p:nvCxnSpPr>
          <p:cNvPr id="11" name="Straight Arrow Connector 10"/>
          <p:cNvCxnSpPr/>
          <p:nvPr/>
        </p:nvCxnSpPr>
        <p:spPr bwMode="auto">
          <a:xfrm>
            <a:off x="419095" y="5010150"/>
            <a:ext cx="409575" cy="0"/>
          </a:xfrm>
          <a:prstGeom prst="straightConnector1">
            <a:avLst/>
          </a:prstGeom>
          <a:solidFill>
            <a:schemeClr val="accent1"/>
          </a:solidFill>
          <a:ln w="25400" cap="flat" cmpd="sng" algn="ctr">
            <a:solidFill>
              <a:srgbClr val="00B050"/>
            </a:solidFill>
            <a:prstDash val="solid"/>
            <a:round/>
            <a:headEnd type="none" w="med" len="med"/>
            <a:tailEnd type="arrow"/>
          </a:ln>
          <a:effectLst/>
        </p:spPr>
      </p:cxnSp>
      <p:cxnSp>
        <p:nvCxnSpPr>
          <p:cNvPr id="12" name="Straight Arrow Connector 11"/>
          <p:cNvCxnSpPr/>
          <p:nvPr/>
        </p:nvCxnSpPr>
        <p:spPr bwMode="auto">
          <a:xfrm>
            <a:off x="419100" y="4219575"/>
            <a:ext cx="409575" cy="0"/>
          </a:xfrm>
          <a:prstGeom prst="straightConnector1">
            <a:avLst/>
          </a:prstGeom>
          <a:solidFill>
            <a:schemeClr val="accent1"/>
          </a:solidFill>
          <a:ln w="25400" cap="flat" cmpd="sng" algn="ctr">
            <a:solidFill>
              <a:srgbClr val="00B050"/>
            </a:solidFill>
            <a:prstDash val="solid"/>
            <a:round/>
            <a:headEnd type="none" w="med" len="med"/>
            <a:tailEnd type="arrow"/>
          </a:ln>
          <a:effectLst/>
        </p:spPr>
      </p:cxnSp>
      <p:cxnSp>
        <p:nvCxnSpPr>
          <p:cNvPr id="14" name="Straight Arrow Connector 13"/>
          <p:cNvCxnSpPr/>
          <p:nvPr/>
        </p:nvCxnSpPr>
        <p:spPr bwMode="auto">
          <a:xfrm>
            <a:off x="419097" y="2590800"/>
            <a:ext cx="409575" cy="0"/>
          </a:xfrm>
          <a:prstGeom prst="straightConnector1">
            <a:avLst/>
          </a:prstGeom>
          <a:solidFill>
            <a:schemeClr val="accent1"/>
          </a:solidFill>
          <a:ln w="25400" cap="flat" cmpd="sng" algn="ctr">
            <a:solidFill>
              <a:srgbClr val="00B050"/>
            </a:solidFill>
            <a:prstDash val="solid"/>
            <a:round/>
            <a:headEnd type="none" w="med" len="med"/>
            <a:tailEnd type="arrow"/>
          </a:ln>
          <a:effectLst/>
        </p:spPr>
      </p:cxnSp>
      <p:cxnSp>
        <p:nvCxnSpPr>
          <p:cNvPr id="15" name="Straight Arrow Connector 14"/>
          <p:cNvCxnSpPr/>
          <p:nvPr/>
        </p:nvCxnSpPr>
        <p:spPr bwMode="auto">
          <a:xfrm>
            <a:off x="419096" y="2847975"/>
            <a:ext cx="409575" cy="0"/>
          </a:xfrm>
          <a:prstGeom prst="straightConnector1">
            <a:avLst/>
          </a:prstGeom>
          <a:solidFill>
            <a:schemeClr val="accent1"/>
          </a:solidFill>
          <a:ln w="25400" cap="flat" cmpd="sng" algn="ctr">
            <a:solidFill>
              <a:srgbClr val="00B050"/>
            </a:solidFill>
            <a:prstDash val="solid"/>
            <a:round/>
            <a:headEnd type="none" w="med" len="med"/>
            <a:tailEnd type="arrow"/>
          </a:ln>
          <a:effectLst/>
        </p:spPr>
      </p:cxnSp>
    </p:spTree>
    <p:extLst>
      <p:ext uri="{BB962C8B-B14F-4D97-AF65-F5344CB8AC3E}">
        <p14:creationId xmlns:p14="http://schemas.microsoft.com/office/powerpoint/2010/main" val="3550823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p:cNvSpPr/>
          <p:nvPr/>
        </p:nvSpPr>
        <p:spPr bwMode="auto">
          <a:xfrm>
            <a:off x="0" y="0"/>
            <a:ext cx="9144000" cy="1276350"/>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4" name="Slide Number Placeholder 3"/>
          <p:cNvSpPr>
            <a:spLocks noGrp="1"/>
          </p:cNvSpPr>
          <p:nvPr>
            <p:ph type="sldNum" sz="quarter" idx="10"/>
          </p:nvPr>
        </p:nvSpPr>
        <p:spPr/>
        <p:txBody>
          <a:bodyPr/>
          <a:lstStyle/>
          <a:p>
            <a:pPr>
              <a:defRPr/>
            </a:pPr>
            <a:fld id="{E6A42D1C-3BE5-40C8-B75D-7D278621CB81}" type="slidenum">
              <a:rPr lang="en-US" smtClean="0"/>
              <a:pPr>
                <a:defRPr/>
              </a:pPr>
              <a:t>11</a:t>
            </a:fld>
            <a:endParaRPr lang="en-US" dirty="0"/>
          </a:p>
        </p:txBody>
      </p:sp>
      <p:pic>
        <p:nvPicPr>
          <p:cNvPr id="24" name="Picture 8" descr="http://www.houstonisd.org/cms/lib2/TX01001591/Centricity/Template/89/images/footer-logo.png"/>
          <p:cNvPicPr>
            <a:picLocks noChangeAspect="1" noChangeArrowheads="1"/>
          </p:cNvPicPr>
          <p:nvPr/>
        </p:nvPicPr>
        <p:blipFill>
          <a:blip r:embed="rId3" cstate="print"/>
          <a:srcRect/>
          <a:stretch>
            <a:fillRect/>
          </a:stretch>
        </p:blipFill>
        <p:spPr bwMode="auto">
          <a:xfrm>
            <a:off x="3325796" y="1821201"/>
            <a:ext cx="1251854" cy="1192045"/>
          </a:xfrm>
          <a:prstGeom prst="rect">
            <a:avLst/>
          </a:prstGeom>
          <a:noFill/>
        </p:spPr>
      </p:pic>
      <p:pic>
        <p:nvPicPr>
          <p:cNvPr id="25" name="Picture 10" descr="https://www.harrishealth.org/images/home_logo2_01.gif"/>
          <p:cNvPicPr>
            <a:picLocks noChangeAspect="1" noChangeArrowheads="1"/>
          </p:cNvPicPr>
          <p:nvPr/>
        </p:nvPicPr>
        <p:blipFill>
          <a:blip r:embed="rId4" cstate="print"/>
          <a:srcRect/>
          <a:stretch>
            <a:fillRect/>
          </a:stretch>
        </p:blipFill>
        <p:spPr bwMode="auto">
          <a:xfrm>
            <a:off x="1707780" y="1923028"/>
            <a:ext cx="907956" cy="801123"/>
          </a:xfrm>
          <a:prstGeom prst="rect">
            <a:avLst/>
          </a:prstGeom>
          <a:noFill/>
        </p:spPr>
      </p:pic>
      <p:pic>
        <p:nvPicPr>
          <p:cNvPr id="26" name="Picture 12" descr="http://www.brazoria-county.com/test/GFX/index.4.jpg"/>
          <p:cNvPicPr>
            <a:picLocks noChangeAspect="1" noChangeArrowheads="1"/>
          </p:cNvPicPr>
          <p:nvPr/>
        </p:nvPicPr>
        <p:blipFill>
          <a:blip r:embed="rId5" cstate="print"/>
          <a:srcRect/>
          <a:stretch>
            <a:fillRect/>
          </a:stretch>
        </p:blipFill>
        <p:spPr bwMode="auto">
          <a:xfrm>
            <a:off x="4971444" y="3975223"/>
            <a:ext cx="1218354" cy="1160147"/>
          </a:xfrm>
          <a:prstGeom prst="rect">
            <a:avLst/>
          </a:prstGeom>
          <a:noFill/>
        </p:spPr>
      </p:pic>
      <p:pic>
        <p:nvPicPr>
          <p:cNvPr id="27" name="Picture 22" descr="Go to www.shell.com"/>
          <p:cNvPicPr>
            <a:picLocks noChangeAspect="1" noChangeArrowheads="1"/>
          </p:cNvPicPr>
          <p:nvPr/>
        </p:nvPicPr>
        <p:blipFill>
          <a:blip r:embed="rId6" cstate="print"/>
          <a:srcRect/>
          <a:stretch>
            <a:fillRect/>
          </a:stretch>
        </p:blipFill>
        <p:spPr bwMode="auto">
          <a:xfrm>
            <a:off x="5423529" y="1871151"/>
            <a:ext cx="760221" cy="676276"/>
          </a:xfrm>
          <a:prstGeom prst="rect">
            <a:avLst/>
          </a:prstGeom>
          <a:noFill/>
        </p:spPr>
      </p:pic>
      <p:pic>
        <p:nvPicPr>
          <p:cNvPr id="28" name="Picture 23" descr="C:\Users\BlRotz\Desktop\katyisd.jpg"/>
          <p:cNvPicPr>
            <a:picLocks noChangeAspect="1" noChangeArrowheads="1"/>
          </p:cNvPicPr>
          <p:nvPr/>
        </p:nvPicPr>
        <p:blipFill>
          <a:blip r:embed="rId7" cstate="print"/>
          <a:srcRect/>
          <a:stretch>
            <a:fillRect/>
          </a:stretch>
        </p:blipFill>
        <p:spPr bwMode="auto">
          <a:xfrm>
            <a:off x="158170" y="3013246"/>
            <a:ext cx="1521976" cy="1449262"/>
          </a:xfrm>
          <a:prstGeom prst="rect">
            <a:avLst/>
          </a:prstGeom>
          <a:noFill/>
        </p:spPr>
      </p:pic>
      <p:pic>
        <p:nvPicPr>
          <p:cNvPr id="29" name="Picture 29" descr="fortbendisd"/>
          <p:cNvPicPr>
            <a:picLocks noChangeAspect="1" noChangeArrowheads="1"/>
          </p:cNvPicPr>
          <p:nvPr/>
        </p:nvPicPr>
        <p:blipFill>
          <a:blip r:embed="rId8" cstate="print"/>
          <a:srcRect/>
          <a:stretch>
            <a:fillRect/>
          </a:stretch>
        </p:blipFill>
        <p:spPr bwMode="auto">
          <a:xfrm>
            <a:off x="5087213" y="3003720"/>
            <a:ext cx="1181359" cy="523087"/>
          </a:xfrm>
          <a:prstGeom prst="rect">
            <a:avLst/>
          </a:prstGeom>
          <a:noFill/>
        </p:spPr>
      </p:pic>
      <p:pic>
        <p:nvPicPr>
          <p:cNvPr id="30" name="Picture 33" descr="Texas A&amp;M University"/>
          <p:cNvPicPr>
            <a:picLocks noChangeAspect="1" noChangeArrowheads="1"/>
          </p:cNvPicPr>
          <p:nvPr/>
        </p:nvPicPr>
        <p:blipFill>
          <a:blip r:embed="rId9" cstate="print"/>
          <a:srcRect/>
          <a:stretch>
            <a:fillRect/>
          </a:stretch>
        </p:blipFill>
        <p:spPr bwMode="auto">
          <a:xfrm>
            <a:off x="1855433" y="3318043"/>
            <a:ext cx="2735579" cy="455855"/>
          </a:xfrm>
          <a:prstGeom prst="rect">
            <a:avLst/>
          </a:prstGeom>
          <a:solidFill>
            <a:srgbClr val="A50021"/>
          </a:solidFill>
        </p:spPr>
      </p:pic>
      <p:pic>
        <p:nvPicPr>
          <p:cNvPr id="31" name="Picture 35" descr="http://www.anadarko.com/images/apc/logo.svg"/>
          <p:cNvPicPr>
            <a:picLocks noChangeAspect="1" noChangeArrowheads="1"/>
          </p:cNvPicPr>
          <p:nvPr/>
        </p:nvPicPr>
        <p:blipFill>
          <a:blip r:embed="rId10" cstate="print"/>
          <a:srcRect/>
          <a:stretch>
            <a:fillRect/>
          </a:stretch>
        </p:blipFill>
        <p:spPr bwMode="auto">
          <a:xfrm>
            <a:off x="6592422" y="2773756"/>
            <a:ext cx="2230648" cy="371475"/>
          </a:xfrm>
          <a:prstGeom prst="rect">
            <a:avLst/>
          </a:prstGeom>
          <a:noFill/>
        </p:spPr>
      </p:pic>
      <p:pic>
        <p:nvPicPr>
          <p:cNvPr id="32" name="Picture 43" descr="Logo"/>
          <p:cNvPicPr>
            <a:picLocks noChangeAspect="1" noChangeArrowheads="1"/>
          </p:cNvPicPr>
          <p:nvPr/>
        </p:nvPicPr>
        <p:blipFill>
          <a:blip r:embed="rId11" cstate="print"/>
          <a:srcRect/>
          <a:stretch>
            <a:fillRect/>
          </a:stretch>
        </p:blipFill>
        <p:spPr bwMode="auto">
          <a:xfrm>
            <a:off x="7429925" y="3413294"/>
            <a:ext cx="1400408" cy="545963"/>
          </a:xfrm>
          <a:prstGeom prst="rect">
            <a:avLst/>
          </a:prstGeom>
          <a:noFill/>
        </p:spPr>
      </p:pic>
      <p:pic>
        <p:nvPicPr>
          <p:cNvPr id="33" name="Picture 45" descr="Lee College logo: Home Page"/>
          <p:cNvPicPr>
            <a:picLocks noChangeAspect="1" noChangeArrowheads="1"/>
          </p:cNvPicPr>
          <p:nvPr/>
        </p:nvPicPr>
        <p:blipFill>
          <a:blip r:embed="rId12" cstate="print"/>
          <a:srcRect/>
          <a:stretch>
            <a:fillRect/>
          </a:stretch>
        </p:blipFill>
        <p:spPr bwMode="auto">
          <a:xfrm>
            <a:off x="1447667" y="4740084"/>
            <a:ext cx="1428182" cy="508721"/>
          </a:xfrm>
          <a:prstGeom prst="rect">
            <a:avLst/>
          </a:prstGeom>
          <a:noFill/>
        </p:spPr>
      </p:pic>
      <p:pic>
        <p:nvPicPr>
          <p:cNvPr id="34" name="Picture 33" descr="aliefisd.GIF"/>
          <p:cNvPicPr>
            <a:picLocks noChangeAspect="1"/>
          </p:cNvPicPr>
          <p:nvPr/>
        </p:nvPicPr>
        <p:blipFill>
          <a:blip r:embed="rId13" cstate="print"/>
          <a:stretch>
            <a:fillRect/>
          </a:stretch>
        </p:blipFill>
        <p:spPr>
          <a:xfrm>
            <a:off x="2181954" y="4305345"/>
            <a:ext cx="2395696" cy="314325"/>
          </a:xfrm>
          <a:prstGeom prst="rect">
            <a:avLst/>
          </a:prstGeom>
        </p:spPr>
      </p:pic>
      <p:pic>
        <p:nvPicPr>
          <p:cNvPr id="35" name="Picture 34" descr="bayer.GIF"/>
          <p:cNvPicPr>
            <a:picLocks noChangeAspect="1"/>
          </p:cNvPicPr>
          <p:nvPr/>
        </p:nvPicPr>
        <p:blipFill>
          <a:blip r:embed="rId14" cstate="print"/>
          <a:stretch>
            <a:fillRect/>
          </a:stretch>
        </p:blipFill>
        <p:spPr>
          <a:xfrm>
            <a:off x="7864352" y="4401946"/>
            <a:ext cx="880256" cy="790575"/>
          </a:xfrm>
          <a:prstGeom prst="rect">
            <a:avLst/>
          </a:prstGeom>
        </p:spPr>
      </p:pic>
      <p:pic>
        <p:nvPicPr>
          <p:cNvPr id="36" name="Picture 35" descr="BP.GIF"/>
          <p:cNvPicPr>
            <a:picLocks noChangeAspect="1"/>
          </p:cNvPicPr>
          <p:nvPr/>
        </p:nvPicPr>
        <p:blipFill>
          <a:blip r:embed="rId15" cstate="print"/>
          <a:stretch>
            <a:fillRect/>
          </a:stretch>
        </p:blipFill>
        <p:spPr>
          <a:xfrm>
            <a:off x="556260" y="1859134"/>
            <a:ext cx="778840" cy="928910"/>
          </a:xfrm>
          <a:prstGeom prst="rect">
            <a:avLst/>
          </a:prstGeom>
        </p:spPr>
      </p:pic>
      <p:pic>
        <p:nvPicPr>
          <p:cNvPr id="37" name="Picture 10" descr="http://www.rodeohouston.com/Portals/0/logo_houston_livestock_show_rodeo_master.png"/>
          <p:cNvPicPr>
            <a:picLocks noChangeAspect="1" noChangeArrowheads="1"/>
          </p:cNvPicPr>
          <p:nvPr/>
        </p:nvPicPr>
        <p:blipFill>
          <a:blip r:embed="rId16" cstate="print"/>
          <a:srcRect/>
          <a:stretch>
            <a:fillRect/>
          </a:stretch>
        </p:blipFill>
        <p:spPr bwMode="auto">
          <a:xfrm>
            <a:off x="5994319" y="5330050"/>
            <a:ext cx="2722004" cy="928910"/>
          </a:xfrm>
          <a:prstGeom prst="rect">
            <a:avLst/>
          </a:prstGeom>
          <a:noFill/>
        </p:spPr>
      </p:pic>
      <p:pic>
        <p:nvPicPr>
          <p:cNvPr id="38" name="Picture 37" descr="BASF.GIF"/>
          <p:cNvPicPr>
            <a:picLocks noChangeAspect="1"/>
          </p:cNvPicPr>
          <p:nvPr/>
        </p:nvPicPr>
        <p:blipFill>
          <a:blip r:embed="rId17" cstate="print"/>
          <a:stretch>
            <a:fillRect/>
          </a:stretch>
        </p:blipFill>
        <p:spPr>
          <a:xfrm>
            <a:off x="191301" y="4782083"/>
            <a:ext cx="999046" cy="932662"/>
          </a:xfrm>
          <a:prstGeom prst="rect">
            <a:avLst/>
          </a:prstGeom>
        </p:spPr>
      </p:pic>
      <p:pic>
        <p:nvPicPr>
          <p:cNvPr id="39" name="Picture 4" descr="Humble Independent School District"/>
          <p:cNvPicPr>
            <a:picLocks noChangeAspect="1" noChangeArrowheads="1"/>
          </p:cNvPicPr>
          <p:nvPr/>
        </p:nvPicPr>
        <p:blipFill>
          <a:blip r:embed="rId18" cstate="print"/>
          <a:srcRect/>
          <a:stretch>
            <a:fillRect/>
          </a:stretch>
        </p:blipFill>
        <p:spPr bwMode="auto">
          <a:xfrm>
            <a:off x="6488467" y="3968715"/>
            <a:ext cx="1037134" cy="987585"/>
          </a:xfrm>
          <a:prstGeom prst="rect">
            <a:avLst/>
          </a:prstGeom>
          <a:noFill/>
        </p:spPr>
      </p:pic>
      <p:pic>
        <p:nvPicPr>
          <p:cNvPr id="40" name="Picture 6" descr="Kroger Logo"/>
          <p:cNvPicPr>
            <a:picLocks noChangeAspect="1" noChangeArrowheads="1"/>
          </p:cNvPicPr>
          <p:nvPr/>
        </p:nvPicPr>
        <p:blipFill>
          <a:blip r:embed="rId19" cstate="print"/>
          <a:srcRect/>
          <a:stretch>
            <a:fillRect/>
          </a:stretch>
        </p:blipFill>
        <p:spPr bwMode="auto">
          <a:xfrm>
            <a:off x="6646493" y="1780819"/>
            <a:ext cx="1356362" cy="741179"/>
          </a:xfrm>
          <a:prstGeom prst="rect">
            <a:avLst/>
          </a:prstGeom>
          <a:noFill/>
        </p:spPr>
      </p:pic>
      <p:pic>
        <p:nvPicPr>
          <p:cNvPr id="41" name="Picture 2" descr="COM logo"/>
          <p:cNvPicPr>
            <a:picLocks noChangeAspect="1" noChangeArrowheads="1"/>
          </p:cNvPicPr>
          <p:nvPr/>
        </p:nvPicPr>
        <p:blipFill>
          <a:blip r:embed="rId20" cstate="print"/>
          <a:srcRect/>
          <a:stretch>
            <a:fillRect/>
          </a:stretch>
        </p:blipFill>
        <p:spPr bwMode="auto">
          <a:xfrm>
            <a:off x="1217816" y="5789698"/>
            <a:ext cx="2990554" cy="462748"/>
          </a:xfrm>
          <a:prstGeom prst="rect">
            <a:avLst/>
          </a:prstGeom>
          <a:noFill/>
        </p:spPr>
      </p:pic>
      <p:pic>
        <p:nvPicPr>
          <p:cNvPr id="42" name="Picture 8" descr="http://www.lcisd.org/Sitefinity/WebsiteTemplates/LCISD_2013/App_Themes/images/LamarCISDLogo.png"/>
          <p:cNvPicPr>
            <a:picLocks noChangeAspect="1" noChangeArrowheads="1"/>
          </p:cNvPicPr>
          <p:nvPr/>
        </p:nvPicPr>
        <p:blipFill>
          <a:blip r:embed="rId21" cstate="print"/>
          <a:srcRect/>
          <a:stretch>
            <a:fillRect/>
          </a:stretch>
        </p:blipFill>
        <p:spPr bwMode="auto">
          <a:xfrm>
            <a:off x="3273006" y="5193304"/>
            <a:ext cx="2179098" cy="574081"/>
          </a:xfrm>
          <a:prstGeom prst="rect">
            <a:avLst/>
          </a:prstGeom>
          <a:noFill/>
        </p:spPr>
      </p:pic>
      <p:sp>
        <p:nvSpPr>
          <p:cNvPr id="43" name="Title 1"/>
          <p:cNvSpPr txBox="1">
            <a:spLocks/>
          </p:cNvSpPr>
          <p:nvPr/>
        </p:nvSpPr>
        <p:spPr>
          <a:xfrm>
            <a:off x="762000" y="76201"/>
            <a:ext cx="7772400" cy="85725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pPr>
            <a:r>
              <a:rPr lang="en-US" sz="3600" b="1" dirty="0">
                <a:solidFill>
                  <a:schemeClr val="bg1"/>
                </a:solidFill>
                <a:effectLst>
                  <a:outerShdw blurRad="38100" dist="38100" dir="2700000" algn="tl">
                    <a:srgbClr val="C0C0C0"/>
                  </a:outerShdw>
                </a:effectLst>
              </a:rPr>
              <a:t>Ricoh </a:t>
            </a:r>
            <a:r>
              <a:rPr lang="en-US" sz="3600" b="1" dirty="0" smtClean="0">
                <a:solidFill>
                  <a:schemeClr val="bg1"/>
                </a:solidFill>
                <a:effectLst>
                  <a:outerShdw blurRad="38100" dist="38100" dir="2700000" algn="tl">
                    <a:srgbClr val="C0C0C0"/>
                  </a:outerShdw>
                </a:effectLst>
              </a:rPr>
              <a:t>Clients</a:t>
            </a:r>
            <a:endParaRPr lang="en-US" sz="3600" b="1" dirty="0">
              <a:solidFill>
                <a:schemeClr val="bg1"/>
              </a:solidFill>
              <a:effectLst>
                <a:outerShdw blurRad="38100" dist="38100" dir="2700000" algn="tl">
                  <a:srgbClr val="C0C0C0"/>
                </a:outerShdw>
              </a:effectLst>
            </a:endParaRPr>
          </a:p>
        </p:txBody>
      </p:sp>
    </p:spTree>
    <p:extLst>
      <p:ext uri="{BB962C8B-B14F-4D97-AF65-F5344CB8AC3E}">
        <p14:creationId xmlns:p14="http://schemas.microsoft.com/office/powerpoint/2010/main" val="1403412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574" y="2000250"/>
            <a:ext cx="7618789" cy="1009650"/>
          </a:xfrm>
        </p:spPr>
        <p:txBody>
          <a:bodyPr/>
          <a:lstStyle/>
          <a:p>
            <a:pPr marL="0" indent="0" algn="ctr">
              <a:buNone/>
            </a:pPr>
            <a:r>
              <a:rPr lang="en-US" sz="5400" dirty="0" smtClean="0"/>
              <a:t>Questions?</a:t>
            </a:r>
            <a:endParaRPr lang="en-US" sz="5400" dirty="0"/>
          </a:p>
        </p:txBody>
      </p:sp>
      <p:sp>
        <p:nvSpPr>
          <p:cNvPr id="4" name="Slide Number Placeholder 3"/>
          <p:cNvSpPr>
            <a:spLocks noGrp="1"/>
          </p:cNvSpPr>
          <p:nvPr>
            <p:ph type="sldNum" sz="quarter" idx="10"/>
          </p:nvPr>
        </p:nvSpPr>
        <p:spPr/>
        <p:txBody>
          <a:bodyPr/>
          <a:lstStyle/>
          <a:p>
            <a:pPr>
              <a:defRPr/>
            </a:pPr>
            <a:fld id="{E6A42D1C-3BE5-40C8-B75D-7D278621CB81}" type="slidenum">
              <a:rPr lang="en-US" smtClean="0"/>
              <a:pPr>
                <a:defRPr/>
              </a:pPr>
              <a:t>12</a:t>
            </a:fld>
            <a:endParaRPr lang="en-US" dirty="0"/>
          </a:p>
        </p:txBody>
      </p:sp>
    </p:spTree>
    <p:extLst>
      <p:ext uri="{BB962C8B-B14F-4D97-AF65-F5344CB8AC3E}">
        <p14:creationId xmlns:p14="http://schemas.microsoft.com/office/powerpoint/2010/main" val="477121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bwMode="auto">
          <a:xfrm>
            <a:off x="0" y="0"/>
            <a:ext cx="9144000" cy="1276350"/>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4" name="Slide Number Placeholder 3"/>
          <p:cNvSpPr>
            <a:spLocks noGrp="1"/>
          </p:cNvSpPr>
          <p:nvPr>
            <p:ph type="sldNum" sz="quarter" idx="10"/>
          </p:nvPr>
        </p:nvSpPr>
        <p:spPr/>
        <p:txBody>
          <a:bodyPr/>
          <a:lstStyle/>
          <a:p>
            <a:pPr>
              <a:defRPr/>
            </a:pPr>
            <a:fld id="{E6A42D1C-3BE5-40C8-B75D-7D278621CB81}" type="slidenum">
              <a:rPr lang="en-US" smtClean="0"/>
              <a:pPr>
                <a:defRPr/>
              </a:pPr>
              <a:t>13</a:t>
            </a:fld>
            <a:endParaRPr lang="en-US" dirty="0"/>
          </a:p>
        </p:txBody>
      </p:sp>
      <p:sp>
        <p:nvSpPr>
          <p:cNvPr id="24" name="Title 1"/>
          <p:cNvSpPr txBox="1">
            <a:spLocks/>
          </p:cNvSpPr>
          <p:nvPr/>
        </p:nvSpPr>
        <p:spPr>
          <a:xfrm>
            <a:off x="233218" y="76200"/>
            <a:ext cx="8682182" cy="92392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pPr>
            <a:r>
              <a:rPr lang="en-US" sz="3600" b="1" dirty="0">
                <a:solidFill>
                  <a:schemeClr val="bg1"/>
                </a:solidFill>
                <a:effectLst>
                  <a:outerShdw blurRad="38100" dist="38100" dir="2700000" algn="tl">
                    <a:srgbClr val="C0C0C0"/>
                  </a:outerShdw>
                </a:effectLst>
              </a:rPr>
              <a:t>Replacement Standard Models</a:t>
            </a:r>
          </a:p>
        </p:txBody>
      </p:sp>
      <p:sp>
        <p:nvSpPr>
          <p:cNvPr id="14" name="TextBox 13"/>
          <p:cNvSpPr txBox="1"/>
          <p:nvPr/>
        </p:nvSpPr>
        <p:spPr>
          <a:xfrm>
            <a:off x="-71582" y="5180668"/>
            <a:ext cx="1752600" cy="707886"/>
          </a:xfrm>
          <a:prstGeom prst="rect">
            <a:avLst/>
          </a:prstGeom>
          <a:noFill/>
        </p:spPr>
        <p:txBody>
          <a:bodyPr wrap="square" rtlCol="0">
            <a:spAutoFit/>
          </a:bodyPr>
          <a:lstStyle/>
          <a:p>
            <a:pPr algn="ctr"/>
            <a:r>
              <a:rPr lang="en-US" sz="800" b="1" dirty="0" smtClean="0"/>
              <a:t>MP401SPF</a:t>
            </a:r>
            <a:r>
              <a:rPr lang="en-US" sz="800" dirty="0" smtClean="0"/>
              <a:t>--Low Segment B/W MFP (up to A4) includes FAX at no additional charge NOT A TABLE TOP INCLUDES CABINET</a:t>
            </a:r>
            <a:endParaRPr lang="en-US" sz="800" dirty="0"/>
          </a:p>
        </p:txBody>
      </p:sp>
      <p:sp>
        <p:nvSpPr>
          <p:cNvPr id="25" name="TextBox 24"/>
          <p:cNvSpPr txBox="1"/>
          <p:nvPr/>
        </p:nvSpPr>
        <p:spPr>
          <a:xfrm>
            <a:off x="3248025" y="5415661"/>
            <a:ext cx="1752600" cy="338554"/>
          </a:xfrm>
          <a:prstGeom prst="rect">
            <a:avLst/>
          </a:prstGeom>
          <a:noFill/>
        </p:spPr>
        <p:txBody>
          <a:bodyPr wrap="square" rtlCol="0">
            <a:spAutoFit/>
          </a:bodyPr>
          <a:lstStyle/>
          <a:p>
            <a:pPr algn="ctr"/>
            <a:r>
              <a:rPr lang="en-US" sz="800" b="1" dirty="0" smtClean="0"/>
              <a:t>MP4054SP-</a:t>
            </a:r>
            <a:r>
              <a:rPr lang="en-US" sz="800" dirty="0" smtClean="0"/>
              <a:t>-Low/Mid Segment B/W MFP (up to A3)</a:t>
            </a:r>
            <a:endParaRPr lang="en-US" sz="800" dirty="0"/>
          </a:p>
        </p:txBody>
      </p:sp>
      <p:sp>
        <p:nvSpPr>
          <p:cNvPr id="26" name="TextBox 25"/>
          <p:cNvSpPr txBox="1"/>
          <p:nvPr/>
        </p:nvSpPr>
        <p:spPr>
          <a:xfrm>
            <a:off x="7353300" y="5467211"/>
            <a:ext cx="1752600" cy="338554"/>
          </a:xfrm>
          <a:prstGeom prst="rect">
            <a:avLst/>
          </a:prstGeom>
          <a:noFill/>
        </p:spPr>
        <p:txBody>
          <a:bodyPr wrap="square" rtlCol="0">
            <a:spAutoFit/>
          </a:bodyPr>
          <a:lstStyle/>
          <a:p>
            <a:pPr algn="ctr"/>
            <a:r>
              <a:rPr lang="en-US" sz="800" b="1" dirty="0" smtClean="0"/>
              <a:t>MPC3503SP-</a:t>
            </a:r>
            <a:r>
              <a:rPr lang="en-US" sz="800" dirty="0" smtClean="0"/>
              <a:t>-Mid Segment Color MFP (up to A3)</a:t>
            </a:r>
            <a:endParaRPr lang="en-US" sz="800" dirty="0"/>
          </a:p>
        </p:txBody>
      </p:sp>
      <p:sp>
        <p:nvSpPr>
          <p:cNvPr id="27" name="TextBox 26"/>
          <p:cNvSpPr txBox="1"/>
          <p:nvPr/>
        </p:nvSpPr>
        <p:spPr>
          <a:xfrm>
            <a:off x="5248275" y="5415660"/>
            <a:ext cx="1752600" cy="338554"/>
          </a:xfrm>
          <a:prstGeom prst="rect">
            <a:avLst/>
          </a:prstGeom>
          <a:noFill/>
        </p:spPr>
        <p:txBody>
          <a:bodyPr wrap="square" rtlCol="0">
            <a:spAutoFit/>
          </a:bodyPr>
          <a:lstStyle/>
          <a:p>
            <a:pPr algn="ctr"/>
            <a:r>
              <a:rPr lang="en-US" sz="800" b="1" dirty="0" smtClean="0"/>
              <a:t>MP6054SP-</a:t>
            </a:r>
            <a:r>
              <a:rPr lang="en-US" sz="800" dirty="0" smtClean="0"/>
              <a:t>-Mid/High Segment B/W MFP (up to A3)</a:t>
            </a:r>
            <a:endParaRPr lang="en-US" sz="800" dirty="0"/>
          </a:p>
        </p:txBody>
      </p:sp>
      <p:pic>
        <p:nvPicPr>
          <p:cNvPr id="28" name="Picture 27"/>
          <p:cNvPicPr/>
          <p:nvPr/>
        </p:nvPicPr>
        <p:blipFill rotWithShape="1">
          <a:blip r:embed="rId3"/>
          <a:srcRect l="16525" t="30405" r="60138" b="34062"/>
          <a:stretch/>
        </p:blipFill>
        <p:spPr bwMode="auto">
          <a:xfrm>
            <a:off x="19050" y="2981324"/>
            <a:ext cx="1642918" cy="2148527"/>
          </a:xfrm>
          <a:prstGeom prst="rect">
            <a:avLst/>
          </a:prstGeom>
          <a:ln>
            <a:noFill/>
          </a:ln>
          <a:extLst>
            <a:ext uri="{53640926-AAD7-44D8-BBD7-CCE9431645EC}">
              <a14:shadowObscured xmlns:a14="http://schemas.microsoft.com/office/drawing/2010/main"/>
            </a:ext>
          </a:extLst>
        </p:spPr>
      </p:pic>
      <p:pic>
        <p:nvPicPr>
          <p:cNvPr id="29" name="Picture 28"/>
          <p:cNvPicPr/>
          <p:nvPr/>
        </p:nvPicPr>
        <p:blipFill rotWithShape="1">
          <a:blip r:embed="rId4"/>
          <a:srcRect l="18333" t="29622" r="63386" b="33398"/>
          <a:stretch/>
        </p:blipFill>
        <p:spPr bwMode="auto">
          <a:xfrm>
            <a:off x="2947843" y="1762125"/>
            <a:ext cx="2228850" cy="3606800"/>
          </a:xfrm>
          <a:prstGeom prst="rect">
            <a:avLst/>
          </a:prstGeom>
          <a:ln>
            <a:noFill/>
          </a:ln>
          <a:extLst>
            <a:ext uri="{53640926-AAD7-44D8-BBD7-CCE9431645EC}">
              <a14:shadowObscured xmlns:a14="http://schemas.microsoft.com/office/drawing/2010/main"/>
            </a:ext>
          </a:extLst>
        </p:spPr>
      </p:pic>
      <p:pic>
        <p:nvPicPr>
          <p:cNvPr id="30" name="Picture 29"/>
          <p:cNvPicPr/>
          <p:nvPr/>
        </p:nvPicPr>
        <p:blipFill rotWithShape="1">
          <a:blip r:embed="rId5"/>
          <a:srcRect l="14792" t="30665" r="58958" b="34710"/>
          <a:stretch/>
        </p:blipFill>
        <p:spPr bwMode="auto">
          <a:xfrm>
            <a:off x="4883727" y="2447925"/>
            <a:ext cx="2496416" cy="2895600"/>
          </a:xfrm>
          <a:prstGeom prst="rect">
            <a:avLst/>
          </a:prstGeom>
          <a:ln>
            <a:noFill/>
          </a:ln>
          <a:extLst>
            <a:ext uri="{53640926-AAD7-44D8-BBD7-CCE9431645EC}">
              <a14:shadowObscured xmlns:a14="http://schemas.microsoft.com/office/drawing/2010/main"/>
            </a:ext>
          </a:extLst>
        </p:spPr>
      </p:pic>
      <p:pic>
        <p:nvPicPr>
          <p:cNvPr id="31" name="Picture 30"/>
          <p:cNvPicPr/>
          <p:nvPr/>
        </p:nvPicPr>
        <p:blipFill rotWithShape="1">
          <a:blip r:embed="rId6"/>
          <a:srcRect l="20125" t="30729" r="63644" b="31771"/>
          <a:stretch/>
        </p:blipFill>
        <p:spPr bwMode="auto">
          <a:xfrm>
            <a:off x="7343775" y="1871495"/>
            <a:ext cx="1816966" cy="3657600"/>
          </a:xfrm>
          <a:prstGeom prst="rect">
            <a:avLst/>
          </a:prstGeom>
          <a:ln>
            <a:noFill/>
          </a:ln>
          <a:extLst>
            <a:ext uri="{53640926-AAD7-44D8-BBD7-CCE9431645EC}">
              <a14:shadowObscured xmlns:a14="http://schemas.microsoft.com/office/drawing/2010/main"/>
            </a:ext>
          </a:extLst>
        </p:spPr>
      </p:pic>
      <p:sp>
        <p:nvSpPr>
          <p:cNvPr id="32" name="TextBox 31"/>
          <p:cNvSpPr txBox="1"/>
          <p:nvPr/>
        </p:nvSpPr>
        <p:spPr>
          <a:xfrm>
            <a:off x="-81107" y="5858857"/>
            <a:ext cx="1695450" cy="338554"/>
          </a:xfrm>
          <a:prstGeom prst="rect">
            <a:avLst/>
          </a:prstGeom>
          <a:noFill/>
        </p:spPr>
        <p:txBody>
          <a:bodyPr wrap="square" rtlCol="0">
            <a:spAutoFit/>
          </a:bodyPr>
          <a:lstStyle/>
          <a:p>
            <a:r>
              <a:rPr lang="en-US" sz="800" dirty="0" smtClean="0">
                <a:solidFill>
                  <a:srgbClr val="FF0066"/>
                </a:solidFill>
              </a:rPr>
              <a:t>Comparable </a:t>
            </a:r>
            <a:r>
              <a:rPr lang="en-US" sz="800" dirty="0">
                <a:solidFill>
                  <a:srgbClr val="FF0066"/>
                </a:solidFill>
              </a:rPr>
              <a:t>to Xerox WC3550 &amp; WC3615</a:t>
            </a:r>
          </a:p>
        </p:txBody>
      </p:sp>
      <p:sp>
        <p:nvSpPr>
          <p:cNvPr id="33" name="TextBox 32"/>
          <p:cNvSpPr txBox="1"/>
          <p:nvPr/>
        </p:nvSpPr>
        <p:spPr>
          <a:xfrm>
            <a:off x="3152775" y="5813337"/>
            <a:ext cx="2359602" cy="338554"/>
          </a:xfrm>
          <a:prstGeom prst="rect">
            <a:avLst/>
          </a:prstGeom>
          <a:noFill/>
        </p:spPr>
        <p:txBody>
          <a:bodyPr wrap="square" rtlCol="0">
            <a:spAutoFit/>
          </a:bodyPr>
          <a:lstStyle/>
          <a:p>
            <a:r>
              <a:rPr lang="en-US" sz="800" dirty="0" smtClean="0">
                <a:solidFill>
                  <a:srgbClr val="FF0066"/>
                </a:solidFill>
              </a:rPr>
              <a:t>Comparable </a:t>
            </a:r>
            <a:r>
              <a:rPr lang="en-US" sz="800" dirty="0">
                <a:solidFill>
                  <a:srgbClr val="FF0066"/>
                </a:solidFill>
              </a:rPr>
              <a:t>to Xerox WC5150, WC5135, WC5335, WC5945</a:t>
            </a:r>
          </a:p>
        </p:txBody>
      </p:sp>
      <p:sp>
        <p:nvSpPr>
          <p:cNvPr id="34" name="TextBox 33"/>
          <p:cNvSpPr txBox="1"/>
          <p:nvPr/>
        </p:nvSpPr>
        <p:spPr>
          <a:xfrm>
            <a:off x="5083752" y="5797303"/>
            <a:ext cx="2205182" cy="338554"/>
          </a:xfrm>
          <a:prstGeom prst="rect">
            <a:avLst/>
          </a:prstGeom>
          <a:noFill/>
        </p:spPr>
        <p:txBody>
          <a:bodyPr wrap="square" rtlCol="0">
            <a:spAutoFit/>
          </a:bodyPr>
          <a:lstStyle/>
          <a:p>
            <a:r>
              <a:rPr lang="en-US" sz="800" dirty="0" smtClean="0">
                <a:solidFill>
                  <a:srgbClr val="FF0066"/>
                </a:solidFill>
              </a:rPr>
              <a:t>Comparable </a:t>
            </a:r>
            <a:r>
              <a:rPr lang="en-US" sz="800" dirty="0">
                <a:solidFill>
                  <a:srgbClr val="FF0066"/>
                </a:solidFill>
              </a:rPr>
              <a:t>to </a:t>
            </a:r>
            <a:r>
              <a:rPr lang="en-US" sz="800" dirty="0" smtClean="0">
                <a:solidFill>
                  <a:srgbClr val="FF0066"/>
                </a:solidFill>
              </a:rPr>
              <a:t>Xerox </a:t>
            </a:r>
            <a:r>
              <a:rPr lang="pl-PL" sz="800" dirty="0">
                <a:solidFill>
                  <a:srgbClr val="FF0066"/>
                </a:solidFill>
              </a:rPr>
              <a:t>WC5875, WC5890, WC5775, WC5790, WC5890</a:t>
            </a:r>
            <a:endParaRPr lang="en-US" sz="800" dirty="0">
              <a:solidFill>
                <a:srgbClr val="FF0066"/>
              </a:solidFill>
            </a:endParaRPr>
          </a:p>
        </p:txBody>
      </p:sp>
      <p:sp>
        <p:nvSpPr>
          <p:cNvPr id="35" name="TextBox 34"/>
          <p:cNvSpPr txBox="1"/>
          <p:nvPr/>
        </p:nvSpPr>
        <p:spPr>
          <a:xfrm>
            <a:off x="7107959" y="5770186"/>
            <a:ext cx="2205182" cy="461665"/>
          </a:xfrm>
          <a:prstGeom prst="rect">
            <a:avLst/>
          </a:prstGeom>
          <a:noFill/>
        </p:spPr>
        <p:txBody>
          <a:bodyPr wrap="square" rtlCol="0">
            <a:spAutoFit/>
          </a:bodyPr>
          <a:lstStyle/>
          <a:p>
            <a:r>
              <a:rPr lang="en-US" sz="800" dirty="0" smtClean="0">
                <a:solidFill>
                  <a:srgbClr val="FF0066"/>
                </a:solidFill>
              </a:rPr>
              <a:t>Comparable </a:t>
            </a:r>
            <a:r>
              <a:rPr lang="en-US" sz="800" dirty="0">
                <a:solidFill>
                  <a:srgbClr val="FF0066"/>
                </a:solidFill>
              </a:rPr>
              <a:t>to Xerox </a:t>
            </a:r>
            <a:r>
              <a:rPr lang="pl-PL" sz="800" dirty="0">
                <a:solidFill>
                  <a:srgbClr val="FF0066"/>
                </a:solidFill>
              </a:rPr>
              <a:t>WC7120, WC7220, WC7835, WC7855, WC7935, WC7435, WC7535</a:t>
            </a:r>
            <a:endParaRPr lang="en-US" sz="800" dirty="0">
              <a:solidFill>
                <a:srgbClr val="FF0066"/>
              </a:solidFill>
            </a:endParaRPr>
          </a:p>
        </p:txBody>
      </p:sp>
      <p:pic>
        <p:nvPicPr>
          <p:cNvPr id="36" name="Picture 35"/>
          <p:cNvPicPr/>
          <p:nvPr/>
        </p:nvPicPr>
        <p:blipFill rotWithShape="1">
          <a:blip r:embed="rId7"/>
          <a:srcRect l="47009" t="29444" r="42164" b="42111"/>
          <a:stretch/>
        </p:blipFill>
        <p:spPr bwMode="auto">
          <a:xfrm>
            <a:off x="1614343" y="2901949"/>
            <a:ext cx="1586057" cy="2438400"/>
          </a:xfrm>
          <a:prstGeom prst="rect">
            <a:avLst/>
          </a:prstGeom>
          <a:ln>
            <a:noFill/>
          </a:ln>
          <a:extLst>
            <a:ext uri="{53640926-AAD7-44D8-BBD7-CCE9431645EC}">
              <a14:shadowObscured xmlns:a14="http://schemas.microsoft.com/office/drawing/2010/main"/>
            </a:ext>
          </a:extLst>
        </p:spPr>
      </p:pic>
      <p:sp>
        <p:nvSpPr>
          <p:cNvPr id="37" name="TextBox 36"/>
          <p:cNvSpPr txBox="1"/>
          <p:nvPr/>
        </p:nvSpPr>
        <p:spPr>
          <a:xfrm>
            <a:off x="1614343" y="5230995"/>
            <a:ext cx="1752600" cy="584775"/>
          </a:xfrm>
          <a:prstGeom prst="rect">
            <a:avLst/>
          </a:prstGeom>
          <a:noFill/>
        </p:spPr>
        <p:txBody>
          <a:bodyPr wrap="square" rtlCol="0">
            <a:spAutoFit/>
          </a:bodyPr>
          <a:lstStyle/>
          <a:p>
            <a:pPr algn="ctr"/>
            <a:r>
              <a:rPr lang="en-US" sz="800" b="1" dirty="0" smtClean="0"/>
              <a:t>MP5210SPF</a:t>
            </a:r>
            <a:r>
              <a:rPr lang="en-US" sz="800" dirty="0"/>
              <a:t>--Low Segment B/W MFP (up to A4) includes FAX at no additional </a:t>
            </a:r>
            <a:r>
              <a:rPr lang="en-US" sz="800" dirty="0" smtClean="0"/>
              <a:t>charge. </a:t>
            </a:r>
            <a:endParaRPr lang="en-US" sz="800" dirty="0"/>
          </a:p>
          <a:p>
            <a:pPr algn="ctr"/>
            <a:r>
              <a:rPr lang="en-US" sz="800" dirty="0" smtClean="0"/>
              <a:t>TABLE TOP</a:t>
            </a:r>
            <a:endParaRPr lang="en-US" sz="800" dirty="0"/>
          </a:p>
        </p:txBody>
      </p:sp>
      <p:sp>
        <p:nvSpPr>
          <p:cNvPr id="38" name="TextBox 37"/>
          <p:cNvSpPr txBox="1"/>
          <p:nvPr/>
        </p:nvSpPr>
        <p:spPr>
          <a:xfrm>
            <a:off x="1588077" y="5831403"/>
            <a:ext cx="1812348" cy="338554"/>
          </a:xfrm>
          <a:prstGeom prst="rect">
            <a:avLst/>
          </a:prstGeom>
          <a:noFill/>
        </p:spPr>
        <p:txBody>
          <a:bodyPr wrap="square" rtlCol="0">
            <a:spAutoFit/>
          </a:bodyPr>
          <a:lstStyle/>
          <a:p>
            <a:r>
              <a:rPr lang="en-US" sz="800" dirty="0" smtClean="0">
                <a:solidFill>
                  <a:srgbClr val="FF0066"/>
                </a:solidFill>
              </a:rPr>
              <a:t>Comparable </a:t>
            </a:r>
            <a:r>
              <a:rPr lang="en-US" sz="800" dirty="0">
                <a:solidFill>
                  <a:srgbClr val="FF0066"/>
                </a:solidFill>
              </a:rPr>
              <a:t>to Xerox WC3550 &amp; WC3615</a:t>
            </a:r>
          </a:p>
        </p:txBody>
      </p:sp>
    </p:spTree>
    <p:extLst>
      <p:ext uri="{BB962C8B-B14F-4D97-AF65-F5344CB8AC3E}">
        <p14:creationId xmlns:p14="http://schemas.microsoft.com/office/powerpoint/2010/main" val="2252673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bwMode="auto">
          <a:xfrm>
            <a:off x="0" y="0"/>
            <a:ext cx="9144000" cy="1276350"/>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4" name="Slide Number Placeholder 3"/>
          <p:cNvSpPr>
            <a:spLocks noGrp="1"/>
          </p:cNvSpPr>
          <p:nvPr>
            <p:ph type="sldNum" sz="quarter" idx="10"/>
          </p:nvPr>
        </p:nvSpPr>
        <p:spPr/>
        <p:txBody>
          <a:bodyPr/>
          <a:lstStyle/>
          <a:p>
            <a:pPr>
              <a:defRPr/>
            </a:pPr>
            <a:fld id="{E6A42D1C-3BE5-40C8-B75D-7D278621CB81}" type="slidenum">
              <a:rPr lang="en-US" smtClean="0"/>
              <a:pPr>
                <a:defRPr/>
              </a:pPr>
              <a:t>14</a:t>
            </a:fld>
            <a:endParaRPr lang="en-US" dirty="0"/>
          </a:p>
        </p:txBody>
      </p:sp>
      <p:sp>
        <p:nvSpPr>
          <p:cNvPr id="14" name="Subtitle 2"/>
          <p:cNvSpPr txBox="1">
            <a:spLocks/>
          </p:cNvSpPr>
          <p:nvPr/>
        </p:nvSpPr>
        <p:spPr>
          <a:xfrm>
            <a:off x="965337" y="6067425"/>
            <a:ext cx="6997563" cy="381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r>
              <a:rPr lang="en-US" sz="1200" i="0" dirty="0" smtClean="0"/>
              <a:t>*All Base Models Are Configured with at least Scan, Copy, and Print, Two Paper Trays, and a Cabinet</a:t>
            </a:r>
            <a:endParaRPr lang="en-US" sz="1200" i="0" dirty="0"/>
          </a:p>
        </p:txBody>
      </p:sp>
      <p:sp>
        <p:nvSpPr>
          <p:cNvPr id="24" name="TextBox 23"/>
          <p:cNvSpPr txBox="1"/>
          <p:nvPr/>
        </p:nvSpPr>
        <p:spPr>
          <a:xfrm>
            <a:off x="1568726" y="5569226"/>
            <a:ext cx="1752600" cy="338554"/>
          </a:xfrm>
          <a:prstGeom prst="rect">
            <a:avLst/>
          </a:prstGeom>
          <a:noFill/>
        </p:spPr>
        <p:txBody>
          <a:bodyPr wrap="square" rtlCol="0">
            <a:spAutoFit/>
          </a:bodyPr>
          <a:lstStyle/>
          <a:p>
            <a:pPr algn="ctr"/>
            <a:r>
              <a:rPr lang="en-US" sz="800" b="1" dirty="0" smtClean="0"/>
              <a:t>MP7502SP</a:t>
            </a:r>
            <a:r>
              <a:rPr lang="en-US" sz="800" dirty="0" smtClean="0"/>
              <a:t>--High Segment B/W MFP (up to A3)</a:t>
            </a:r>
            <a:endParaRPr lang="en-US" sz="800" dirty="0"/>
          </a:p>
        </p:txBody>
      </p:sp>
      <p:sp>
        <p:nvSpPr>
          <p:cNvPr id="25" name="TextBox 24"/>
          <p:cNvSpPr txBox="1"/>
          <p:nvPr/>
        </p:nvSpPr>
        <p:spPr>
          <a:xfrm>
            <a:off x="6370983" y="5585292"/>
            <a:ext cx="1752600" cy="338554"/>
          </a:xfrm>
          <a:prstGeom prst="rect">
            <a:avLst/>
          </a:prstGeom>
          <a:noFill/>
        </p:spPr>
        <p:txBody>
          <a:bodyPr wrap="square" rtlCol="0">
            <a:spAutoFit/>
          </a:bodyPr>
          <a:lstStyle/>
          <a:p>
            <a:pPr algn="ctr"/>
            <a:r>
              <a:rPr lang="en-US" sz="800" b="1" dirty="0" smtClean="0"/>
              <a:t>MPC6502SP</a:t>
            </a:r>
            <a:r>
              <a:rPr lang="en-US" sz="800" dirty="0" smtClean="0"/>
              <a:t>--High Segment Color MFP (up to A3)</a:t>
            </a:r>
            <a:endParaRPr lang="en-US" sz="800" dirty="0"/>
          </a:p>
        </p:txBody>
      </p:sp>
      <p:pic>
        <p:nvPicPr>
          <p:cNvPr id="26" name="Picture 25"/>
          <p:cNvPicPr/>
          <p:nvPr/>
        </p:nvPicPr>
        <p:blipFill rotWithShape="1">
          <a:blip r:embed="rId3"/>
          <a:srcRect l="12606" t="44076" r="56145" b="31273"/>
          <a:stretch/>
        </p:blipFill>
        <p:spPr bwMode="auto">
          <a:xfrm>
            <a:off x="536712" y="2743200"/>
            <a:ext cx="4035287" cy="2756367"/>
          </a:xfrm>
          <a:prstGeom prst="rect">
            <a:avLst/>
          </a:prstGeom>
          <a:ln>
            <a:noFill/>
          </a:ln>
          <a:extLst>
            <a:ext uri="{53640926-AAD7-44D8-BBD7-CCE9431645EC}">
              <a14:shadowObscured xmlns:a14="http://schemas.microsoft.com/office/drawing/2010/main"/>
            </a:ext>
          </a:extLst>
        </p:spPr>
      </p:pic>
      <p:pic>
        <p:nvPicPr>
          <p:cNvPr id="27" name="Picture 26"/>
          <p:cNvPicPr/>
          <p:nvPr/>
        </p:nvPicPr>
        <p:blipFill rotWithShape="1">
          <a:blip r:embed="rId4"/>
          <a:srcRect l="12083" t="32031" r="55730" b="33203"/>
          <a:stretch/>
        </p:blipFill>
        <p:spPr bwMode="auto">
          <a:xfrm>
            <a:off x="5029200" y="2590799"/>
            <a:ext cx="3695700" cy="2941897"/>
          </a:xfrm>
          <a:prstGeom prst="rect">
            <a:avLst/>
          </a:prstGeom>
          <a:ln>
            <a:noFill/>
          </a:ln>
          <a:extLst>
            <a:ext uri="{53640926-AAD7-44D8-BBD7-CCE9431645EC}">
              <a14:shadowObscured xmlns:a14="http://schemas.microsoft.com/office/drawing/2010/main"/>
            </a:ext>
          </a:extLst>
        </p:spPr>
      </p:pic>
      <p:sp>
        <p:nvSpPr>
          <p:cNvPr id="29" name="Title 1"/>
          <p:cNvSpPr txBox="1">
            <a:spLocks/>
          </p:cNvSpPr>
          <p:nvPr/>
        </p:nvSpPr>
        <p:spPr>
          <a:xfrm>
            <a:off x="762000" y="76201"/>
            <a:ext cx="7772400" cy="89535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pPr>
            <a:r>
              <a:rPr lang="en-US" sz="3600" b="1" dirty="0">
                <a:solidFill>
                  <a:schemeClr val="bg1"/>
                </a:solidFill>
                <a:effectLst>
                  <a:outerShdw blurRad="38100" dist="38100" dir="2700000" algn="tl">
                    <a:srgbClr val="C0C0C0"/>
                  </a:outerShdw>
                </a:effectLst>
              </a:rPr>
              <a:t>Replacement Exception Models</a:t>
            </a:r>
          </a:p>
        </p:txBody>
      </p:sp>
    </p:spTree>
    <p:extLst>
      <p:ext uri="{BB962C8B-B14F-4D97-AF65-F5344CB8AC3E}">
        <p14:creationId xmlns:p14="http://schemas.microsoft.com/office/powerpoint/2010/main" val="3844014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564" y="153255"/>
            <a:ext cx="7543800" cy="1046895"/>
          </a:xfrm>
        </p:spPr>
        <p:txBody>
          <a:bodyPr/>
          <a:lstStyle/>
          <a:p>
            <a:pPr algn="ctr"/>
            <a:r>
              <a:rPr lang="en-US" dirty="0" smtClean="0"/>
              <a:t>Agenda</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Microsoft Enterprise </a:t>
            </a:r>
            <a:r>
              <a:rPr lang="en-US" dirty="0" smtClean="0"/>
              <a:t>Agreements</a:t>
            </a:r>
            <a:endParaRPr lang="en-US" sz="3200" dirty="0"/>
          </a:p>
          <a:p>
            <a:pPr>
              <a:buFont typeface="Arial" panose="020B0604020202020204" pitchFamily="34" charset="0"/>
              <a:buChar char="•"/>
            </a:pPr>
            <a:r>
              <a:rPr lang="en-US" sz="3200" dirty="0" smtClean="0"/>
              <a:t> </a:t>
            </a:r>
            <a:r>
              <a:rPr lang="en-US" dirty="0"/>
              <a:t>Multifunction Printer RFP </a:t>
            </a:r>
            <a:endParaRPr lang="en-US" sz="3200" dirty="0"/>
          </a:p>
          <a:p>
            <a:endParaRPr lang="en-US" dirty="0"/>
          </a:p>
        </p:txBody>
      </p:sp>
      <p:sp>
        <p:nvSpPr>
          <p:cNvPr id="4" name="Slide Number Placeholder 3"/>
          <p:cNvSpPr>
            <a:spLocks noGrp="1"/>
          </p:cNvSpPr>
          <p:nvPr>
            <p:ph type="sldNum" sz="quarter" idx="10"/>
          </p:nvPr>
        </p:nvSpPr>
        <p:spPr/>
        <p:txBody>
          <a:bodyPr/>
          <a:lstStyle/>
          <a:p>
            <a:pPr>
              <a:defRPr/>
            </a:pPr>
            <a:fld id="{E6A42D1C-3BE5-40C8-B75D-7D278621CB81}" type="slidenum">
              <a:rPr lang="en-US" smtClean="0"/>
              <a:pPr>
                <a:defRPr/>
              </a:pPr>
              <a:t>2</a:t>
            </a:fld>
            <a:endParaRPr lang="en-US" dirty="0"/>
          </a:p>
        </p:txBody>
      </p:sp>
    </p:spTree>
    <p:extLst>
      <p:ext uri="{BB962C8B-B14F-4D97-AF65-F5344CB8AC3E}">
        <p14:creationId xmlns:p14="http://schemas.microsoft.com/office/powerpoint/2010/main" val="661899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0" y="0"/>
            <a:ext cx="9144000" cy="1276350"/>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6" name="Title 1"/>
          <p:cNvSpPr>
            <a:spLocks noGrp="1"/>
          </p:cNvSpPr>
          <p:nvPr>
            <p:ph type="title"/>
          </p:nvPr>
        </p:nvSpPr>
        <p:spPr/>
        <p:txBody>
          <a:bodyPr>
            <a:normAutofit/>
          </a:bodyPr>
          <a:lstStyle/>
          <a:p>
            <a:pPr algn="ctr"/>
            <a:r>
              <a:rPr lang="en-US" dirty="0" smtClean="0"/>
              <a:t>Microsoft Enterprise Agreements</a:t>
            </a:r>
            <a:endParaRPr lang="en-US" dirty="0"/>
          </a:p>
        </p:txBody>
      </p:sp>
      <p:sp>
        <p:nvSpPr>
          <p:cNvPr id="4" name="Slide Number Placeholder 3"/>
          <p:cNvSpPr>
            <a:spLocks noGrp="1"/>
          </p:cNvSpPr>
          <p:nvPr>
            <p:ph type="sldNum" sz="quarter" idx="10"/>
          </p:nvPr>
        </p:nvSpPr>
        <p:spPr/>
        <p:txBody>
          <a:bodyPr/>
          <a:lstStyle/>
          <a:p>
            <a:pPr>
              <a:defRPr/>
            </a:pPr>
            <a:fld id="{E6A42D1C-3BE5-40C8-B75D-7D278621CB81}" type="slidenum">
              <a:rPr lang="en-US" smtClean="0"/>
              <a:pPr>
                <a:defRPr/>
              </a:pPr>
              <a:t>3</a:t>
            </a:fld>
            <a:endParaRPr lang="en-US" dirty="0"/>
          </a:p>
        </p:txBody>
      </p:sp>
      <p:sp>
        <p:nvSpPr>
          <p:cNvPr id="8" name="Content Placeholder 7"/>
          <p:cNvSpPr txBox="1">
            <a:spLocks noGrp="1"/>
          </p:cNvSpPr>
          <p:nvPr>
            <p:ph idx="1"/>
          </p:nvPr>
        </p:nvSpPr>
        <p:spPr>
          <a:xfrm>
            <a:off x="600075" y="1476375"/>
            <a:ext cx="8010525" cy="6013954"/>
          </a:xfrm>
          <a:prstGeom prst="rect">
            <a:avLst/>
          </a:prstGeom>
          <a:noFill/>
        </p:spPr>
        <p:txBody>
          <a:bodyPr wrap="square" rtlCol="0">
            <a:spAutoFit/>
          </a:bodyPr>
          <a:lstStyle/>
          <a:p>
            <a:pPr marL="0" indent="0">
              <a:lnSpc>
                <a:spcPct val="120000"/>
              </a:lnSpc>
              <a:buClr>
                <a:schemeClr val="accent6"/>
              </a:buClr>
              <a:buNone/>
            </a:pPr>
            <a:r>
              <a:rPr lang="en-US" sz="2000" u="sng" dirty="0" smtClean="0"/>
              <a:t>Definitions</a:t>
            </a:r>
            <a:endParaRPr lang="en-US" sz="2000" u="sng" dirty="0"/>
          </a:p>
          <a:p>
            <a:pPr>
              <a:lnSpc>
                <a:spcPct val="120000"/>
              </a:lnSpc>
              <a:buClr>
                <a:schemeClr val="accent6"/>
              </a:buClr>
              <a:buFont typeface="Arial" panose="020B0604020202020204" pitchFamily="34" charset="0"/>
              <a:buChar char="•"/>
            </a:pPr>
            <a:r>
              <a:rPr lang="en-US" sz="2000" dirty="0" smtClean="0">
                <a:ea typeface="+mn-ea"/>
                <a:cs typeface="+mn-cs"/>
              </a:rPr>
              <a:t>“EA”, or Enterprise Agreement</a:t>
            </a:r>
          </a:p>
          <a:p>
            <a:pPr lvl="1">
              <a:lnSpc>
                <a:spcPct val="120000"/>
              </a:lnSpc>
              <a:buClr>
                <a:schemeClr val="accent6"/>
              </a:buClr>
              <a:buFont typeface="Courier New" panose="02070309020205020404" pitchFamily="49" charset="0"/>
              <a:buChar char="o"/>
            </a:pPr>
            <a:r>
              <a:rPr lang="en-US" sz="1600" dirty="0" smtClean="0">
                <a:ea typeface="+mn-ea"/>
                <a:cs typeface="+mn-cs"/>
              </a:rPr>
              <a:t>Volume licensing for Windows operating system, Office applications (i.e. Word, Excel, </a:t>
            </a:r>
            <a:r>
              <a:rPr lang="en-US" sz="1600" dirty="0" err="1" smtClean="0">
                <a:ea typeface="+mn-ea"/>
                <a:cs typeface="+mn-cs"/>
              </a:rPr>
              <a:t>Powerpoint</a:t>
            </a:r>
            <a:r>
              <a:rPr lang="en-US" sz="1600" dirty="0" smtClean="0">
                <a:ea typeface="+mn-ea"/>
                <a:cs typeface="+mn-cs"/>
              </a:rPr>
              <a:t>, etc.), Skype, Office 365 (email), </a:t>
            </a:r>
            <a:r>
              <a:rPr lang="en-US" sz="1600" dirty="0" err="1" smtClean="0">
                <a:ea typeface="+mn-ea"/>
                <a:cs typeface="+mn-cs"/>
              </a:rPr>
              <a:t>Sharepoint</a:t>
            </a:r>
            <a:endParaRPr lang="en-US" sz="1600" dirty="0" smtClean="0">
              <a:ea typeface="+mn-ea"/>
              <a:cs typeface="+mn-cs"/>
            </a:endParaRPr>
          </a:p>
          <a:p>
            <a:pPr lvl="1">
              <a:lnSpc>
                <a:spcPct val="120000"/>
              </a:lnSpc>
              <a:buClr>
                <a:schemeClr val="accent6"/>
              </a:buClr>
              <a:buFont typeface="Courier New" panose="02070309020205020404" pitchFamily="49" charset="0"/>
              <a:buChar char="o"/>
            </a:pPr>
            <a:r>
              <a:rPr lang="en-US" sz="1600" dirty="0" smtClean="0"/>
              <a:t>Software Assurance provides 24x7 </a:t>
            </a:r>
            <a:r>
              <a:rPr lang="en-US" sz="1600" dirty="0"/>
              <a:t>technical support, </a:t>
            </a:r>
            <a:r>
              <a:rPr lang="en-US" sz="1600" dirty="0" smtClean="0"/>
              <a:t>access to most current version of all applications, planning </a:t>
            </a:r>
            <a:r>
              <a:rPr lang="en-US" sz="1600" dirty="0"/>
              <a:t>services, end-user and technical </a:t>
            </a:r>
            <a:r>
              <a:rPr lang="en-US" sz="1600" dirty="0" smtClean="0"/>
              <a:t>training</a:t>
            </a:r>
          </a:p>
          <a:p>
            <a:pPr lvl="1">
              <a:lnSpc>
                <a:spcPct val="120000"/>
              </a:lnSpc>
              <a:buClr>
                <a:schemeClr val="accent6"/>
              </a:buClr>
              <a:buFont typeface="Courier New" panose="02070309020205020404" pitchFamily="49" charset="0"/>
              <a:buChar char="o"/>
            </a:pPr>
            <a:r>
              <a:rPr lang="en-US" sz="1600" dirty="0" smtClean="0"/>
              <a:t>May use Microsoft </a:t>
            </a:r>
            <a:r>
              <a:rPr lang="en-US" sz="1600" i="1" dirty="0"/>
              <a:t>cloud</a:t>
            </a:r>
            <a:r>
              <a:rPr lang="en-US" sz="1600" dirty="0"/>
              <a:t> services, </a:t>
            </a:r>
            <a:r>
              <a:rPr lang="en-US" sz="1600" i="1" dirty="0"/>
              <a:t>on-premises</a:t>
            </a:r>
            <a:r>
              <a:rPr lang="en-US" sz="1600" dirty="0"/>
              <a:t> software, or a </a:t>
            </a:r>
            <a:r>
              <a:rPr lang="en-US" sz="1600" i="1" dirty="0"/>
              <a:t>mix of both </a:t>
            </a:r>
            <a:r>
              <a:rPr lang="en-US" sz="1600" dirty="0"/>
              <a:t>and migrate </a:t>
            </a:r>
            <a:r>
              <a:rPr lang="en-US" sz="1600" dirty="0" smtClean="0"/>
              <a:t>at our own pace</a:t>
            </a:r>
          </a:p>
          <a:p>
            <a:pPr lvl="1">
              <a:lnSpc>
                <a:spcPct val="120000"/>
              </a:lnSpc>
              <a:buClr>
                <a:schemeClr val="accent6"/>
              </a:buClr>
              <a:buFont typeface="Courier New" panose="02070309020205020404" pitchFamily="49" charset="0"/>
              <a:buChar char="o"/>
            </a:pPr>
            <a:r>
              <a:rPr lang="en-US" sz="1600" dirty="0" smtClean="0">
                <a:ea typeface="+mn-ea"/>
                <a:cs typeface="+mn-cs"/>
              </a:rPr>
              <a:t>Allows flexibility to add licenses as needed with annual true-up process</a:t>
            </a:r>
          </a:p>
          <a:p>
            <a:pPr lvl="1">
              <a:lnSpc>
                <a:spcPct val="120000"/>
              </a:lnSpc>
              <a:buClr>
                <a:schemeClr val="accent6"/>
              </a:buClr>
              <a:buFont typeface="Courier New" panose="02070309020205020404" pitchFamily="49" charset="0"/>
              <a:buChar char="o"/>
            </a:pPr>
            <a:r>
              <a:rPr lang="en-US" sz="1600" dirty="0" smtClean="0">
                <a:ea typeface="+mn-ea"/>
                <a:cs typeface="+mn-cs"/>
              </a:rPr>
              <a:t>The </a:t>
            </a:r>
            <a:r>
              <a:rPr lang="en-US" sz="1600" dirty="0">
                <a:ea typeface="+mn-ea"/>
                <a:cs typeface="+mn-cs"/>
              </a:rPr>
              <a:t>City already achieves the highest volume discount level across all EA agreements</a:t>
            </a:r>
          </a:p>
          <a:p>
            <a:pPr lvl="1">
              <a:lnSpc>
                <a:spcPct val="120000"/>
              </a:lnSpc>
              <a:buClr>
                <a:schemeClr val="accent6"/>
              </a:buClr>
              <a:buFont typeface="Courier New" panose="02070309020205020404" pitchFamily="49" charset="0"/>
              <a:buChar char="o"/>
            </a:pPr>
            <a:endParaRPr lang="en-US" sz="1600" dirty="0">
              <a:ea typeface="+mn-ea"/>
              <a:cs typeface="+mn-cs"/>
            </a:endParaRPr>
          </a:p>
          <a:p>
            <a:pPr lvl="1">
              <a:lnSpc>
                <a:spcPct val="120000"/>
              </a:lnSpc>
              <a:buClr>
                <a:schemeClr val="accent6"/>
              </a:buClr>
              <a:buFont typeface="Courier New" panose="02070309020205020404" pitchFamily="49" charset="0"/>
              <a:buChar char="o"/>
            </a:pPr>
            <a:endParaRPr lang="en-US" sz="1600" dirty="0" smtClean="0"/>
          </a:p>
          <a:p>
            <a:pPr lvl="1">
              <a:lnSpc>
                <a:spcPct val="120000"/>
              </a:lnSpc>
              <a:buClr>
                <a:schemeClr val="accent6"/>
              </a:buClr>
              <a:buFont typeface="Courier New" panose="02070309020205020404" pitchFamily="49" charset="0"/>
              <a:buChar char="o"/>
            </a:pPr>
            <a:endParaRPr lang="en-US" sz="1600" dirty="0" smtClean="0">
              <a:ea typeface="+mn-ea"/>
              <a:cs typeface="+mn-cs"/>
            </a:endParaRPr>
          </a:p>
          <a:p>
            <a:pPr lvl="1">
              <a:lnSpc>
                <a:spcPct val="120000"/>
              </a:lnSpc>
              <a:buClr>
                <a:schemeClr val="accent6"/>
              </a:buClr>
              <a:buFont typeface="Arial" panose="020B0604020202020204" pitchFamily="34" charset="0"/>
              <a:buChar char="•"/>
            </a:pPr>
            <a:endParaRPr lang="en-US" sz="1600" dirty="0" smtClean="0">
              <a:ea typeface="+mn-ea"/>
              <a:cs typeface="+mn-cs"/>
            </a:endParaRPr>
          </a:p>
          <a:p>
            <a:pPr lvl="1">
              <a:lnSpc>
                <a:spcPct val="120000"/>
              </a:lnSpc>
              <a:buClr>
                <a:schemeClr val="accent6"/>
              </a:buClr>
              <a:buFont typeface="Arial" panose="020B0604020202020204" pitchFamily="34" charset="0"/>
              <a:buChar char="-"/>
            </a:pPr>
            <a:endParaRPr lang="en-US" sz="1600" dirty="0">
              <a:ea typeface="+mn-ea"/>
              <a:cs typeface="+mn-cs"/>
            </a:endParaRPr>
          </a:p>
          <a:p>
            <a:pPr fontAlgn="base">
              <a:spcBef>
                <a:spcPct val="0"/>
              </a:spcBef>
              <a:spcAft>
                <a:spcPct val="0"/>
              </a:spcAft>
            </a:pPr>
            <a:endParaRPr lang="en-US" dirty="0">
              <a:solidFill>
                <a:srgbClr val="000000"/>
              </a:solidFill>
              <a:latin typeface="Arial" charset="0"/>
            </a:endParaRPr>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186612" y="1476375"/>
            <a:ext cx="1681163" cy="356296"/>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525" y="5162980"/>
            <a:ext cx="3381376" cy="124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6" y="5295900"/>
            <a:ext cx="4757349" cy="128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885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0" y="0"/>
            <a:ext cx="9144000" cy="1276350"/>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6" name="Title 1"/>
          <p:cNvSpPr>
            <a:spLocks noGrp="1"/>
          </p:cNvSpPr>
          <p:nvPr>
            <p:ph type="title"/>
          </p:nvPr>
        </p:nvSpPr>
        <p:spPr/>
        <p:txBody>
          <a:bodyPr>
            <a:normAutofit/>
          </a:bodyPr>
          <a:lstStyle/>
          <a:p>
            <a:pPr algn="ctr"/>
            <a:r>
              <a:rPr lang="en-US" dirty="0" smtClean="0"/>
              <a:t>Microsoft Enterprise Agreements</a:t>
            </a:r>
            <a:endParaRPr lang="en-US" dirty="0"/>
          </a:p>
        </p:txBody>
      </p:sp>
      <p:sp>
        <p:nvSpPr>
          <p:cNvPr id="4" name="Slide Number Placeholder 3"/>
          <p:cNvSpPr>
            <a:spLocks noGrp="1"/>
          </p:cNvSpPr>
          <p:nvPr>
            <p:ph type="sldNum" sz="quarter" idx="10"/>
          </p:nvPr>
        </p:nvSpPr>
        <p:spPr/>
        <p:txBody>
          <a:bodyPr/>
          <a:lstStyle/>
          <a:p>
            <a:pPr>
              <a:defRPr/>
            </a:pPr>
            <a:fld id="{E6A42D1C-3BE5-40C8-B75D-7D278621CB81}" type="slidenum">
              <a:rPr lang="en-US" smtClean="0"/>
              <a:pPr>
                <a:defRPr/>
              </a:pPr>
              <a:t>4</a:t>
            </a:fld>
            <a:endParaRPr lang="en-US" dirty="0"/>
          </a:p>
        </p:txBody>
      </p:sp>
      <p:sp>
        <p:nvSpPr>
          <p:cNvPr id="8" name="Content Placeholder 7"/>
          <p:cNvSpPr txBox="1">
            <a:spLocks noGrp="1"/>
          </p:cNvSpPr>
          <p:nvPr>
            <p:ph idx="1"/>
          </p:nvPr>
        </p:nvSpPr>
        <p:spPr>
          <a:xfrm>
            <a:off x="600075" y="1476375"/>
            <a:ext cx="8010525" cy="2923877"/>
          </a:xfrm>
          <a:prstGeom prst="rect">
            <a:avLst/>
          </a:prstGeom>
          <a:noFill/>
        </p:spPr>
        <p:txBody>
          <a:bodyPr wrap="square" rtlCol="0">
            <a:spAutoFit/>
          </a:bodyPr>
          <a:lstStyle/>
          <a:p>
            <a:pPr>
              <a:lnSpc>
                <a:spcPct val="120000"/>
              </a:lnSpc>
              <a:buClr>
                <a:schemeClr val="accent6"/>
              </a:buClr>
              <a:buFont typeface="Arial" panose="020B0604020202020204" pitchFamily="34" charset="0"/>
              <a:buChar char="•"/>
            </a:pPr>
            <a:r>
              <a:rPr lang="en-US" sz="2000" dirty="0" smtClean="0">
                <a:ea typeface="+mn-ea"/>
                <a:cs typeface="+mn-cs"/>
              </a:rPr>
              <a:t>“SCE”, or Server Cloud Enrollment</a:t>
            </a:r>
          </a:p>
          <a:p>
            <a:pPr lvl="1">
              <a:lnSpc>
                <a:spcPct val="120000"/>
              </a:lnSpc>
              <a:buClr>
                <a:schemeClr val="accent6"/>
              </a:buClr>
              <a:buFont typeface="Courier New" panose="02070309020205020404" pitchFamily="49" charset="0"/>
              <a:buChar char="o"/>
            </a:pPr>
            <a:r>
              <a:rPr lang="en-US" sz="1600" dirty="0" smtClean="0">
                <a:ea typeface="+mn-ea"/>
                <a:cs typeface="+mn-cs"/>
              </a:rPr>
              <a:t>Volume licensing for Windows </a:t>
            </a:r>
            <a:r>
              <a:rPr lang="en-US" sz="1600" u="sng" dirty="0" smtClean="0">
                <a:ea typeface="+mn-ea"/>
                <a:cs typeface="+mn-cs"/>
              </a:rPr>
              <a:t>server operating systems</a:t>
            </a:r>
            <a:r>
              <a:rPr lang="en-US" sz="1600" dirty="0" smtClean="0">
                <a:ea typeface="+mn-ea"/>
                <a:cs typeface="+mn-cs"/>
              </a:rPr>
              <a:t> and System Center (infrastructure administration tools)</a:t>
            </a:r>
          </a:p>
          <a:p>
            <a:pPr lvl="1">
              <a:lnSpc>
                <a:spcPct val="120000"/>
              </a:lnSpc>
              <a:buClr>
                <a:schemeClr val="accent6"/>
              </a:buClr>
              <a:buFont typeface="Courier New" panose="02070309020205020404" pitchFamily="49" charset="0"/>
              <a:buChar char="o"/>
            </a:pPr>
            <a:r>
              <a:rPr lang="en-US" sz="1600" dirty="0" smtClean="0">
                <a:ea typeface="+mn-ea"/>
                <a:cs typeface="+mn-cs"/>
              </a:rPr>
              <a:t>SQL database licenses</a:t>
            </a:r>
          </a:p>
          <a:p>
            <a:pPr lvl="1">
              <a:lnSpc>
                <a:spcPct val="120000"/>
              </a:lnSpc>
              <a:buClr>
                <a:schemeClr val="accent6"/>
              </a:buClr>
              <a:buFont typeface="Courier New" panose="02070309020205020404" pitchFamily="49" charset="0"/>
              <a:buChar char="o"/>
            </a:pPr>
            <a:r>
              <a:rPr lang="en-US" sz="1600" dirty="0" err="1" smtClean="0">
                <a:ea typeface="+mn-ea"/>
                <a:cs typeface="+mn-cs"/>
              </a:rPr>
              <a:t>Sharepoint</a:t>
            </a:r>
            <a:r>
              <a:rPr lang="en-US" sz="1600" dirty="0" smtClean="0">
                <a:ea typeface="+mn-ea"/>
                <a:cs typeface="+mn-cs"/>
              </a:rPr>
              <a:t> server</a:t>
            </a:r>
          </a:p>
          <a:p>
            <a:pPr lvl="1">
              <a:lnSpc>
                <a:spcPct val="120000"/>
              </a:lnSpc>
              <a:buClr>
                <a:schemeClr val="accent6"/>
              </a:buClr>
              <a:buFont typeface="Courier New" panose="02070309020205020404" pitchFamily="49" charset="0"/>
              <a:buChar char="o"/>
            </a:pPr>
            <a:r>
              <a:rPr lang="en-US" sz="1600" dirty="0" smtClean="0">
                <a:ea typeface="+mn-ea"/>
                <a:cs typeface="+mn-cs"/>
              </a:rPr>
              <a:t>Azure = cloud infrastructure-as-a-service (run our software in Microsoft’s data center on their equipment)</a:t>
            </a:r>
            <a:endParaRPr lang="en-US" sz="1600" dirty="0">
              <a:ea typeface="+mn-ea"/>
              <a:cs typeface="+mn-cs"/>
            </a:endParaRPr>
          </a:p>
          <a:p>
            <a:pPr fontAlgn="base">
              <a:spcBef>
                <a:spcPct val="0"/>
              </a:spcBef>
              <a:spcAft>
                <a:spcPct val="0"/>
              </a:spcAft>
            </a:pPr>
            <a:endParaRPr lang="en-US" dirty="0">
              <a:solidFill>
                <a:srgbClr val="000000"/>
              </a:solidFill>
              <a:latin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3943501"/>
            <a:ext cx="6115050" cy="2539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35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0" y="0"/>
            <a:ext cx="9144000" cy="1276350"/>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6" name="Title 1"/>
          <p:cNvSpPr>
            <a:spLocks noGrp="1"/>
          </p:cNvSpPr>
          <p:nvPr>
            <p:ph type="title"/>
          </p:nvPr>
        </p:nvSpPr>
        <p:spPr/>
        <p:txBody>
          <a:bodyPr>
            <a:normAutofit/>
          </a:bodyPr>
          <a:lstStyle/>
          <a:p>
            <a:pPr algn="ctr"/>
            <a:r>
              <a:rPr lang="en-US" dirty="0" smtClean="0"/>
              <a:t>Microsoft Enterprise Agreements</a:t>
            </a:r>
            <a:endParaRPr lang="en-US" dirty="0"/>
          </a:p>
        </p:txBody>
      </p:sp>
      <p:sp>
        <p:nvSpPr>
          <p:cNvPr id="4" name="Slide Number Placeholder 3"/>
          <p:cNvSpPr>
            <a:spLocks noGrp="1"/>
          </p:cNvSpPr>
          <p:nvPr>
            <p:ph type="sldNum" sz="quarter" idx="10"/>
          </p:nvPr>
        </p:nvSpPr>
        <p:spPr/>
        <p:txBody>
          <a:bodyPr/>
          <a:lstStyle/>
          <a:p>
            <a:pPr>
              <a:defRPr/>
            </a:pPr>
            <a:fld id="{E6A42D1C-3BE5-40C8-B75D-7D278621CB81}" type="slidenum">
              <a:rPr lang="en-US" smtClean="0"/>
              <a:pPr>
                <a:defRPr/>
              </a:pPr>
              <a:t>5</a:t>
            </a:fld>
            <a:endParaRPr lang="en-US" dirty="0"/>
          </a:p>
        </p:txBody>
      </p:sp>
      <p:sp>
        <p:nvSpPr>
          <p:cNvPr id="8" name="Content Placeholder 7"/>
          <p:cNvSpPr txBox="1">
            <a:spLocks noGrp="1"/>
          </p:cNvSpPr>
          <p:nvPr>
            <p:ph idx="1"/>
          </p:nvPr>
        </p:nvSpPr>
        <p:spPr>
          <a:xfrm>
            <a:off x="533400" y="1524000"/>
            <a:ext cx="8077200" cy="3404009"/>
          </a:xfrm>
          <a:prstGeom prst="rect">
            <a:avLst/>
          </a:prstGeom>
          <a:noFill/>
        </p:spPr>
        <p:txBody>
          <a:bodyPr wrap="square" rtlCol="0">
            <a:spAutoFit/>
          </a:bodyPr>
          <a:lstStyle/>
          <a:p>
            <a:pPr marL="285750" indent="-285750">
              <a:lnSpc>
                <a:spcPct val="120000"/>
              </a:lnSpc>
              <a:buClr>
                <a:schemeClr val="accent6"/>
              </a:buClr>
              <a:buFont typeface="Arial" panose="020B0604020202020204" pitchFamily="34" charset="0"/>
              <a:buChar char="•"/>
            </a:pPr>
            <a:r>
              <a:rPr lang="en-US" sz="2000" dirty="0" smtClean="0"/>
              <a:t>History:  recent </a:t>
            </a:r>
            <a:r>
              <a:rPr lang="en-US" sz="2000" dirty="0"/>
              <a:t>council action </a:t>
            </a:r>
            <a:r>
              <a:rPr lang="en-US" sz="2000" dirty="0" smtClean="0"/>
              <a:t>on June </a:t>
            </a:r>
            <a:r>
              <a:rPr lang="en-US" sz="2000" dirty="0"/>
              <a:t>29, 2016</a:t>
            </a:r>
          </a:p>
          <a:p>
            <a:pPr lvl="1">
              <a:lnSpc>
                <a:spcPct val="120000"/>
              </a:lnSpc>
              <a:buClr>
                <a:schemeClr val="accent6"/>
              </a:buClr>
              <a:buFont typeface="Arial" panose="020B0604020202020204" pitchFamily="34" charset="0"/>
              <a:buChar char="‒"/>
            </a:pPr>
            <a:r>
              <a:rPr lang="en-US" sz="1600" dirty="0" smtClean="0">
                <a:ea typeface="+mn-ea"/>
                <a:cs typeface="+mn-cs"/>
              </a:rPr>
              <a:t>Extended </a:t>
            </a:r>
            <a:r>
              <a:rPr lang="en-US" sz="1600" dirty="0">
                <a:ea typeface="+mn-ea"/>
                <a:cs typeface="+mn-cs"/>
              </a:rPr>
              <a:t>three </a:t>
            </a:r>
            <a:r>
              <a:rPr lang="en-US" sz="1600" dirty="0" smtClean="0">
                <a:ea typeface="+mn-ea"/>
                <a:cs typeface="+mn-cs"/>
              </a:rPr>
              <a:t>HITS agreements and one HAS agreement by 90 days to allow coterminous expiration with the HITS Master Agreement.  </a:t>
            </a:r>
            <a:endParaRPr lang="en-US" sz="1600" dirty="0">
              <a:ea typeface="+mn-ea"/>
              <a:cs typeface="+mn-cs"/>
            </a:endParaRPr>
          </a:p>
          <a:p>
            <a:pPr lvl="1">
              <a:lnSpc>
                <a:spcPct val="120000"/>
              </a:lnSpc>
              <a:buClr>
                <a:schemeClr val="accent6"/>
              </a:buClr>
              <a:buFont typeface="Arial" panose="020B0604020202020204" pitchFamily="34" charset="0"/>
              <a:buChar char="‒"/>
            </a:pPr>
            <a:r>
              <a:rPr lang="en-US" sz="1600" dirty="0" smtClean="0">
                <a:ea typeface="+mn-ea"/>
                <a:cs typeface="+mn-cs"/>
              </a:rPr>
              <a:t>Approved </a:t>
            </a:r>
            <a:r>
              <a:rPr lang="en-US" sz="1600" dirty="0">
                <a:ea typeface="+mn-ea"/>
                <a:cs typeface="+mn-cs"/>
              </a:rPr>
              <a:t>payment of fourth Enterprise </a:t>
            </a:r>
            <a:r>
              <a:rPr lang="en-US" sz="1600" dirty="0" smtClean="0">
                <a:ea typeface="+mn-ea"/>
                <a:cs typeface="+mn-cs"/>
              </a:rPr>
              <a:t>Agreement.  Total HITS payment amounts approved  = $916,239.85</a:t>
            </a:r>
            <a:endParaRPr lang="en-US" sz="1600" dirty="0">
              <a:ea typeface="+mn-ea"/>
              <a:cs typeface="+mn-cs"/>
            </a:endParaRPr>
          </a:p>
          <a:p>
            <a:pPr marL="285750" indent="-285750">
              <a:lnSpc>
                <a:spcPct val="120000"/>
              </a:lnSpc>
              <a:buClr>
                <a:schemeClr val="accent6"/>
              </a:buClr>
              <a:buFont typeface="Arial" panose="020B0604020202020204" pitchFamily="34" charset="0"/>
              <a:buChar char="•"/>
            </a:pPr>
            <a:r>
              <a:rPr lang="en-US" sz="2000" dirty="0" smtClean="0"/>
              <a:t>Purpose of prior action:  enable coterminous expiration </a:t>
            </a:r>
            <a:r>
              <a:rPr lang="en-US" sz="2000" dirty="0"/>
              <a:t>and consolidation into </a:t>
            </a:r>
            <a:r>
              <a:rPr lang="en-US" sz="2000" dirty="0" smtClean="0"/>
              <a:t>Master </a:t>
            </a:r>
            <a:r>
              <a:rPr lang="en-US" sz="2000" dirty="0"/>
              <a:t>Enterprise Agreement beginning </a:t>
            </a:r>
            <a:r>
              <a:rPr lang="en-US" sz="2000" dirty="0" smtClean="0"/>
              <a:t>FY2017, and annual spending authorization for SCE agreement.</a:t>
            </a:r>
            <a:endParaRPr lang="en-US" sz="2000" dirty="0"/>
          </a:p>
          <a:p>
            <a:pPr fontAlgn="base">
              <a:spcBef>
                <a:spcPct val="0"/>
              </a:spcBef>
              <a:spcAft>
                <a:spcPct val="0"/>
              </a:spcAft>
            </a:pPr>
            <a:endParaRPr lang="en-US" dirty="0">
              <a:solidFill>
                <a:srgbClr val="000000"/>
              </a:solidFill>
              <a:latin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19750721"/>
              </p:ext>
            </p:extLst>
          </p:nvPr>
        </p:nvGraphicFramePr>
        <p:xfrm>
          <a:off x="1600199" y="4494264"/>
          <a:ext cx="5731119" cy="1890380"/>
        </p:xfrm>
        <a:graphic>
          <a:graphicData uri="http://schemas.openxmlformats.org/drawingml/2006/table">
            <a:tbl>
              <a:tblPr firstRow="1" firstCol="1" bandRow="1">
                <a:tableStyleId>{93296810-A885-4BE3-A3E7-6D5BEEA58F35}</a:tableStyleId>
              </a:tblPr>
              <a:tblGrid>
                <a:gridCol w="2371726"/>
                <a:gridCol w="1167162"/>
                <a:gridCol w="2192231"/>
              </a:tblGrid>
              <a:tr h="296058">
                <a:tc>
                  <a:txBody>
                    <a:bodyPr/>
                    <a:lstStyle/>
                    <a:p>
                      <a:pPr marL="0" marR="0" algn="ctr">
                        <a:spcBef>
                          <a:spcPts val="0"/>
                        </a:spcBef>
                        <a:spcAft>
                          <a:spcPts val="0"/>
                        </a:spcAft>
                      </a:pPr>
                      <a:r>
                        <a:rPr lang="en-US" sz="1400" dirty="0" smtClean="0">
                          <a:effectLst/>
                        </a:rPr>
                        <a:t>HITS </a:t>
                      </a:r>
                    </a:p>
                    <a:p>
                      <a:pPr marL="0" marR="0" algn="ctr">
                        <a:spcBef>
                          <a:spcPts val="0"/>
                        </a:spcBef>
                        <a:spcAft>
                          <a:spcPts val="0"/>
                        </a:spcAft>
                      </a:pPr>
                      <a:r>
                        <a:rPr lang="en-US" sz="1400" dirty="0" smtClean="0">
                          <a:effectLst/>
                        </a:rPr>
                        <a:t>Enterprise Agreements</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Duration</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Payment Amount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r>
              <a:tr h="292732">
                <a:tc>
                  <a:txBody>
                    <a:bodyPr/>
                    <a:lstStyle/>
                    <a:p>
                      <a:pPr marL="0" marR="0" algn="ctr">
                        <a:spcBef>
                          <a:spcPts val="0"/>
                        </a:spcBef>
                        <a:spcAft>
                          <a:spcPts val="0"/>
                        </a:spcAft>
                      </a:pPr>
                      <a:r>
                        <a:rPr lang="en-US" sz="1400" dirty="0">
                          <a:effectLst/>
                        </a:rPr>
                        <a:t>8434907 </a:t>
                      </a:r>
                      <a:r>
                        <a:rPr lang="en-US" sz="1400" dirty="0" smtClean="0">
                          <a:effectLst/>
                        </a:rPr>
                        <a:t> </a:t>
                      </a:r>
                      <a:r>
                        <a:rPr lang="en-US" sz="1400" dirty="0" smtClean="0">
                          <a:effectLst/>
                        </a:rPr>
                        <a:t>(mixed</a:t>
                      </a:r>
                      <a:r>
                        <a:rPr lang="en-US" sz="1400" baseline="0" dirty="0" smtClean="0">
                          <a:effectLst/>
                        </a:rPr>
                        <a:t> EA/SCE)</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 months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$304,239.85</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292732">
                <a:tc>
                  <a:txBody>
                    <a:bodyPr/>
                    <a:lstStyle/>
                    <a:p>
                      <a:pPr marL="0" marR="0" algn="ctr">
                        <a:spcBef>
                          <a:spcPts val="0"/>
                        </a:spcBef>
                        <a:spcAft>
                          <a:spcPts val="0"/>
                        </a:spcAft>
                      </a:pPr>
                      <a:r>
                        <a:rPr lang="en-US" sz="1400" dirty="0">
                          <a:effectLst/>
                        </a:rPr>
                        <a:t>5909411 </a:t>
                      </a:r>
                      <a:r>
                        <a:rPr lang="en-US" sz="1400" dirty="0" smtClean="0">
                          <a:effectLst/>
                        </a:rPr>
                        <a:t> </a:t>
                      </a:r>
                      <a:r>
                        <a:rPr lang="en-US" sz="1400" dirty="0" smtClean="0">
                          <a:effectLst/>
                        </a:rPr>
                        <a:t>(mixed EA/SCE)</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3 months</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$100,086.30</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292732">
                <a:tc>
                  <a:txBody>
                    <a:bodyPr/>
                    <a:lstStyle/>
                    <a:p>
                      <a:pPr marL="0" marR="0" algn="ctr">
                        <a:spcBef>
                          <a:spcPts val="0"/>
                        </a:spcBef>
                        <a:spcAft>
                          <a:spcPts val="0"/>
                        </a:spcAft>
                      </a:pPr>
                      <a:r>
                        <a:rPr lang="en-US" sz="1400" dirty="0">
                          <a:effectLst/>
                        </a:rPr>
                        <a:t>8575900 </a:t>
                      </a:r>
                      <a:r>
                        <a:rPr lang="en-US" sz="1400" dirty="0" smtClean="0">
                          <a:effectLst/>
                        </a:rPr>
                        <a:t> (mixed</a:t>
                      </a:r>
                      <a:r>
                        <a:rPr lang="en-US" sz="1400" baseline="0" dirty="0" smtClean="0">
                          <a:effectLst/>
                        </a:rPr>
                        <a:t> EA/SCE)</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 months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$148,062.20</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292732">
                <a:tc>
                  <a:txBody>
                    <a:bodyPr/>
                    <a:lstStyle/>
                    <a:p>
                      <a:pPr marL="0" marR="0" algn="ctr">
                        <a:spcBef>
                          <a:spcPts val="0"/>
                        </a:spcBef>
                        <a:spcAft>
                          <a:spcPts val="0"/>
                        </a:spcAft>
                      </a:pPr>
                      <a:r>
                        <a:rPr lang="en-US" sz="1400" dirty="0" smtClean="0">
                          <a:effectLst/>
                        </a:rPr>
                        <a:t>6467965  (mixed</a:t>
                      </a:r>
                      <a:r>
                        <a:rPr lang="en-US" sz="1400" baseline="0" dirty="0" smtClean="0">
                          <a:effectLst/>
                        </a:rPr>
                        <a:t> EA/SCE)</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Annual</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$363,851.50</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r h="292732">
                <a:tc>
                  <a:txBody>
                    <a:bodyPr/>
                    <a:lstStyle/>
                    <a:p>
                      <a:pPr marL="0" marR="0" algn="l">
                        <a:spcBef>
                          <a:spcPts val="0"/>
                        </a:spcBef>
                        <a:spcAft>
                          <a:spcPts val="0"/>
                        </a:spcAft>
                      </a:pPr>
                      <a:r>
                        <a:rPr lang="en-US" sz="1400" dirty="0">
                          <a:effectLst/>
                        </a:rPr>
                        <a:t>Total</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$916,239.85</a:t>
                      </a:r>
                      <a:endParaRPr lang="en-US" sz="14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056833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0" y="0"/>
            <a:ext cx="9144000" cy="1276350"/>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6" name="Title 1"/>
          <p:cNvSpPr>
            <a:spLocks noGrp="1"/>
          </p:cNvSpPr>
          <p:nvPr>
            <p:ph type="title"/>
          </p:nvPr>
        </p:nvSpPr>
        <p:spPr/>
        <p:txBody>
          <a:bodyPr>
            <a:normAutofit/>
          </a:bodyPr>
          <a:lstStyle/>
          <a:p>
            <a:pPr algn="ctr"/>
            <a:r>
              <a:rPr lang="en-US" dirty="0" smtClean="0"/>
              <a:t>Microsoft Enterprise Agreements</a:t>
            </a:r>
            <a:endParaRPr lang="en-US" dirty="0"/>
          </a:p>
        </p:txBody>
      </p:sp>
      <p:sp>
        <p:nvSpPr>
          <p:cNvPr id="4" name="Slide Number Placeholder 3"/>
          <p:cNvSpPr>
            <a:spLocks noGrp="1"/>
          </p:cNvSpPr>
          <p:nvPr>
            <p:ph type="sldNum" sz="quarter" idx="10"/>
          </p:nvPr>
        </p:nvSpPr>
        <p:spPr>
          <a:xfrm>
            <a:off x="6810375" y="6188539"/>
            <a:ext cx="2133600" cy="476250"/>
          </a:xfrm>
        </p:spPr>
        <p:txBody>
          <a:bodyPr/>
          <a:lstStyle/>
          <a:p>
            <a:pPr>
              <a:defRPr/>
            </a:pPr>
            <a:fld id="{E6A42D1C-3BE5-40C8-B75D-7D278621CB81}" type="slidenum">
              <a:rPr lang="en-US" smtClean="0"/>
              <a:pPr>
                <a:defRPr/>
              </a:pPr>
              <a:t>6</a:t>
            </a:fld>
            <a:endParaRPr lang="en-US" dirty="0"/>
          </a:p>
        </p:txBody>
      </p:sp>
      <p:sp>
        <p:nvSpPr>
          <p:cNvPr id="8" name="Content Placeholder 7"/>
          <p:cNvSpPr txBox="1">
            <a:spLocks noGrp="1"/>
          </p:cNvSpPr>
          <p:nvPr>
            <p:ph idx="1"/>
          </p:nvPr>
        </p:nvSpPr>
        <p:spPr>
          <a:xfrm>
            <a:off x="533400" y="1310127"/>
            <a:ext cx="8077200" cy="427746"/>
          </a:xfrm>
          <a:prstGeom prst="rect">
            <a:avLst/>
          </a:prstGeom>
          <a:noFill/>
        </p:spPr>
        <p:txBody>
          <a:bodyPr wrap="square" rtlCol="0">
            <a:spAutoFit/>
          </a:bodyPr>
          <a:lstStyle/>
          <a:p>
            <a:pPr marL="285750" indent="-285750">
              <a:lnSpc>
                <a:spcPct val="120000"/>
              </a:lnSpc>
              <a:buClr>
                <a:schemeClr val="accent6"/>
              </a:buClr>
              <a:buFont typeface="Arial" panose="020B0604020202020204" pitchFamily="34" charset="0"/>
              <a:buChar char="•"/>
            </a:pPr>
            <a:r>
              <a:rPr lang="en-US" sz="2000" dirty="0" smtClean="0"/>
              <a:t>Summary of upcoming HITS Microsoft EA-related RCAs </a:t>
            </a:r>
            <a:endParaRPr lang="en-US" dirty="0">
              <a:solidFill>
                <a:srgbClr val="000000"/>
              </a:solidFill>
              <a:latin typeface="Arial"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019591397"/>
              </p:ext>
            </p:extLst>
          </p:nvPr>
        </p:nvGraphicFramePr>
        <p:xfrm>
          <a:off x="723899" y="1771792"/>
          <a:ext cx="7696201" cy="4559417"/>
        </p:xfrm>
        <a:graphic>
          <a:graphicData uri="http://schemas.openxmlformats.org/drawingml/2006/table">
            <a:tbl>
              <a:tblPr firstRow="1" firstCol="1" bandRow="1">
                <a:tableStyleId>{93296810-A885-4BE3-A3E7-6D5BEEA58F35}</a:tableStyleId>
              </a:tblPr>
              <a:tblGrid>
                <a:gridCol w="1066801"/>
                <a:gridCol w="1733550"/>
                <a:gridCol w="1181100"/>
                <a:gridCol w="1190625"/>
                <a:gridCol w="1153300"/>
                <a:gridCol w="1370825"/>
              </a:tblGrid>
              <a:tr h="636720">
                <a:tc>
                  <a:txBody>
                    <a:bodyPr/>
                    <a:lstStyle/>
                    <a:p>
                      <a:pPr marL="0" marR="0" algn="ctr">
                        <a:spcBef>
                          <a:spcPts val="0"/>
                        </a:spcBef>
                        <a:spcAft>
                          <a:spcPts val="0"/>
                        </a:spcAft>
                      </a:pPr>
                      <a:r>
                        <a:rPr lang="en-US" sz="1400" dirty="0">
                          <a:effectLst/>
                        </a:rPr>
                        <a:t>Enterprise Agreement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smtClean="0">
                          <a:effectLst/>
                          <a:latin typeface="+mn-lt"/>
                        </a:rPr>
                        <a:t>License Type</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smtClean="0">
                          <a:effectLst/>
                          <a:latin typeface="+mn-lt"/>
                        </a:rPr>
                        <a:t>FY17</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smtClean="0">
                          <a:effectLst/>
                          <a:latin typeface="+mn-lt"/>
                          <a:ea typeface="Times New Roman" panose="02020603050405020304" pitchFamily="18" charset="0"/>
                        </a:rPr>
                        <a:t>FY18</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smtClean="0">
                          <a:effectLst/>
                          <a:latin typeface="+mn-lt"/>
                          <a:ea typeface="Times New Roman" panose="02020603050405020304" pitchFamily="18" charset="0"/>
                        </a:rPr>
                        <a:t>FY19</a:t>
                      </a:r>
                      <a:endParaRPr lang="en-US" sz="1400" dirty="0">
                        <a:effectLst/>
                        <a:latin typeface="+mn-lt"/>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smtClean="0">
                          <a:effectLst/>
                          <a:latin typeface="+mn-lt"/>
                          <a:ea typeface="Times New Roman" panose="02020603050405020304" pitchFamily="18" charset="0"/>
                        </a:rPr>
                        <a:t>Spending Authority</a:t>
                      </a:r>
                      <a:r>
                        <a:rPr lang="en-US" sz="1400" baseline="0" dirty="0" smtClean="0">
                          <a:effectLst/>
                          <a:latin typeface="+mn-lt"/>
                          <a:ea typeface="Times New Roman" panose="02020603050405020304" pitchFamily="18" charset="0"/>
                        </a:rPr>
                        <a:t> Request</a:t>
                      </a:r>
                      <a:endParaRPr lang="en-US" sz="1400" dirty="0">
                        <a:effectLst/>
                        <a:latin typeface="+mn-lt"/>
                        <a:ea typeface="Times New Roman" panose="02020603050405020304" pitchFamily="18" charset="0"/>
                      </a:endParaRPr>
                    </a:p>
                  </a:txBody>
                  <a:tcPr marL="68580" marR="68580" marT="0" marB="0" anchor="ctr"/>
                </a:tc>
              </a:tr>
              <a:tr h="12487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rPr>
                        <a:t>7658069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Arial" panose="020B0604020202020204" pitchFamily="34" charset="0"/>
                          <a:cs typeface="Arial" panose="020B0604020202020204" pitchFamily="34" charset="0"/>
                        </a:rPr>
                        <a:t>(</a:t>
                      </a:r>
                      <a:r>
                        <a:rPr lang="en-US" sz="1400" b="1" i="0" u="none" strike="noStrike" dirty="0" smtClean="0">
                          <a:solidFill>
                            <a:schemeClr val="bg1"/>
                          </a:solidFill>
                          <a:effectLst/>
                          <a:latin typeface="Arial" panose="020B0604020202020204" pitchFamily="34" charset="0"/>
                          <a:cs typeface="Arial" panose="020B0604020202020204" pitchFamily="34" charset="0"/>
                        </a:rPr>
                        <a:t>MASTER EA)</a:t>
                      </a:r>
                      <a:endParaRPr lang="en-US" sz="1400" b="1" i="0" u="none" strike="noStrike" dirty="0" smtClean="0">
                        <a:solidFill>
                          <a:schemeClr val="bg1"/>
                        </a:solidFill>
                        <a:effectLst/>
                        <a:latin typeface="Arial" panose="020B0604020202020204" pitchFamily="34" charset="0"/>
                        <a:cs typeface="Arial" panose="020B0604020202020204" pitchFamily="34" charset="0"/>
                      </a:endParaRPr>
                    </a:p>
                    <a:p>
                      <a:pPr marL="0" marR="0" algn="ctr">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fontAlgn="b"/>
                      <a:r>
                        <a:rPr lang="en-US" sz="1200" u="none" strike="noStrike" dirty="0" smtClean="0">
                          <a:solidFill>
                            <a:schemeClr val="tx1"/>
                          </a:solidFill>
                          <a:effectLst/>
                          <a:latin typeface="+mn-lt"/>
                        </a:rPr>
                        <a:t>Consolidated EA</a:t>
                      </a:r>
                    </a:p>
                    <a:p>
                      <a:pPr algn="ctr" fontAlgn="b"/>
                      <a:r>
                        <a:rPr lang="en-US" sz="1200" u="none" strike="noStrike" baseline="0" dirty="0" smtClean="0">
                          <a:solidFill>
                            <a:schemeClr val="tx1"/>
                          </a:solidFill>
                          <a:effectLst/>
                          <a:latin typeface="+mn-lt"/>
                        </a:rPr>
                        <a:t> </a:t>
                      </a:r>
                      <a:r>
                        <a:rPr lang="en-US" sz="1200" u="none" strike="noStrike" dirty="0" err="1" smtClean="0">
                          <a:solidFill>
                            <a:schemeClr val="tx1"/>
                          </a:solidFill>
                          <a:effectLst/>
                          <a:latin typeface="+mn-lt"/>
                        </a:rPr>
                        <a:t>Sharepoint</a:t>
                      </a:r>
                      <a:r>
                        <a:rPr lang="en-US" sz="1200" u="none" strike="noStrike" baseline="0" dirty="0" smtClean="0">
                          <a:solidFill>
                            <a:schemeClr val="tx1"/>
                          </a:solidFill>
                          <a:effectLst/>
                          <a:latin typeface="+mn-lt"/>
                        </a:rPr>
                        <a:t> </a:t>
                      </a:r>
                      <a:r>
                        <a:rPr lang="en-US" sz="1200" u="none" strike="noStrike" dirty="0" smtClean="0">
                          <a:solidFill>
                            <a:schemeClr val="tx1"/>
                          </a:solidFill>
                          <a:effectLst/>
                          <a:latin typeface="+mn-lt"/>
                        </a:rPr>
                        <a:t>True up</a:t>
                      </a:r>
                    </a:p>
                    <a:p>
                      <a:pPr algn="ctr" fontAlgn="b"/>
                      <a:r>
                        <a:rPr lang="en-US" sz="1200" u="none" strike="noStrike" dirty="0" smtClean="0">
                          <a:solidFill>
                            <a:schemeClr val="tx1"/>
                          </a:solidFill>
                          <a:effectLst/>
                          <a:latin typeface="+mn-lt"/>
                        </a:rPr>
                        <a:t>Addition</a:t>
                      </a:r>
                      <a:r>
                        <a:rPr lang="en-US" sz="1200" u="none" strike="noStrike" baseline="0" dirty="0" smtClean="0">
                          <a:solidFill>
                            <a:schemeClr val="tx1"/>
                          </a:solidFill>
                          <a:effectLst/>
                          <a:latin typeface="+mn-lt"/>
                        </a:rPr>
                        <a:t> of</a:t>
                      </a:r>
                      <a:r>
                        <a:rPr lang="en-US" sz="1200" u="none" strike="noStrike" dirty="0" smtClean="0">
                          <a:solidFill>
                            <a:schemeClr val="tx1"/>
                          </a:solidFill>
                          <a:effectLst/>
                          <a:latin typeface="+mn-lt"/>
                        </a:rPr>
                        <a:t> O365</a:t>
                      </a:r>
                      <a:endParaRPr lang="en-US" sz="1200" b="0" i="0" u="none" strike="noStrike" dirty="0">
                        <a:solidFill>
                          <a:schemeClr val="tx1"/>
                        </a:solidFill>
                        <a:effectLst/>
                        <a:latin typeface="+mn-lt"/>
                        <a:cs typeface="Arial" panose="020B0604020202020204" pitchFamily="34" charset="0"/>
                      </a:endParaRPr>
                    </a:p>
                  </a:txBody>
                  <a:tcPr marL="68580" marR="68580" marT="0" marB="0" anchor="ctr"/>
                </a:tc>
                <a:tc>
                  <a:txBody>
                    <a:bodyPr/>
                    <a:lstStyle/>
                    <a:p>
                      <a:pPr algn="ctr" fontAlgn="b"/>
                      <a:r>
                        <a:rPr lang="en-US" sz="1200" u="none" strike="noStrike" dirty="0" smtClean="0">
                          <a:effectLst/>
                          <a:latin typeface="+mn-lt"/>
                          <a:cs typeface="Arial" panose="020B0604020202020204" pitchFamily="34" charset="0"/>
                        </a:rPr>
                        <a:t>$3,772,779</a:t>
                      </a: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effectLst/>
                          <a:latin typeface="+mn-lt"/>
                          <a:cs typeface="Arial" panose="020B0604020202020204" pitchFamily="34" charset="0"/>
                        </a:rPr>
                        <a:t>$3,658,151</a:t>
                      </a:r>
                    </a:p>
                  </a:txBody>
                  <a:tcPr marL="7620" marR="7620" marT="7620" marB="0" anchor="ctr"/>
                </a:tc>
                <a:tc>
                  <a:txBody>
                    <a:bodyPr/>
                    <a:lstStyle/>
                    <a:p>
                      <a:pPr algn="ctr" fontAlgn="b"/>
                      <a:r>
                        <a:rPr lang="en-US" sz="1200" b="0" i="0" u="none" strike="noStrike" dirty="0" smtClean="0">
                          <a:solidFill>
                            <a:srgbClr val="000000"/>
                          </a:solidFill>
                          <a:effectLst/>
                          <a:latin typeface="+mn-lt"/>
                        </a:rPr>
                        <a:t>Agreement expires</a:t>
                      </a:r>
                      <a:r>
                        <a:rPr lang="en-US" sz="1200" b="0" i="0" u="none" strike="noStrike" baseline="0" dirty="0" smtClean="0">
                          <a:solidFill>
                            <a:srgbClr val="000000"/>
                          </a:solidFill>
                          <a:effectLst/>
                          <a:latin typeface="+mn-lt"/>
                        </a:rPr>
                        <a:t> 09/30/2018</a:t>
                      </a:r>
                      <a:endParaRPr lang="en-US" sz="1200" b="0" i="0" u="none" strike="noStrike" dirty="0">
                        <a:solidFill>
                          <a:srgbClr val="000000"/>
                        </a:solidFill>
                        <a:effectLst/>
                        <a:latin typeface="+mn-lt"/>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dirty="0" smtClean="0">
                          <a:solidFill>
                            <a:srgbClr val="000000"/>
                          </a:solidFill>
                          <a:effectLst/>
                          <a:latin typeface="+mn-lt"/>
                        </a:rPr>
                        <a:t>$</a:t>
                      </a:r>
                      <a:r>
                        <a:rPr lang="en-US" sz="1200" b="0" i="0" u="none" strike="noStrike" dirty="0" smtClean="0">
                          <a:solidFill>
                            <a:srgbClr val="000000"/>
                          </a:solidFill>
                          <a:effectLst/>
                          <a:latin typeface="+mn-lt"/>
                        </a:rPr>
                        <a:t>7,430,930</a:t>
                      </a:r>
                    </a:p>
                  </a:txBody>
                  <a:tcPr marL="7620" marR="7620" marT="7620" marB="0" anchor="ctr">
                    <a:lnL w="12700" cap="flat" cmpd="sng" algn="ctr">
                      <a:solidFill>
                        <a:schemeClr val="tx1"/>
                      </a:solidFill>
                      <a:prstDash val="solid"/>
                      <a:round/>
                      <a:headEnd type="none" w="med" len="med"/>
                      <a:tailEnd type="none" w="med" len="med"/>
                    </a:lnL>
                  </a:tcPr>
                </a:tc>
              </a:tr>
              <a:tr h="285545">
                <a:tc>
                  <a:txBody>
                    <a:bodyPr/>
                    <a:lstStyle/>
                    <a:p>
                      <a:pPr algn="ctr" fontAlgn="b"/>
                      <a:r>
                        <a:rPr lang="en-US" sz="1400" u="none" strike="noStrike" dirty="0" smtClean="0">
                          <a:effectLst/>
                        </a:rPr>
                        <a:t>6467965</a:t>
                      </a:r>
                    </a:p>
                    <a:p>
                      <a:pPr algn="ctr" fontAlgn="b"/>
                      <a:r>
                        <a:rPr lang="en-US" sz="1400" u="none" strike="noStrike" dirty="0" smtClean="0">
                          <a:effectLst/>
                        </a:rPr>
                        <a:t>8434907</a:t>
                      </a:r>
                    </a:p>
                    <a:p>
                      <a:pPr algn="ctr" fontAlgn="b"/>
                      <a:r>
                        <a:rPr lang="en-US" sz="1400" u="none" strike="noStrike" dirty="0" smtClean="0">
                          <a:effectLst/>
                        </a:rPr>
                        <a:t>5909411</a:t>
                      </a:r>
                    </a:p>
                    <a:p>
                      <a:pPr algn="ctr" fontAlgn="b"/>
                      <a:r>
                        <a:rPr lang="en-US" sz="1400" b="1" i="0" u="none" strike="noStrike" dirty="0" smtClean="0">
                          <a:solidFill>
                            <a:schemeClr val="bg1"/>
                          </a:solidFill>
                          <a:effectLst/>
                          <a:latin typeface="Arial" panose="020B0604020202020204" pitchFamily="34" charset="0"/>
                          <a:cs typeface="Arial" panose="020B0604020202020204" pitchFamily="34" charset="0"/>
                        </a:rPr>
                        <a:t>(MASTER</a:t>
                      </a:r>
                      <a:r>
                        <a:rPr lang="en-US" sz="1400" b="1" i="0" u="none" strike="noStrike" baseline="0" dirty="0" smtClean="0">
                          <a:solidFill>
                            <a:schemeClr val="bg1"/>
                          </a:solidFill>
                          <a:effectLst/>
                          <a:latin typeface="Arial" panose="020B0604020202020204" pitchFamily="34" charset="0"/>
                          <a:cs typeface="Arial" panose="020B0604020202020204" pitchFamily="34" charset="0"/>
                        </a:rPr>
                        <a:t> SCE)</a:t>
                      </a:r>
                      <a:endParaRPr lang="en-US" sz="1400" b="1" i="0" u="none" strike="noStrike" dirty="0" smtClean="0">
                        <a:solidFill>
                          <a:schemeClr val="bg1"/>
                        </a:solidFill>
                        <a:effectLst/>
                        <a:latin typeface="Arial" panose="020B0604020202020204" pitchFamily="34" charset="0"/>
                        <a:cs typeface="Arial" panose="020B0604020202020204" pitchFamily="34" charset="0"/>
                      </a:endParaRPr>
                    </a:p>
                  </a:txBody>
                  <a:tcPr marL="68580" marR="68580" marT="0" marB="0" anchor="ctr"/>
                </a:tc>
                <a:tc>
                  <a:txBody>
                    <a:bodyPr/>
                    <a:lstStyle/>
                    <a:p>
                      <a:pPr algn="ctr" fontAlgn="b"/>
                      <a:r>
                        <a:rPr lang="en-US" sz="1200" u="none" strike="noStrike" dirty="0" smtClean="0">
                          <a:solidFill>
                            <a:schemeClr val="tx1"/>
                          </a:solidFill>
                          <a:effectLst/>
                        </a:rPr>
                        <a:t>Consolidated SQL SCE</a:t>
                      </a:r>
                    </a:p>
                    <a:p>
                      <a:pPr algn="ctr" fontAlgn="b"/>
                      <a:r>
                        <a:rPr lang="en-US" sz="1200" u="none" strike="noStrike" dirty="0" smtClean="0">
                          <a:solidFill>
                            <a:schemeClr val="tx1"/>
                          </a:solidFill>
                          <a:effectLst/>
                        </a:rPr>
                        <a:t>License Step ups</a:t>
                      </a:r>
                    </a:p>
                    <a:p>
                      <a:pPr algn="ctr" fontAlgn="b"/>
                      <a:r>
                        <a:rPr lang="en-US" sz="1200" u="none" strike="noStrike" dirty="0" smtClean="0">
                          <a:solidFill>
                            <a:schemeClr val="tx1"/>
                          </a:solidFill>
                          <a:effectLst/>
                        </a:rPr>
                        <a:t>True ups</a:t>
                      </a:r>
                    </a:p>
                    <a:p>
                      <a:pPr algn="ctr" fontAlgn="b"/>
                      <a:r>
                        <a:rPr lang="en-US" sz="1200" u="none" strike="noStrike" dirty="0" smtClean="0">
                          <a:solidFill>
                            <a:schemeClr val="tx1"/>
                          </a:solidFill>
                          <a:effectLst/>
                        </a:rPr>
                        <a:t>Addition</a:t>
                      </a:r>
                      <a:r>
                        <a:rPr lang="en-US" sz="1200" u="none" strike="noStrike" baseline="0" dirty="0" smtClean="0">
                          <a:solidFill>
                            <a:schemeClr val="tx1"/>
                          </a:solidFill>
                          <a:effectLst/>
                        </a:rPr>
                        <a:t> of </a:t>
                      </a:r>
                      <a:r>
                        <a:rPr lang="en-US" sz="1200" u="none" strike="noStrike" dirty="0" smtClean="0">
                          <a:solidFill>
                            <a:schemeClr val="tx1"/>
                          </a:solidFill>
                          <a:effectLst/>
                        </a:rPr>
                        <a:t>Azure</a:t>
                      </a:r>
                      <a:r>
                        <a:rPr lang="en-US" sz="1200" u="none" strike="noStrike" baseline="0" dirty="0" smtClean="0">
                          <a:solidFill>
                            <a:schemeClr val="tx1"/>
                          </a:solidFill>
                          <a:effectLst/>
                        </a:rPr>
                        <a:t> </a:t>
                      </a:r>
                    </a:p>
                    <a:p>
                      <a:pPr algn="ctr" fontAlgn="b"/>
                      <a:r>
                        <a:rPr lang="en-US" sz="1200" b="0" i="0" u="none" strike="noStrike" baseline="0" dirty="0" smtClean="0">
                          <a:solidFill>
                            <a:schemeClr val="tx1"/>
                          </a:solidFill>
                          <a:effectLst/>
                          <a:latin typeface="Arial" panose="020B0604020202020204" pitchFamily="34" charset="0"/>
                          <a:cs typeface="Arial" panose="020B0604020202020204" pitchFamily="34" charset="0"/>
                        </a:rPr>
                        <a:t>MCD SQL upgrade HFD SQL upgrade</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68580" marR="68580" marT="0" marB="0" anchor="ctr"/>
                </a:tc>
                <a:tc>
                  <a:txBody>
                    <a:bodyPr/>
                    <a:lstStyle/>
                    <a:p>
                      <a:pPr marL="0" algn="ctr" defTabSz="914400" rtl="0" eaLnBrk="1" fontAlgn="b" latinLnBrk="0" hangingPunct="1"/>
                      <a:r>
                        <a:rPr lang="en-US" sz="1200" b="0" i="0" u="none" strike="noStrike" kern="1200" dirty="0" smtClean="0">
                          <a:solidFill>
                            <a:srgbClr val="000000"/>
                          </a:solidFill>
                          <a:effectLst/>
                          <a:latin typeface="+mn-lt"/>
                          <a:ea typeface="+mn-ea"/>
                          <a:cs typeface="Arial" panose="020B0604020202020204" pitchFamily="34" charset="0"/>
                        </a:rPr>
                        <a:t>   $814,410</a:t>
                      </a:r>
                    </a:p>
                    <a:p>
                      <a:pPr marL="0" algn="ctr" defTabSz="914400" rtl="0" eaLnBrk="1" fontAlgn="b" latinLnBrk="0" hangingPunct="1"/>
                      <a:r>
                        <a:rPr lang="en-US" sz="1200" b="0" i="0" u="sng" strike="noStrike" kern="1200" dirty="0" smtClean="0">
                          <a:solidFill>
                            <a:srgbClr val="000000"/>
                          </a:solidFill>
                          <a:effectLst/>
                          <a:latin typeface="+mn-lt"/>
                          <a:ea typeface="+mn-ea"/>
                          <a:cs typeface="Arial" panose="020B0604020202020204" pitchFamily="34" charset="0"/>
                        </a:rPr>
                        <a:t>+ $425,000</a:t>
                      </a:r>
                    </a:p>
                    <a:p>
                      <a:pPr marL="0" algn="ctr" defTabSz="914400" rtl="0" eaLnBrk="1" fontAlgn="b" latinLnBrk="0" hangingPunct="1"/>
                      <a:r>
                        <a:rPr lang="en-US" sz="1200" b="0" i="0" u="none" strike="noStrike" kern="1200" dirty="0" smtClean="0">
                          <a:solidFill>
                            <a:srgbClr val="000000"/>
                          </a:solidFill>
                          <a:effectLst/>
                          <a:latin typeface="+mn-lt"/>
                          <a:ea typeface="+mn-ea"/>
                          <a:cs typeface="Arial" panose="020B0604020202020204" pitchFamily="34" charset="0"/>
                        </a:rPr>
                        <a:t>$1,239,410</a:t>
                      </a:r>
                    </a:p>
                  </a:txBody>
                  <a:tcPr marL="7620" marR="7620" marT="7620" marB="0" anchor="ctr"/>
                </a:tc>
                <a:tc>
                  <a:txBody>
                    <a:bodyPr/>
                    <a:lstStyle/>
                    <a:p>
                      <a:pPr algn="ctr" fontAlgn="b"/>
                      <a:r>
                        <a:rPr lang="en-US" sz="1200" b="0" i="0" u="none" strike="noStrike" dirty="0" smtClean="0">
                          <a:solidFill>
                            <a:srgbClr val="000000"/>
                          </a:solidFill>
                          <a:effectLst/>
                          <a:latin typeface="+mn-lt"/>
                          <a:cs typeface="Arial" panose="020B0604020202020204" pitchFamily="34" charset="0"/>
                        </a:rPr>
                        <a:t> $401,216</a:t>
                      </a:r>
                    </a:p>
                  </a:txBody>
                  <a:tcPr marL="7620" marR="7620" marT="7620" marB="0" anchor="ctr"/>
                </a:tc>
                <a:tc>
                  <a:txBody>
                    <a:bodyPr/>
                    <a:lstStyle/>
                    <a:p>
                      <a:pPr algn="ctr" fontAlgn="b"/>
                      <a:r>
                        <a:rPr lang="en-US" sz="1200" b="0" i="0" u="none" strike="noStrike" dirty="0" smtClean="0">
                          <a:solidFill>
                            <a:srgbClr val="000000"/>
                          </a:solidFill>
                          <a:effectLst/>
                          <a:latin typeface="+mn-lt"/>
                        </a:rPr>
                        <a:t>$401,216</a:t>
                      </a:r>
                      <a:endParaRPr lang="en-US" sz="1200" b="0" i="0" u="none" strike="noStrike" dirty="0">
                        <a:solidFill>
                          <a:srgbClr val="000000"/>
                        </a:solidFill>
                        <a:effectLst/>
                        <a:latin typeface="+mn-lt"/>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dirty="0" smtClean="0">
                          <a:solidFill>
                            <a:srgbClr val="000000"/>
                          </a:solidFill>
                          <a:effectLst/>
                          <a:latin typeface="+mn-lt"/>
                        </a:rPr>
                        <a:t>$2,041,842</a:t>
                      </a:r>
                    </a:p>
                  </a:txBody>
                  <a:tcPr marL="7620" marR="7620" marT="7620" marB="0" anchor="ctr">
                    <a:lnL w="12700" cap="flat" cmpd="sng" algn="ctr">
                      <a:solidFill>
                        <a:schemeClr val="tx1"/>
                      </a:solidFill>
                      <a:prstDash val="solid"/>
                      <a:round/>
                      <a:headEnd type="none" w="med" len="med"/>
                      <a:tailEnd type="none" w="med" len="med"/>
                    </a:lnL>
                  </a:tcPr>
                </a:tc>
              </a:tr>
              <a:tr h="2855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smtClean="0">
                          <a:effectLst/>
                        </a:rPr>
                        <a:t>6306663</a:t>
                      </a:r>
                      <a:endParaRPr lang="en-US" sz="1400" b="0" i="0" u="none" strike="noStrike" dirty="0" smtClean="0">
                        <a:solidFill>
                          <a:srgbClr val="000000"/>
                        </a:solidFill>
                        <a:effectLst/>
                        <a:latin typeface="Arial" panose="020B0604020202020204" pitchFamily="34" charset="0"/>
                        <a:cs typeface="Arial" panose="020B0604020202020204" pitchFamily="34" charset="0"/>
                      </a:endParaRPr>
                    </a:p>
                  </a:txBody>
                  <a:tcPr marL="68580" marR="68580" marT="0" marB="0" anchor="ctr"/>
                </a:tc>
                <a:tc>
                  <a:txBody>
                    <a:bodyPr/>
                    <a:lstStyle/>
                    <a:p>
                      <a:pPr algn="ctr" fontAlgn="b"/>
                      <a:r>
                        <a:rPr lang="en-US" sz="1200" u="none" strike="noStrike" dirty="0" smtClean="0">
                          <a:solidFill>
                            <a:schemeClr val="tx1"/>
                          </a:solidFill>
                          <a:effectLst/>
                        </a:rPr>
                        <a:t>Server SCE</a:t>
                      </a:r>
                    </a:p>
                  </a:txBody>
                  <a:tcPr marL="68580" marR="68580" marT="0" marB="0" anchor="ctr"/>
                </a:tc>
                <a:tc>
                  <a:txBody>
                    <a:bodyPr/>
                    <a:lstStyle/>
                    <a:p>
                      <a:pPr algn="ctr" fontAlgn="b"/>
                      <a:r>
                        <a:rPr lang="en-US" sz="1200" b="0" i="0" u="none" strike="noStrike" dirty="0" smtClean="0">
                          <a:solidFill>
                            <a:srgbClr val="000000"/>
                          </a:solidFill>
                          <a:effectLst/>
                          <a:latin typeface="+mn-lt"/>
                          <a:cs typeface="Arial" panose="020B0604020202020204" pitchFamily="34" charset="0"/>
                        </a:rPr>
                        <a:t> $218,587 </a:t>
                      </a: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mn-lt"/>
                          <a:cs typeface="Arial" panose="020B0604020202020204" pitchFamily="34" charset="0"/>
                        </a:rPr>
                        <a:t> $218,587 </a:t>
                      </a: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mn-lt"/>
                        </a:rPr>
                        <a:t>Agreement expires</a:t>
                      </a:r>
                      <a:r>
                        <a:rPr lang="en-US" sz="1200" b="0" i="0" u="none" strike="noStrike" baseline="0" dirty="0" smtClean="0">
                          <a:solidFill>
                            <a:srgbClr val="000000"/>
                          </a:solidFill>
                          <a:effectLst/>
                          <a:latin typeface="+mn-lt"/>
                        </a:rPr>
                        <a:t> 09/30/2018</a:t>
                      </a:r>
                      <a:endParaRPr lang="en-US" sz="1200" b="0" i="0" u="none" strike="noStrike" dirty="0" smtClean="0">
                        <a:solidFill>
                          <a:srgbClr val="000000"/>
                        </a:solidFill>
                        <a:effectLst/>
                        <a:latin typeface="+mn-lt"/>
                      </a:endParaRPr>
                    </a:p>
                    <a:p>
                      <a:pPr algn="ctr" fontAlgn="b"/>
                      <a:endParaRPr lang="en-US" sz="1200" b="0" i="0" u="none" strike="noStrike" dirty="0">
                        <a:solidFill>
                          <a:srgbClr val="000000"/>
                        </a:solidFill>
                        <a:effectLst/>
                        <a:latin typeface="+mn-lt"/>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dirty="0" smtClean="0">
                          <a:solidFill>
                            <a:srgbClr val="000000"/>
                          </a:solidFill>
                          <a:effectLst/>
                          <a:latin typeface="+mn-lt"/>
                        </a:rPr>
                        <a:t>$437,174</a:t>
                      </a:r>
                      <a:endParaRPr lang="en-US" sz="12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tcPr>
                </a:tc>
              </a:tr>
              <a:tr h="285545">
                <a:tc>
                  <a:txBody>
                    <a:bodyPr/>
                    <a:lstStyle/>
                    <a:p>
                      <a:pPr marL="0" marR="0" algn="ctr">
                        <a:spcBef>
                          <a:spcPts val="0"/>
                        </a:spcBef>
                        <a:spcAft>
                          <a:spcPts val="0"/>
                        </a:spcAft>
                      </a:pPr>
                      <a:r>
                        <a:rPr lang="en-US" sz="1400" b="1" u="none" strike="noStrike" kern="1200" dirty="0" smtClean="0">
                          <a:solidFill>
                            <a:schemeClr val="lt1"/>
                          </a:solidFill>
                          <a:effectLst/>
                          <a:latin typeface="+mn-lt"/>
                          <a:ea typeface="+mn-ea"/>
                          <a:cs typeface="+mn-cs"/>
                        </a:rPr>
                        <a:t>Premier Support</a:t>
                      </a:r>
                      <a:endParaRPr lang="en-US" sz="1400" b="1" u="none" strike="noStrike" kern="1200" dirty="0">
                        <a:solidFill>
                          <a:schemeClr val="lt1"/>
                        </a:solidFill>
                        <a:effectLst/>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smtClean="0">
                          <a:solidFill>
                            <a:schemeClr val="tx1"/>
                          </a:solidFill>
                          <a:effectLst/>
                        </a:rPr>
                        <a:t>Microsoft</a:t>
                      </a:r>
                      <a:r>
                        <a:rPr lang="en-US" sz="1200" u="none" strike="noStrike" baseline="0" dirty="0" smtClean="0">
                          <a:solidFill>
                            <a:schemeClr val="tx1"/>
                          </a:solidFill>
                          <a:effectLst/>
                        </a:rPr>
                        <a:t> Premier Support</a:t>
                      </a:r>
                      <a:endParaRPr lang="en-US" sz="1200" b="0" i="0" u="none" strike="noStrike" dirty="0" smtClean="0">
                        <a:solidFill>
                          <a:schemeClr val="tx1"/>
                        </a:solidFill>
                        <a:effectLst/>
                        <a:latin typeface="Arial" panose="020B0604020202020204" pitchFamily="34" charset="0"/>
                        <a:cs typeface="Arial" panose="020B0604020202020204" pitchFamily="34" charset="0"/>
                      </a:endParaRPr>
                    </a:p>
                    <a:p>
                      <a:pPr marL="0" marR="0" algn="ctr">
                        <a:spcBef>
                          <a:spcPts val="0"/>
                        </a:spcBef>
                        <a:spcAft>
                          <a:spcPts val="0"/>
                        </a:spcAft>
                      </a:pPr>
                      <a:r>
                        <a:rPr lang="en-US" sz="1200" dirty="0">
                          <a:effectLst/>
                          <a:latin typeface="+mn-lt"/>
                        </a:rPr>
                        <a:t> </a:t>
                      </a:r>
                      <a:endParaRPr lang="en-US" sz="1200" dirty="0">
                        <a:effectLst/>
                        <a:latin typeface="+mn-lt"/>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smtClean="0">
                          <a:solidFill>
                            <a:srgbClr val="000000"/>
                          </a:solidFill>
                          <a:effectLst/>
                          <a:latin typeface="+mn-lt"/>
                          <a:ea typeface="+mn-ea"/>
                          <a:cs typeface="+mn-cs"/>
                        </a:rPr>
                        <a:t>$98,980</a:t>
                      </a:r>
                      <a:endParaRPr lang="en-US" sz="1200" b="0" i="0" u="none" strike="noStrike" kern="1200" dirty="0" smtClean="0">
                        <a:solidFill>
                          <a:srgbClr val="000000"/>
                        </a:solidFill>
                        <a:effectLst/>
                        <a:latin typeface="+mn-lt"/>
                        <a:ea typeface="+mn-ea"/>
                        <a:cs typeface="+mn-cs"/>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mn-lt"/>
                          <a:ea typeface="+mn-ea"/>
                          <a:cs typeface="+mn-cs"/>
                        </a:rPr>
                        <a:t>$112,290</a:t>
                      </a:r>
                      <a:endParaRPr lang="en-US" sz="1200" b="0" i="0" u="none" strike="noStrike" kern="1200" dirty="0" smtClean="0">
                        <a:solidFill>
                          <a:srgbClr val="000000"/>
                        </a:solidFill>
                        <a:effectLst/>
                        <a:latin typeface="+mn-lt"/>
                        <a:ea typeface="+mn-ea"/>
                        <a:cs typeface="+mn-cs"/>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smtClean="0">
                          <a:solidFill>
                            <a:srgbClr val="000000"/>
                          </a:solidFill>
                          <a:effectLst/>
                          <a:latin typeface="+mn-lt"/>
                          <a:ea typeface="+mn-ea"/>
                          <a:cs typeface="+mn-cs"/>
                        </a:rPr>
                        <a:t>$118,130</a:t>
                      </a:r>
                      <a:endParaRPr lang="en-US" sz="1200" b="0" i="0" u="none" strike="noStrike" kern="1200" dirty="0">
                        <a:solidFill>
                          <a:srgbClr val="000000"/>
                        </a:solidFill>
                        <a:effectLst/>
                        <a:latin typeface="+mn-lt"/>
                        <a:ea typeface="+mn-ea"/>
                        <a:cs typeface="+mn-cs"/>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kern="1200" dirty="0" smtClean="0">
                          <a:solidFill>
                            <a:srgbClr val="000000"/>
                          </a:solidFill>
                          <a:effectLst/>
                          <a:latin typeface="+mn-lt"/>
                          <a:ea typeface="+mn-ea"/>
                          <a:cs typeface="+mn-cs"/>
                        </a:rPr>
                        <a:t>$329,400</a:t>
                      </a:r>
                      <a:endParaRPr lang="en-US" sz="1200" b="0" i="0" u="none" strike="noStrike" kern="1200" dirty="0">
                        <a:solidFill>
                          <a:srgbClr val="000000"/>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5545">
                <a:tc>
                  <a:txBody>
                    <a:bodyPr/>
                    <a:lstStyle/>
                    <a:p>
                      <a:pPr marL="0" marR="0" algn="ctr">
                        <a:spcBef>
                          <a:spcPts val="0"/>
                        </a:spcBef>
                        <a:spcAft>
                          <a:spcPts val="0"/>
                        </a:spcAft>
                      </a:pPr>
                      <a:r>
                        <a:rPr lang="en-US" sz="1400" b="1" u="none" strike="noStrike" kern="1200" dirty="0" smtClean="0">
                          <a:solidFill>
                            <a:schemeClr val="lt1"/>
                          </a:solidFill>
                          <a:effectLst/>
                          <a:latin typeface="+mn-lt"/>
                          <a:ea typeface="+mn-ea"/>
                          <a:cs typeface="+mn-cs"/>
                        </a:rPr>
                        <a:t>TOTAL</a:t>
                      </a:r>
                      <a:endParaRPr lang="en-US" sz="1400" b="1" u="none" strike="noStrike"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1200" dirty="0">
                        <a:effectLst/>
                        <a:latin typeface="+mn-lt"/>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effectLst/>
                          <a:latin typeface="+mn-lt"/>
                          <a:cs typeface="Arial" panose="020B0604020202020204" pitchFamily="34" charset="0"/>
                        </a:rPr>
                        <a:t>$</a:t>
                      </a:r>
                      <a:r>
                        <a:rPr lang="en-US" sz="1200" u="none" strike="noStrike" dirty="0" smtClean="0">
                          <a:effectLst/>
                          <a:latin typeface="+mn-lt"/>
                          <a:cs typeface="Arial" panose="020B0604020202020204" pitchFamily="34" charset="0"/>
                        </a:rPr>
                        <a:t>5,329,756</a:t>
                      </a:r>
                      <a:endParaRPr lang="en-US" sz="1200" u="none" strike="noStrike" dirty="0" smtClean="0">
                        <a:effectLst/>
                        <a:latin typeface="+mn-lt"/>
                        <a:cs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u="none" strike="noStrike" dirty="0" smtClean="0">
                          <a:effectLst/>
                          <a:latin typeface="+mn-lt"/>
                          <a:cs typeface="Arial" panose="020B0604020202020204" pitchFamily="34" charset="0"/>
                        </a:rPr>
                        <a:t>$</a:t>
                      </a:r>
                      <a:r>
                        <a:rPr lang="en-US" sz="1200" u="none" strike="noStrike" dirty="0" smtClean="0">
                          <a:effectLst/>
                          <a:latin typeface="+mn-lt"/>
                          <a:cs typeface="Arial" panose="020B0604020202020204" pitchFamily="34" charset="0"/>
                        </a:rPr>
                        <a:t>4,390,244</a:t>
                      </a:r>
                      <a:endParaRPr lang="en-US" sz="1200" u="none" strike="noStrike" dirty="0" smtClean="0">
                        <a:effectLst/>
                        <a:latin typeface="+mn-lt"/>
                        <a:cs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r>
                        <a:rPr lang="en-US" sz="1200" b="0" i="0" u="none" strike="noStrike" dirty="0" smtClean="0">
                          <a:solidFill>
                            <a:srgbClr val="000000"/>
                          </a:solidFill>
                          <a:effectLst/>
                          <a:latin typeface="+mn-lt"/>
                        </a:rPr>
                        <a:t>$519,346</a:t>
                      </a:r>
                      <a:endParaRPr lang="en-US" sz="1200" b="0" i="0" u="none" strike="noStrike" dirty="0">
                        <a:solidFill>
                          <a:srgbClr val="000000"/>
                        </a:solidFill>
                        <a:effectLst/>
                        <a:latin typeface="+mn-lt"/>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mn-lt"/>
                        </a:rPr>
                        <a:t>$10,239,346</a:t>
                      </a:r>
                      <a:endParaRPr lang="en-US" sz="1200" b="0" i="0" u="none" strike="noStrike" dirty="0" smtClean="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090699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0" y="0"/>
            <a:ext cx="9144000" cy="1276350"/>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457200" y="274638"/>
            <a:ext cx="8229600" cy="839787"/>
          </a:xfrm>
        </p:spPr>
        <p:txBody>
          <a:bodyPr>
            <a:normAutofit/>
          </a:bodyPr>
          <a:lstStyle/>
          <a:p>
            <a:pPr algn="ctr"/>
            <a:r>
              <a:rPr lang="en-US" dirty="0" smtClean="0"/>
              <a:t>Multifunction Printer Replacement</a:t>
            </a:r>
            <a:endParaRPr lang="en-US" dirty="0"/>
          </a:p>
        </p:txBody>
      </p:sp>
      <p:sp>
        <p:nvSpPr>
          <p:cNvPr id="8" name="Text Placeholder 7"/>
          <p:cNvSpPr>
            <a:spLocks noGrp="1"/>
          </p:cNvSpPr>
          <p:nvPr>
            <p:ph type="body" idx="1"/>
          </p:nvPr>
        </p:nvSpPr>
        <p:spPr>
          <a:xfrm>
            <a:off x="257176" y="1535113"/>
            <a:ext cx="4240213" cy="639762"/>
          </a:xfrm>
        </p:spPr>
        <p:txBody>
          <a:bodyPr/>
          <a:lstStyle/>
          <a:p>
            <a:pPr algn="ctr"/>
            <a:r>
              <a:rPr lang="en-US" dirty="0" smtClean="0"/>
              <a:t>Current Contract</a:t>
            </a:r>
            <a:endParaRPr lang="en-US" dirty="0"/>
          </a:p>
        </p:txBody>
      </p:sp>
      <p:sp>
        <p:nvSpPr>
          <p:cNvPr id="9" name="Content Placeholder 8"/>
          <p:cNvSpPr>
            <a:spLocks noGrp="1"/>
          </p:cNvSpPr>
          <p:nvPr>
            <p:ph sz="half" idx="2"/>
          </p:nvPr>
        </p:nvSpPr>
        <p:spPr>
          <a:xfrm>
            <a:off x="257176" y="2187575"/>
            <a:ext cx="4040188" cy="4533900"/>
          </a:xfrm>
        </p:spPr>
        <p:txBody>
          <a:bodyPr/>
          <a:lstStyle/>
          <a:p>
            <a:pPr fontAlgn="auto">
              <a:buFont typeface="Arial" panose="020B0604020202020204" pitchFamily="34" charset="0"/>
              <a:buChar char="•"/>
            </a:pPr>
            <a:r>
              <a:rPr lang="en-US" sz="1800" dirty="0" smtClean="0"/>
              <a:t>Vendor:  Xerox</a:t>
            </a:r>
          </a:p>
          <a:p>
            <a:pPr fontAlgn="auto">
              <a:buFont typeface="Arial" panose="020B0604020202020204" pitchFamily="34" charset="0"/>
              <a:buChar char="•"/>
            </a:pPr>
            <a:r>
              <a:rPr lang="en-US" sz="1800" dirty="0"/>
              <a:t>Contract owner - ARA</a:t>
            </a:r>
          </a:p>
          <a:p>
            <a:pPr fontAlgn="auto">
              <a:buFont typeface="Arial" panose="020B0604020202020204" pitchFamily="34" charset="0"/>
              <a:buChar char="•"/>
            </a:pPr>
            <a:r>
              <a:rPr lang="en-US" sz="1800" dirty="0" smtClean="0"/>
              <a:t>Term:  5 years + 6 months*</a:t>
            </a:r>
          </a:p>
          <a:p>
            <a:pPr fontAlgn="auto">
              <a:buFont typeface="Arial" panose="020B0604020202020204" pitchFamily="34" charset="0"/>
              <a:buChar char="•"/>
            </a:pPr>
            <a:r>
              <a:rPr lang="en-US" sz="1800" dirty="0" smtClean="0"/>
              <a:t>Contract expiration - 10/31/2016*</a:t>
            </a:r>
          </a:p>
          <a:p>
            <a:pPr fontAlgn="auto">
              <a:buFont typeface="Arial" panose="020B0604020202020204" pitchFamily="34" charset="0"/>
              <a:buChar char="•"/>
            </a:pPr>
            <a:r>
              <a:rPr lang="en-US" sz="1800" dirty="0" smtClean="0"/>
              <a:t>Total contract value:  $13,320,000</a:t>
            </a:r>
            <a:endParaRPr lang="en-US" sz="1800" dirty="0"/>
          </a:p>
          <a:p>
            <a:pPr fontAlgn="auto">
              <a:buFont typeface="Arial" panose="020B0604020202020204" pitchFamily="34" charset="0"/>
              <a:buChar char="•"/>
            </a:pPr>
            <a:endParaRPr lang="en-US" sz="1800" dirty="0" smtClean="0"/>
          </a:p>
          <a:p>
            <a:pPr fontAlgn="auto">
              <a:buFont typeface="Arial" panose="020B0604020202020204" pitchFamily="34" charset="0"/>
              <a:buChar char="•"/>
            </a:pPr>
            <a:endParaRPr lang="en-US" sz="1800" dirty="0"/>
          </a:p>
          <a:p>
            <a:pPr fontAlgn="auto">
              <a:spcBef>
                <a:spcPts val="1200"/>
              </a:spcBef>
              <a:buFont typeface="Arial" panose="020B0604020202020204" pitchFamily="34" charset="0"/>
              <a:buChar char="•"/>
            </a:pPr>
            <a:r>
              <a:rPr lang="en-US" sz="1800" dirty="0" smtClean="0"/>
              <a:t>Past 12-month average </a:t>
            </a:r>
            <a:r>
              <a:rPr lang="en-US" sz="1800" dirty="0"/>
              <a:t>spend:  </a:t>
            </a:r>
          </a:p>
          <a:p>
            <a:pPr lvl="1">
              <a:buFont typeface="Arial" panose="020B0604020202020204" pitchFamily="34" charset="0"/>
              <a:buChar char="–"/>
            </a:pPr>
            <a:r>
              <a:rPr lang="en-US" sz="1400" dirty="0"/>
              <a:t>$220,000 / </a:t>
            </a:r>
            <a:r>
              <a:rPr lang="en-US" sz="1400" dirty="0" smtClean="0"/>
              <a:t>month</a:t>
            </a:r>
          </a:p>
          <a:p>
            <a:pPr lvl="1">
              <a:buFont typeface="Arial" panose="020B0604020202020204" pitchFamily="34" charset="0"/>
              <a:buChar char="–"/>
            </a:pPr>
            <a:r>
              <a:rPr lang="en-US" sz="1400" dirty="0" smtClean="0"/>
              <a:t>$2,640,000 </a:t>
            </a:r>
            <a:r>
              <a:rPr lang="en-US" sz="1400" dirty="0"/>
              <a:t>/ </a:t>
            </a:r>
            <a:r>
              <a:rPr lang="en-US" sz="1400" dirty="0" smtClean="0"/>
              <a:t>year</a:t>
            </a:r>
          </a:p>
          <a:p>
            <a:pPr>
              <a:buFont typeface="Arial" panose="020B0604020202020204" pitchFamily="34" charset="0"/>
              <a:buChar char="•"/>
            </a:pPr>
            <a:r>
              <a:rPr lang="en-US" sz="1800" dirty="0" smtClean="0"/>
              <a:t>MWBE Goal participation:  </a:t>
            </a:r>
          </a:p>
          <a:p>
            <a:pPr lvl="1">
              <a:buFont typeface="Arial" panose="020B0604020202020204" pitchFamily="34" charset="0"/>
              <a:buChar char="–"/>
            </a:pPr>
            <a:r>
              <a:rPr lang="en-US" sz="1400" dirty="0" smtClean="0"/>
              <a:t>10.3%   (11% goal)</a:t>
            </a:r>
          </a:p>
          <a:p>
            <a:pPr lvl="1">
              <a:buFont typeface="Arial" panose="020B0604020202020204" pitchFamily="34" charset="0"/>
              <a:buChar char="–"/>
            </a:pPr>
            <a:endParaRPr lang="en-US" sz="1400" dirty="0"/>
          </a:p>
          <a:p>
            <a:pPr marL="57150" indent="-57150">
              <a:buNone/>
            </a:pPr>
            <a:r>
              <a:rPr lang="en-US" sz="1400" dirty="0" smtClean="0"/>
              <a:t>*</a:t>
            </a:r>
            <a:r>
              <a:rPr lang="en-US" sz="1200" dirty="0" smtClean="0"/>
              <a:t>Separate RCA will </a:t>
            </a:r>
            <a:r>
              <a:rPr lang="en-US" sz="1200" dirty="0"/>
              <a:t>propose </a:t>
            </a:r>
            <a:r>
              <a:rPr lang="en-US" sz="1200" dirty="0" smtClean="0"/>
              <a:t>Amendment  2 </a:t>
            </a:r>
            <a:r>
              <a:rPr lang="en-US" sz="1200" dirty="0"/>
              <a:t>to extend by </a:t>
            </a:r>
            <a:r>
              <a:rPr lang="en-US" sz="1200" dirty="0" smtClean="0"/>
              <a:t>an </a:t>
            </a:r>
            <a:r>
              <a:rPr lang="en-US" sz="1200" dirty="0" smtClean="0"/>
              <a:t>additional 3 </a:t>
            </a:r>
            <a:r>
              <a:rPr lang="en-US" sz="1200" dirty="0"/>
              <a:t>months.</a:t>
            </a:r>
          </a:p>
        </p:txBody>
      </p:sp>
      <p:sp>
        <p:nvSpPr>
          <p:cNvPr id="10" name="Text Placeholder 9"/>
          <p:cNvSpPr>
            <a:spLocks noGrp="1"/>
          </p:cNvSpPr>
          <p:nvPr>
            <p:ph type="body" sz="quarter" idx="3"/>
          </p:nvPr>
        </p:nvSpPr>
        <p:spPr>
          <a:xfrm>
            <a:off x="4497390" y="1535113"/>
            <a:ext cx="4379910" cy="639762"/>
          </a:xfrm>
        </p:spPr>
        <p:txBody>
          <a:bodyPr/>
          <a:lstStyle/>
          <a:p>
            <a:pPr algn="ctr"/>
            <a:r>
              <a:rPr lang="en-US" dirty="0" smtClean="0"/>
              <a:t>Proposed Contract</a:t>
            </a:r>
            <a:endParaRPr lang="en-US" dirty="0"/>
          </a:p>
        </p:txBody>
      </p:sp>
      <p:sp>
        <p:nvSpPr>
          <p:cNvPr id="11" name="Content Placeholder 10"/>
          <p:cNvSpPr>
            <a:spLocks noGrp="1"/>
          </p:cNvSpPr>
          <p:nvPr>
            <p:ph sz="quarter" idx="4"/>
          </p:nvPr>
        </p:nvSpPr>
        <p:spPr>
          <a:xfrm>
            <a:off x="4645025" y="2187575"/>
            <a:ext cx="4041775" cy="3951288"/>
          </a:xfrm>
        </p:spPr>
        <p:txBody>
          <a:bodyPr/>
          <a:lstStyle/>
          <a:p>
            <a:r>
              <a:rPr lang="en-US" sz="1800" dirty="0" smtClean="0"/>
              <a:t>Vendor:  Ricoh</a:t>
            </a:r>
          </a:p>
          <a:p>
            <a:r>
              <a:rPr lang="en-US" sz="1800" dirty="0"/>
              <a:t>Contract owner – HITS</a:t>
            </a:r>
          </a:p>
          <a:p>
            <a:r>
              <a:rPr lang="en-US" sz="1800" dirty="0" smtClean="0"/>
              <a:t>Term:  4 years</a:t>
            </a:r>
          </a:p>
          <a:p>
            <a:r>
              <a:rPr lang="en-US" sz="1800" dirty="0" smtClean="0"/>
              <a:t>Council Agenda </a:t>
            </a:r>
            <a:r>
              <a:rPr lang="en-US" sz="1800" dirty="0"/>
              <a:t>–</a:t>
            </a:r>
            <a:r>
              <a:rPr lang="en-US" sz="1800" dirty="0" smtClean="0"/>
              <a:t> 8/31/2016**</a:t>
            </a:r>
          </a:p>
          <a:p>
            <a:r>
              <a:rPr lang="en-US" sz="1800" dirty="0" smtClean="0"/>
              <a:t>Total contract value: </a:t>
            </a:r>
          </a:p>
          <a:p>
            <a:pPr lvl="1"/>
            <a:r>
              <a:rPr lang="en-US" sz="1400" dirty="0" smtClean="0"/>
              <a:t>$7,233,476  	base contract</a:t>
            </a:r>
          </a:p>
          <a:p>
            <a:pPr lvl="1"/>
            <a:r>
              <a:rPr lang="en-US" sz="1400" u="sng" dirty="0" smtClean="0"/>
              <a:t>$1,808,369	</a:t>
            </a:r>
            <a:r>
              <a:rPr lang="en-US" sz="1400" dirty="0" smtClean="0"/>
              <a:t>25% contingency </a:t>
            </a:r>
          </a:p>
          <a:p>
            <a:pPr lvl="1"/>
            <a:r>
              <a:rPr lang="en-US" sz="1400" dirty="0" smtClean="0"/>
              <a:t>$9,041,845	total funding requested</a:t>
            </a:r>
          </a:p>
          <a:p>
            <a:r>
              <a:rPr lang="en-US" sz="1800" dirty="0" smtClean="0"/>
              <a:t>Forecasted spend for </a:t>
            </a:r>
            <a:r>
              <a:rPr lang="en-US" sz="1800" b="1" dirty="0" smtClean="0"/>
              <a:t>862</a:t>
            </a:r>
            <a:r>
              <a:rPr lang="en-US" sz="1800" dirty="0" smtClean="0"/>
              <a:t> devices:</a:t>
            </a:r>
          </a:p>
          <a:p>
            <a:pPr lvl="1"/>
            <a:r>
              <a:rPr lang="en-US" sz="1400" dirty="0" smtClean="0"/>
              <a:t>$150,697 </a:t>
            </a:r>
            <a:r>
              <a:rPr lang="en-US" sz="1400" dirty="0"/>
              <a:t>/ month  (savings:   $ </a:t>
            </a:r>
            <a:r>
              <a:rPr lang="en-US" sz="1400" dirty="0" smtClean="0"/>
              <a:t>69,303)</a:t>
            </a:r>
            <a:endParaRPr lang="en-US" sz="1400" dirty="0"/>
          </a:p>
          <a:p>
            <a:pPr lvl="1"/>
            <a:r>
              <a:rPr lang="en-US" sz="1400" dirty="0"/>
              <a:t>$</a:t>
            </a:r>
            <a:r>
              <a:rPr lang="en-US" sz="1400" dirty="0" smtClean="0"/>
              <a:t>1,808,364 </a:t>
            </a:r>
            <a:r>
              <a:rPr lang="en-US" sz="1400" dirty="0"/>
              <a:t>/ year  (savings:  </a:t>
            </a:r>
            <a:r>
              <a:rPr lang="en-US" sz="1400" dirty="0" smtClean="0"/>
              <a:t>$831,636)</a:t>
            </a:r>
            <a:endParaRPr lang="en-US" sz="1400" dirty="0"/>
          </a:p>
          <a:p>
            <a:r>
              <a:rPr lang="en-US" sz="1800" dirty="0"/>
              <a:t>Forecasted MWBE </a:t>
            </a:r>
            <a:r>
              <a:rPr lang="en-US" sz="1800" dirty="0" smtClean="0"/>
              <a:t>participation</a:t>
            </a:r>
          </a:p>
          <a:p>
            <a:pPr lvl="1"/>
            <a:r>
              <a:rPr lang="en-US" sz="1400" dirty="0" smtClean="0"/>
              <a:t>15</a:t>
            </a:r>
            <a:r>
              <a:rPr lang="en-US" sz="1400" dirty="0"/>
              <a:t>% </a:t>
            </a:r>
            <a:r>
              <a:rPr lang="en-US" sz="1400" dirty="0" smtClean="0"/>
              <a:t>  (</a:t>
            </a:r>
            <a:r>
              <a:rPr lang="en-US" sz="1400" dirty="0"/>
              <a:t>11% goal</a:t>
            </a:r>
            <a:r>
              <a:rPr lang="en-US" sz="1400" dirty="0" smtClean="0"/>
              <a:t>)</a:t>
            </a:r>
          </a:p>
          <a:p>
            <a:pPr marL="457200" lvl="1" indent="0">
              <a:buNone/>
            </a:pPr>
            <a:endParaRPr lang="en-US" sz="1400" dirty="0" smtClean="0"/>
          </a:p>
          <a:p>
            <a:pPr marL="57150" indent="0">
              <a:buNone/>
            </a:pPr>
            <a:r>
              <a:rPr lang="en-US" sz="1200" dirty="0"/>
              <a:t>**Phase-in time needed:  minimum 8 weeks.  </a:t>
            </a:r>
          </a:p>
        </p:txBody>
      </p:sp>
      <p:sp>
        <p:nvSpPr>
          <p:cNvPr id="4" name="Slide Number Placeholder 3"/>
          <p:cNvSpPr>
            <a:spLocks noGrp="1"/>
          </p:cNvSpPr>
          <p:nvPr>
            <p:ph type="sldNum" sz="quarter" idx="10"/>
          </p:nvPr>
        </p:nvSpPr>
        <p:spPr/>
        <p:txBody>
          <a:bodyPr/>
          <a:lstStyle/>
          <a:p>
            <a:pPr>
              <a:defRPr/>
            </a:pPr>
            <a:fld id="{E6A42D1C-3BE5-40C8-B75D-7D278621CB81}" type="slidenum">
              <a:rPr lang="en-US" smtClean="0"/>
              <a:pPr>
                <a:defRPr/>
              </a:pPr>
              <a:t>7</a:t>
            </a:fld>
            <a:endParaRPr lang="en-US" dirty="0"/>
          </a:p>
        </p:txBody>
      </p:sp>
      <p:cxnSp>
        <p:nvCxnSpPr>
          <p:cNvPr id="13" name="Straight Connector 12"/>
          <p:cNvCxnSpPr/>
          <p:nvPr/>
        </p:nvCxnSpPr>
        <p:spPr bwMode="auto">
          <a:xfrm>
            <a:off x="4497389" y="2174875"/>
            <a:ext cx="0" cy="4359275"/>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cxnSp>
        <p:nvCxnSpPr>
          <p:cNvPr id="16" name="Straight Connector 15"/>
          <p:cNvCxnSpPr/>
          <p:nvPr/>
        </p:nvCxnSpPr>
        <p:spPr bwMode="auto">
          <a:xfrm>
            <a:off x="257176" y="2174875"/>
            <a:ext cx="8620124" cy="0"/>
          </a:xfrm>
          <a:prstGeom prst="line">
            <a:avLst/>
          </a:prstGeom>
          <a:solidFill>
            <a:schemeClr val="accent1"/>
          </a:solidFill>
          <a:ln w="22225"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1202815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0" y="0"/>
            <a:ext cx="9144000" cy="1276350"/>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p:txBody>
          <a:bodyPr/>
          <a:lstStyle/>
          <a:p>
            <a:pPr algn="ctr"/>
            <a:r>
              <a:rPr lang="en-US" dirty="0" smtClean="0"/>
              <a:t>Selection Process</a:t>
            </a:r>
            <a:endParaRPr lang="en-US" dirty="0"/>
          </a:p>
        </p:txBody>
      </p:sp>
      <p:sp>
        <p:nvSpPr>
          <p:cNvPr id="3" name="Content Placeholder 2"/>
          <p:cNvSpPr>
            <a:spLocks noGrp="1"/>
          </p:cNvSpPr>
          <p:nvPr>
            <p:ph idx="1"/>
          </p:nvPr>
        </p:nvSpPr>
        <p:spPr>
          <a:xfrm>
            <a:off x="533400" y="1524000"/>
            <a:ext cx="8153400" cy="4648200"/>
          </a:xfrm>
        </p:spPr>
        <p:txBody>
          <a:bodyPr/>
          <a:lstStyle/>
          <a:p>
            <a:pPr marL="0" indent="0">
              <a:lnSpc>
                <a:spcPct val="120000"/>
              </a:lnSpc>
              <a:buNone/>
            </a:pPr>
            <a:r>
              <a:rPr lang="en-US" sz="2000" dirty="0" smtClean="0"/>
              <a:t>The </a:t>
            </a:r>
            <a:r>
              <a:rPr lang="en-US" sz="2000" dirty="0"/>
              <a:t>City desired </a:t>
            </a:r>
            <a:r>
              <a:rPr lang="en-US" sz="2000" i="1" dirty="0"/>
              <a:t>additional rigor </a:t>
            </a:r>
            <a:r>
              <a:rPr lang="en-US" sz="2000" dirty="0"/>
              <a:t>in comparing multifunction printer provider capabilities and services.  </a:t>
            </a:r>
            <a:endParaRPr lang="en-US" sz="2000" dirty="0" smtClean="0"/>
          </a:p>
          <a:p>
            <a:pPr>
              <a:lnSpc>
                <a:spcPct val="120000"/>
              </a:lnSpc>
            </a:pPr>
            <a:r>
              <a:rPr lang="en-US" sz="1800" b="1" dirty="0" smtClean="0"/>
              <a:t>Hybrid </a:t>
            </a:r>
            <a:r>
              <a:rPr lang="en-US" sz="1800" b="1" dirty="0"/>
              <a:t>approach:  cooperative purchasing </a:t>
            </a:r>
            <a:r>
              <a:rPr lang="en-US" sz="1800" b="1" dirty="0" smtClean="0"/>
              <a:t>+ proposal solicitation</a:t>
            </a:r>
          </a:p>
          <a:p>
            <a:pPr>
              <a:lnSpc>
                <a:spcPct val="120000"/>
              </a:lnSpc>
            </a:pPr>
            <a:r>
              <a:rPr lang="en-US" sz="1800" dirty="0" smtClean="0"/>
              <a:t>Evaluation </a:t>
            </a:r>
            <a:r>
              <a:rPr lang="en-US" sz="1800" dirty="0"/>
              <a:t>committee considered the following </a:t>
            </a:r>
            <a:r>
              <a:rPr lang="en-US" sz="1800" b="1" dirty="0" smtClean="0"/>
              <a:t>criteria</a:t>
            </a:r>
            <a:r>
              <a:rPr lang="en-US" sz="1800" dirty="0" smtClean="0"/>
              <a:t> and </a:t>
            </a:r>
            <a:r>
              <a:rPr lang="en-US" sz="1800" b="1" dirty="0" smtClean="0">
                <a:solidFill>
                  <a:srgbClr val="00B0F0"/>
                </a:solidFill>
              </a:rPr>
              <a:t>weight</a:t>
            </a:r>
            <a:endParaRPr lang="en-US" sz="1800" dirty="0"/>
          </a:p>
          <a:p>
            <a:pPr>
              <a:lnSpc>
                <a:spcPct val="120000"/>
              </a:lnSpc>
            </a:pPr>
            <a:r>
              <a:rPr lang="en-US" sz="1800" dirty="0" smtClean="0"/>
              <a:t>Heavy emphasis on SERVICE</a:t>
            </a:r>
          </a:p>
          <a:p>
            <a:pPr marL="457200" lvl="1" indent="0">
              <a:lnSpc>
                <a:spcPct val="120000"/>
              </a:lnSpc>
              <a:spcBef>
                <a:spcPts val="2400"/>
              </a:spcBef>
              <a:buNone/>
              <a:tabLst>
                <a:tab pos="4572000" algn="l"/>
              </a:tabLst>
            </a:pPr>
            <a:r>
              <a:rPr lang="en-US" sz="1700" dirty="0"/>
              <a:t>PM Plan </a:t>
            </a:r>
            <a:r>
              <a:rPr lang="en-US" sz="1700" b="1" baseline="30000" dirty="0">
                <a:solidFill>
                  <a:srgbClr val="00B0F0"/>
                </a:solidFill>
              </a:rPr>
              <a:t>3</a:t>
            </a:r>
            <a:r>
              <a:rPr lang="en-US" sz="1700" dirty="0"/>
              <a:t>	</a:t>
            </a:r>
            <a:r>
              <a:rPr lang="en-US" sz="1700" dirty="0" smtClean="0"/>
              <a:t>Breakdown </a:t>
            </a:r>
            <a:r>
              <a:rPr lang="en-US" sz="1700" dirty="0"/>
              <a:t>Response Plan </a:t>
            </a:r>
            <a:r>
              <a:rPr lang="en-US" sz="1700" b="1" baseline="30000" dirty="0">
                <a:solidFill>
                  <a:srgbClr val="00B0F0"/>
                </a:solidFill>
              </a:rPr>
              <a:t>3</a:t>
            </a:r>
          </a:p>
          <a:p>
            <a:pPr marL="457200" lvl="1" indent="0">
              <a:lnSpc>
                <a:spcPct val="120000"/>
              </a:lnSpc>
              <a:buNone/>
              <a:tabLst>
                <a:tab pos="4572000" algn="l"/>
              </a:tabLst>
            </a:pPr>
            <a:r>
              <a:rPr lang="en-US" sz="1700" dirty="0" smtClean="0"/>
              <a:t>Lemon </a:t>
            </a:r>
            <a:r>
              <a:rPr lang="en-US" sz="1700" dirty="0"/>
              <a:t>Equipment Plan </a:t>
            </a:r>
            <a:r>
              <a:rPr lang="en-US" sz="1700" b="1" baseline="30000" dirty="0">
                <a:solidFill>
                  <a:srgbClr val="00B0F0"/>
                </a:solidFill>
              </a:rPr>
              <a:t>2</a:t>
            </a:r>
            <a:r>
              <a:rPr lang="en-US" sz="1700" b="1" baseline="30000" dirty="0"/>
              <a:t> </a:t>
            </a:r>
            <a:r>
              <a:rPr lang="en-US" sz="1700" b="1" baseline="30000" dirty="0" smtClean="0"/>
              <a:t>	</a:t>
            </a:r>
            <a:r>
              <a:rPr lang="en-US" sz="1700" dirty="0" smtClean="0"/>
              <a:t>Process </a:t>
            </a:r>
            <a:r>
              <a:rPr lang="en-US" sz="1700" dirty="0"/>
              <a:t>for ordering supplies</a:t>
            </a:r>
            <a:r>
              <a:rPr lang="en-US" sz="1700" b="1" baseline="30000" dirty="0"/>
              <a:t> </a:t>
            </a:r>
            <a:r>
              <a:rPr lang="en-US" sz="1700" b="1" baseline="30000" dirty="0">
                <a:solidFill>
                  <a:srgbClr val="00B0F0"/>
                </a:solidFill>
              </a:rPr>
              <a:t>2</a:t>
            </a:r>
          </a:p>
          <a:p>
            <a:pPr marL="457200" lvl="1" indent="0">
              <a:lnSpc>
                <a:spcPct val="120000"/>
              </a:lnSpc>
              <a:buNone/>
              <a:tabLst>
                <a:tab pos="4572000" algn="l"/>
              </a:tabLst>
            </a:pPr>
            <a:r>
              <a:rPr lang="en-US" sz="1700" dirty="0" smtClean="0"/>
              <a:t>Helpdesk</a:t>
            </a:r>
            <a:r>
              <a:rPr lang="en-US" sz="1700" b="1" baseline="30000" dirty="0" smtClean="0"/>
              <a:t> </a:t>
            </a:r>
            <a:r>
              <a:rPr lang="en-US" sz="1700" b="1" baseline="30000" dirty="0">
                <a:solidFill>
                  <a:srgbClr val="00B0F0"/>
                </a:solidFill>
              </a:rPr>
              <a:t>3</a:t>
            </a:r>
            <a:r>
              <a:rPr lang="en-US" sz="1700" b="1" baseline="30000" dirty="0"/>
              <a:t> </a:t>
            </a:r>
            <a:r>
              <a:rPr lang="en-US" sz="1700" dirty="0"/>
              <a:t>	</a:t>
            </a:r>
            <a:r>
              <a:rPr lang="en-US" sz="1700" dirty="0" smtClean="0"/>
              <a:t>Standard </a:t>
            </a:r>
            <a:r>
              <a:rPr lang="en-US" sz="1700" dirty="0"/>
              <a:t>Reports</a:t>
            </a:r>
            <a:r>
              <a:rPr lang="en-US" sz="1700" b="1" baseline="30000" dirty="0"/>
              <a:t> </a:t>
            </a:r>
            <a:r>
              <a:rPr lang="en-US" sz="1700" b="1" baseline="30000" dirty="0">
                <a:solidFill>
                  <a:srgbClr val="00B0F0"/>
                </a:solidFill>
              </a:rPr>
              <a:t>1</a:t>
            </a:r>
          </a:p>
          <a:p>
            <a:pPr marL="457200" lvl="1" indent="0">
              <a:lnSpc>
                <a:spcPct val="120000"/>
              </a:lnSpc>
              <a:buNone/>
              <a:tabLst>
                <a:tab pos="4572000" algn="l"/>
              </a:tabLst>
            </a:pPr>
            <a:r>
              <a:rPr lang="en-US" sz="1700" dirty="0" smtClean="0"/>
              <a:t>Equipment</a:t>
            </a:r>
            <a:r>
              <a:rPr lang="en-US" sz="1700" b="1" baseline="30000" dirty="0" smtClean="0"/>
              <a:t> </a:t>
            </a:r>
            <a:r>
              <a:rPr lang="en-US" sz="1700" b="1" baseline="30000" dirty="0">
                <a:solidFill>
                  <a:srgbClr val="00B0F0"/>
                </a:solidFill>
              </a:rPr>
              <a:t>2</a:t>
            </a:r>
            <a:r>
              <a:rPr lang="en-US" sz="1700" dirty="0"/>
              <a:t>	</a:t>
            </a:r>
            <a:r>
              <a:rPr lang="en-US" sz="1700" dirty="0" smtClean="0"/>
              <a:t>Installation </a:t>
            </a:r>
            <a:r>
              <a:rPr lang="en-US" sz="1700" dirty="0"/>
              <a:t>Plan</a:t>
            </a:r>
            <a:r>
              <a:rPr lang="en-US" sz="1700" b="1" baseline="30000" dirty="0"/>
              <a:t> </a:t>
            </a:r>
            <a:r>
              <a:rPr lang="en-US" sz="1700" b="1" baseline="30000" dirty="0">
                <a:solidFill>
                  <a:srgbClr val="00B0F0"/>
                </a:solidFill>
              </a:rPr>
              <a:t>2</a:t>
            </a:r>
          </a:p>
          <a:p>
            <a:pPr marL="457200" lvl="1" indent="0">
              <a:lnSpc>
                <a:spcPct val="120000"/>
              </a:lnSpc>
              <a:buNone/>
              <a:tabLst>
                <a:tab pos="4572000" algn="l"/>
              </a:tabLst>
            </a:pPr>
            <a:r>
              <a:rPr lang="en-US" sz="1700" dirty="0" smtClean="0"/>
              <a:t>Flexibility</a:t>
            </a:r>
            <a:r>
              <a:rPr lang="en-US" sz="1700" b="1" baseline="30000" dirty="0" smtClean="0"/>
              <a:t> </a:t>
            </a:r>
            <a:r>
              <a:rPr lang="en-US" sz="1700" b="1" baseline="30000" dirty="0">
                <a:solidFill>
                  <a:srgbClr val="00B0F0"/>
                </a:solidFill>
              </a:rPr>
              <a:t>1</a:t>
            </a:r>
            <a:r>
              <a:rPr lang="en-US" sz="1700" dirty="0"/>
              <a:t>	</a:t>
            </a:r>
            <a:r>
              <a:rPr lang="en-US" sz="1700" dirty="0" smtClean="0"/>
              <a:t>Price</a:t>
            </a:r>
            <a:r>
              <a:rPr lang="en-US" sz="1700" b="1" baseline="30000" dirty="0" smtClean="0"/>
              <a:t> </a:t>
            </a:r>
            <a:r>
              <a:rPr lang="en-US" sz="1700" b="1" baseline="30000" dirty="0">
                <a:solidFill>
                  <a:srgbClr val="00B0F0"/>
                </a:solidFill>
              </a:rPr>
              <a:t>1</a:t>
            </a:r>
          </a:p>
          <a:p>
            <a:pPr marL="457200" lvl="1" indent="0">
              <a:lnSpc>
                <a:spcPct val="120000"/>
              </a:lnSpc>
              <a:buNone/>
              <a:tabLst>
                <a:tab pos="4572000" algn="l"/>
              </a:tabLst>
            </a:pPr>
            <a:r>
              <a:rPr lang="en-US" sz="1700" dirty="0" smtClean="0"/>
              <a:t>Managed </a:t>
            </a:r>
            <a:r>
              <a:rPr lang="en-US" sz="1700" dirty="0"/>
              <a:t>Print Capabilities</a:t>
            </a:r>
            <a:r>
              <a:rPr lang="en-US" sz="1700" b="1" baseline="30000" dirty="0"/>
              <a:t> </a:t>
            </a:r>
            <a:r>
              <a:rPr lang="en-US" sz="1700" b="1" baseline="30000" dirty="0">
                <a:solidFill>
                  <a:srgbClr val="00B0F0"/>
                </a:solidFill>
              </a:rPr>
              <a:t>1</a:t>
            </a:r>
          </a:p>
          <a:p>
            <a:pPr lvl="1" fontAlgn="auto">
              <a:buFont typeface="Courier New" panose="02070309020205020404" pitchFamily="49" charset="0"/>
              <a:buChar char="o"/>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E6A42D1C-3BE5-40C8-B75D-7D278621CB81}" type="slidenum">
              <a:rPr lang="en-US" smtClean="0"/>
              <a:pPr>
                <a:defRPr/>
              </a:pPr>
              <a:t>8</a:t>
            </a:fld>
            <a:endParaRPr lang="en-US" dirty="0"/>
          </a:p>
        </p:txBody>
      </p:sp>
    </p:spTree>
    <p:extLst>
      <p:ext uri="{BB962C8B-B14F-4D97-AF65-F5344CB8AC3E}">
        <p14:creationId xmlns:p14="http://schemas.microsoft.com/office/powerpoint/2010/main" val="3432882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 b="14875"/>
          <a:stretch/>
        </p:blipFill>
        <p:spPr>
          <a:xfrm>
            <a:off x="457199" y="1116566"/>
            <a:ext cx="1583615" cy="1103422"/>
          </a:xfrm>
          <a:prstGeom prst="rect">
            <a:avLst/>
          </a:prstGeom>
        </p:spPr>
      </p:pic>
      <p:sp>
        <p:nvSpPr>
          <p:cNvPr id="6" name="Rectangle 5"/>
          <p:cNvSpPr/>
          <p:nvPr/>
        </p:nvSpPr>
        <p:spPr bwMode="auto">
          <a:xfrm>
            <a:off x="0" y="0"/>
            <a:ext cx="9144000" cy="1276350"/>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265488" y="210832"/>
            <a:ext cx="8688011" cy="856395"/>
          </a:xfrm>
        </p:spPr>
        <p:txBody>
          <a:bodyPr>
            <a:normAutofit/>
          </a:bodyPr>
          <a:lstStyle/>
          <a:p>
            <a:pPr algn="ctr"/>
            <a:r>
              <a:rPr lang="en-US" dirty="0"/>
              <a:t>Price Comparison of top 2 </a:t>
            </a:r>
            <a:r>
              <a:rPr lang="en-US" dirty="0" smtClean="0"/>
              <a:t>vendors </a:t>
            </a:r>
            <a:endParaRPr lang="en-US" sz="2200" dirty="0"/>
          </a:p>
        </p:txBody>
      </p:sp>
      <p:sp>
        <p:nvSpPr>
          <p:cNvPr id="3" name="Content Placeholder 2"/>
          <p:cNvSpPr>
            <a:spLocks noGrp="1"/>
          </p:cNvSpPr>
          <p:nvPr>
            <p:ph idx="1"/>
          </p:nvPr>
        </p:nvSpPr>
        <p:spPr>
          <a:xfrm>
            <a:off x="2257424" y="1576731"/>
            <a:ext cx="6429375" cy="449791"/>
          </a:xfrm>
        </p:spPr>
        <p:txBody>
          <a:bodyPr>
            <a:normAutofit fontScale="85000" lnSpcReduction="10000"/>
          </a:bodyPr>
          <a:lstStyle/>
          <a:p>
            <a:pPr marL="57150" indent="0" algn="ctr">
              <a:spcBef>
                <a:spcPts val="600"/>
              </a:spcBef>
              <a:buNone/>
            </a:pPr>
            <a:r>
              <a:rPr lang="en-US" sz="1600" dirty="0" smtClean="0"/>
              <a:t>Evaluation pricing based on inventory </a:t>
            </a:r>
            <a:r>
              <a:rPr lang="en-US" sz="1600" u="sng" dirty="0" smtClean="0"/>
              <a:t>at time of evaluation</a:t>
            </a:r>
            <a:r>
              <a:rPr lang="en-US" sz="1600" dirty="0" smtClean="0"/>
              <a:t> =  901 devices </a:t>
            </a:r>
          </a:p>
          <a:p>
            <a:pPr marL="57150" indent="0" algn="ctr">
              <a:spcBef>
                <a:spcPts val="600"/>
              </a:spcBef>
              <a:buNone/>
            </a:pPr>
            <a:endParaRPr lang="en-US" sz="1600" dirty="0"/>
          </a:p>
          <a:p>
            <a:pPr marL="57150" indent="0" algn="ctr">
              <a:spcBef>
                <a:spcPts val="600"/>
              </a:spcBef>
              <a:buNone/>
            </a:pPr>
            <a:endParaRPr lang="en-US" sz="1600" dirty="0" smtClean="0"/>
          </a:p>
          <a:p>
            <a:pPr marL="0" indent="0" algn="ctr">
              <a:lnSpc>
                <a:spcPct val="100000"/>
              </a:lnSpc>
              <a:spcBef>
                <a:spcPts val="600"/>
              </a:spcBef>
              <a:buNone/>
            </a:pPr>
            <a:endParaRPr lang="en-US" sz="160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E6A42D1C-3BE5-40C8-B75D-7D278621CB81}" type="slidenum">
              <a:rPr lang="en-US" smtClean="0"/>
              <a:pPr>
                <a:defRPr/>
              </a:pPr>
              <a:t>9</a:t>
            </a:fld>
            <a:endParaRPr lang="en-US" dirty="0"/>
          </a:p>
        </p:txBody>
      </p:sp>
      <p:sp>
        <p:nvSpPr>
          <p:cNvPr id="7" name="AutoShape 2" descr="Image result for apples to apples comparis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apples to apples compariso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539206100"/>
              </p:ext>
            </p:extLst>
          </p:nvPr>
        </p:nvGraphicFramePr>
        <p:xfrm>
          <a:off x="265488" y="2219988"/>
          <a:ext cx="8524875" cy="2603430"/>
        </p:xfrm>
        <a:graphic>
          <a:graphicData uri="http://schemas.openxmlformats.org/drawingml/2006/table">
            <a:tbl>
              <a:tblPr firstRow="1" bandRow="1">
                <a:tableStyleId>{93296810-A885-4BE3-A3E7-6D5BEEA58F35}</a:tableStyleId>
              </a:tblPr>
              <a:tblGrid>
                <a:gridCol w="3935730"/>
                <a:gridCol w="2361507"/>
                <a:gridCol w="2227638"/>
              </a:tblGrid>
              <a:tr h="356125">
                <a:tc>
                  <a:txBody>
                    <a:bodyPr/>
                    <a:lstStyle/>
                    <a:p>
                      <a:endParaRPr lang="en-US" sz="1800" dirty="0"/>
                    </a:p>
                  </a:txBody>
                  <a:tcPr/>
                </a:tc>
                <a:tc>
                  <a:txBody>
                    <a:bodyPr/>
                    <a:lstStyle/>
                    <a:p>
                      <a:r>
                        <a:rPr lang="en-US" sz="1800" dirty="0" smtClean="0"/>
                        <a:t>Ricoh </a:t>
                      </a:r>
                      <a:r>
                        <a:rPr lang="en-US" sz="1400" dirty="0" smtClean="0"/>
                        <a:t>(Lease)</a:t>
                      </a:r>
                      <a:endParaRPr lang="en-US" sz="1800" i="1" dirty="0"/>
                    </a:p>
                  </a:txBody>
                  <a:tcPr/>
                </a:tc>
                <a:tc>
                  <a:txBody>
                    <a:bodyPr/>
                    <a:lstStyle/>
                    <a:p>
                      <a:r>
                        <a:rPr lang="en-US" sz="1800" dirty="0" smtClean="0"/>
                        <a:t>Xerox </a:t>
                      </a:r>
                      <a:r>
                        <a:rPr lang="en-US" sz="1400" dirty="0" smtClean="0"/>
                        <a:t>(Rental)</a:t>
                      </a:r>
                      <a:endParaRPr lang="en-US" sz="1800" i="1" dirty="0"/>
                    </a:p>
                  </a:txBody>
                  <a:tcPr/>
                </a:tc>
              </a:tr>
              <a:tr h="326448">
                <a:tc>
                  <a:txBody>
                    <a:bodyPr/>
                    <a:lstStyle/>
                    <a:p>
                      <a:r>
                        <a:rPr lang="en-US" sz="1600" dirty="0" smtClean="0"/>
                        <a:t>New Proposed Monthly </a:t>
                      </a:r>
                      <a:endParaRPr lang="en-US" sz="11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effectLst>
                            <a:outerShdw blurRad="38100" dist="38100" dir="2700000" algn="tl">
                              <a:srgbClr val="000000">
                                <a:alpha val="43137"/>
                              </a:srgbClr>
                            </a:outerShdw>
                          </a:effectLst>
                        </a:rPr>
                        <a:t>$178,522</a:t>
                      </a:r>
                      <a:endParaRPr lang="en-US" sz="900" b="1" i="1" baseline="0" dirty="0" smtClean="0">
                        <a:solidFill>
                          <a:srgbClr val="00B050"/>
                        </a:solidFill>
                        <a:effectLst>
                          <a:outerShdw blurRad="38100" dist="38100" dir="2700000" algn="tl">
                            <a:srgbClr val="000000">
                              <a:alpha val="43137"/>
                            </a:srgbClr>
                          </a:outerShdw>
                        </a:effectLs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effectLst>
                            <a:outerShdw blurRad="38100" dist="38100" dir="2700000" algn="tl">
                              <a:srgbClr val="000000">
                                <a:alpha val="43137"/>
                              </a:srgbClr>
                            </a:outerShdw>
                          </a:effectLst>
                        </a:rPr>
                        <a:t>$185,460</a:t>
                      </a:r>
                    </a:p>
                  </a:txBody>
                  <a:tcPr/>
                </a:tc>
              </a:tr>
              <a:tr h="222578">
                <a:tc>
                  <a:txBody>
                    <a:bodyPr/>
                    <a:lstStyle/>
                    <a:p>
                      <a:pPr marL="914400" marR="0" lvl="6" indent="0" algn="l" defTabSz="914400" rtl="0" eaLnBrk="1" fontAlgn="auto" latinLnBrk="0" hangingPunct="1">
                        <a:lnSpc>
                          <a:spcPct val="100000"/>
                        </a:lnSpc>
                        <a:spcBef>
                          <a:spcPts val="0"/>
                        </a:spcBef>
                        <a:spcAft>
                          <a:spcPts val="0"/>
                        </a:spcAft>
                        <a:buClrTx/>
                        <a:buSzTx/>
                        <a:buFontTx/>
                        <a:buNone/>
                        <a:tabLst/>
                        <a:defRPr/>
                      </a:pPr>
                      <a:r>
                        <a:rPr lang="en-US" sz="900" dirty="0" smtClean="0"/>
                        <a:t>Base Model  (with card readers)</a:t>
                      </a:r>
                      <a:endParaRPr lang="en-US" sz="900" dirty="0" smtClean="0">
                        <a:solidFill>
                          <a:schemeClr val="tx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latin typeface="+mn-lt"/>
                          <a:ea typeface="+mn-ea"/>
                          <a:cs typeface="+mn-cs"/>
                        </a:rPr>
                        <a:t>$161,934</a:t>
                      </a:r>
                      <a:endParaRPr lang="en-US" sz="900" kern="1200" dirty="0">
                        <a:solidFill>
                          <a:schemeClr val="dk1"/>
                        </a:solidFill>
                        <a:latin typeface="+mn-lt"/>
                        <a:ea typeface="+mn-ea"/>
                        <a:cs typeface="+mn-cs"/>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latin typeface="+mn-lt"/>
                          <a:ea typeface="+mn-ea"/>
                          <a:cs typeface="+mn-cs"/>
                        </a:rPr>
                        <a:t>$163,836</a:t>
                      </a:r>
                      <a:endParaRPr lang="en-US" sz="900" kern="1200" dirty="0">
                        <a:solidFill>
                          <a:schemeClr val="dk1"/>
                        </a:solidFill>
                        <a:latin typeface="+mn-lt"/>
                        <a:ea typeface="+mn-ea"/>
                        <a:cs typeface="+mn-cs"/>
                      </a:endParaRPr>
                    </a:p>
                  </a:txBody>
                  <a:tcPr/>
                </a:tc>
              </a:tr>
              <a:tr h="241272">
                <a:tc>
                  <a:txBody>
                    <a:bodyPr/>
                    <a:lstStyle/>
                    <a:p>
                      <a:pPr marL="914400" marR="0" lvl="6" indent="0" algn="l" defTabSz="914400" rtl="0" eaLnBrk="1" fontAlgn="auto" latinLnBrk="0" hangingPunct="1">
                        <a:lnSpc>
                          <a:spcPct val="100000"/>
                        </a:lnSpc>
                        <a:spcBef>
                          <a:spcPts val="0"/>
                        </a:spcBef>
                        <a:spcAft>
                          <a:spcPts val="0"/>
                        </a:spcAft>
                        <a:buClrTx/>
                        <a:buSzTx/>
                        <a:buFontTx/>
                        <a:buNone/>
                        <a:tabLst/>
                        <a:defRPr/>
                      </a:pPr>
                      <a:r>
                        <a:rPr lang="en-US" sz="900" dirty="0" smtClean="0"/>
                        <a:t>Follow Me Print</a:t>
                      </a:r>
                      <a:endParaRPr lang="en-US" sz="900" dirty="0" smtClean="0">
                        <a:solidFill>
                          <a:schemeClr val="tx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latin typeface="+mn-lt"/>
                          <a:ea typeface="+mn-ea"/>
                          <a:cs typeface="+mn-cs"/>
                        </a:rPr>
                        <a:t>$  16,588</a:t>
                      </a:r>
                      <a:endParaRPr lang="en-US" sz="900" kern="1200" dirty="0">
                        <a:solidFill>
                          <a:schemeClr val="dk1"/>
                        </a:solidFill>
                        <a:latin typeface="+mn-lt"/>
                        <a:ea typeface="+mn-ea"/>
                        <a:cs typeface="+mn-cs"/>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latin typeface="+mn-lt"/>
                          <a:ea typeface="+mn-ea"/>
                          <a:cs typeface="+mn-cs"/>
                        </a:rPr>
                        <a:t>$   21,624</a:t>
                      </a:r>
                      <a:endParaRPr lang="en-US" sz="900" kern="1200" dirty="0">
                        <a:solidFill>
                          <a:schemeClr val="dk1"/>
                        </a:solidFill>
                        <a:latin typeface="+mn-lt"/>
                        <a:ea typeface="+mn-ea"/>
                        <a:cs typeface="+mn-cs"/>
                      </a:endParaRPr>
                    </a:p>
                  </a:txBody>
                  <a:tcPr/>
                </a:tc>
              </a:tr>
              <a:tr h="222578">
                <a:tc>
                  <a:txBody>
                    <a:bodyPr/>
                    <a:lstStyle/>
                    <a:p>
                      <a:pPr marL="914400" marR="0" lvl="6" indent="0" algn="l" defTabSz="914400" rtl="0" eaLnBrk="1" fontAlgn="auto" latinLnBrk="0" hangingPunct="1">
                        <a:lnSpc>
                          <a:spcPct val="100000"/>
                        </a:lnSpc>
                        <a:spcBef>
                          <a:spcPts val="0"/>
                        </a:spcBef>
                        <a:spcAft>
                          <a:spcPts val="0"/>
                        </a:spcAft>
                        <a:buClrTx/>
                        <a:buSzTx/>
                        <a:buFontTx/>
                        <a:buNone/>
                        <a:tabLst/>
                        <a:defRPr/>
                      </a:pPr>
                      <a:r>
                        <a:rPr lang="en-US" sz="900" dirty="0" smtClean="0"/>
                        <a:t>Global</a:t>
                      </a:r>
                      <a:r>
                        <a:rPr lang="en-US" sz="900" baseline="0" dirty="0" smtClean="0"/>
                        <a:t> Scan </a:t>
                      </a:r>
                      <a:r>
                        <a:rPr lang="en-US" sz="900" dirty="0" smtClean="0"/>
                        <a:t>(Valued</a:t>
                      </a:r>
                      <a:r>
                        <a:rPr lang="en-US" sz="900" baseline="0" dirty="0" smtClean="0"/>
                        <a:t> @ $70,278</a:t>
                      </a:r>
                      <a:r>
                        <a:rPr lang="en-US" sz="900" dirty="0" smtClean="0"/>
                        <a:t>)</a:t>
                      </a:r>
                      <a:endParaRPr lang="en-US" sz="900" dirty="0">
                        <a:solidFill>
                          <a:schemeClr val="tx1"/>
                        </a:solidFill>
                      </a:endParaRPr>
                    </a:p>
                  </a:txBody>
                  <a:tcPr/>
                </a:tc>
                <a:tc>
                  <a:txBody>
                    <a:bodyPr/>
                    <a:lstStyle/>
                    <a:p>
                      <a:pPr algn="l"/>
                      <a:r>
                        <a:rPr lang="en-US" sz="900" kern="1200" dirty="0" smtClean="0">
                          <a:solidFill>
                            <a:schemeClr val="dk1"/>
                          </a:solidFill>
                          <a:latin typeface="+mn-lt"/>
                          <a:ea typeface="+mn-ea"/>
                          <a:cs typeface="+mn-cs"/>
                        </a:rPr>
                        <a:t>$           0</a:t>
                      </a:r>
                      <a:endParaRPr lang="en-US" sz="900" kern="1200" dirty="0">
                        <a:solidFill>
                          <a:schemeClr val="dk1"/>
                        </a:solidFill>
                        <a:latin typeface="+mn-lt"/>
                        <a:ea typeface="+mn-ea"/>
                        <a:cs typeface="+mn-cs"/>
                      </a:endParaRPr>
                    </a:p>
                  </a:txBody>
                  <a:tcPr/>
                </a:tc>
                <a:tc>
                  <a:txBody>
                    <a:bodyPr/>
                    <a:lstStyle/>
                    <a:p>
                      <a:pPr algn="l"/>
                      <a:r>
                        <a:rPr lang="en-US" sz="900" kern="1200" dirty="0" smtClean="0">
                          <a:solidFill>
                            <a:schemeClr val="dk1"/>
                          </a:solidFill>
                          <a:latin typeface="+mn-lt"/>
                          <a:ea typeface="+mn-ea"/>
                          <a:cs typeface="+mn-cs"/>
                        </a:rPr>
                        <a:t>-</a:t>
                      </a:r>
                      <a:endParaRPr lang="en-US" sz="900" kern="1200" dirty="0">
                        <a:solidFill>
                          <a:schemeClr val="dk1"/>
                        </a:solidFill>
                        <a:latin typeface="+mn-lt"/>
                        <a:ea typeface="+mn-ea"/>
                        <a:cs typeface="+mn-cs"/>
                      </a:endParaRPr>
                    </a:p>
                  </a:txBody>
                  <a:tcPr/>
                </a:tc>
              </a:tr>
              <a:tr h="289546">
                <a:tc>
                  <a:txBody>
                    <a:bodyPr/>
                    <a:lstStyle/>
                    <a:p>
                      <a:r>
                        <a:rPr lang="en-US" sz="1200" dirty="0" smtClean="0">
                          <a:solidFill>
                            <a:schemeClr val="tx1"/>
                          </a:solidFill>
                        </a:rPr>
                        <a:t>Estimated </a:t>
                      </a:r>
                      <a:r>
                        <a:rPr lang="en-US" sz="1200" dirty="0" smtClean="0">
                          <a:solidFill>
                            <a:schemeClr val="tx1"/>
                          </a:solidFill>
                        </a:rPr>
                        <a:t>monthly</a:t>
                      </a:r>
                      <a:r>
                        <a:rPr lang="en-US" sz="1200" baseline="0" dirty="0" smtClean="0">
                          <a:solidFill>
                            <a:schemeClr val="tx1"/>
                          </a:solidFill>
                        </a:rPr>
                        <a:t> </a:t>
                      </a:r>
                      <a:r>
                        <a:rPr lang="en-US" sz="1200" dirty="0" smtClean="0">
                          <a:solidFill>
                            <a:schemeClr val="tx1"/>
                          </a:solidFill>
                        </a:rPr>
                        <a:t>savings </a:t>
                      </a:r>
                      <a:r>
                        <a:rPr lang="en-US" sz="1200" dirty="0" smtClean="0">
                          <a:solidFill>
                            <a:schemeClr val="tx1"/>
                          </a:solidFill>
                        </a:rPr>
                        <a:t>vs. other vendor</a:t>
                      </a:r>
                      <a:endParaRPr lang="en-US" sz="12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US" sz="900" kern="1200" dirty="0" smtClean="0">
                          <a:solidFill>
                            <a:schemeClr val="dk1"/>
                          </a:solidFill>
                          <a:latin typeface="+mn-lt"/>
                          <a:ea typeface="+mn-ea"/>
                          <a:cs typeface="+mn-cs"/>
                        </a:rPr>
                        <a:t>$   6,938</a:t>
                      </a:r>
                      <a:endParaRPr lang="en-US" sz="900" kern="1200" dirty="0">
                        <a:solidFill>
                          <a:schemeClr val="dk1"/>
                        </a:solidFill>
                        <a:latin typeface="+mn-lt"/>
                        <a:ea typeface="+mn-ea"/>
                        <a:cs typeface="+mn-cs"/>
                      </a:endParaRP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latin typeface="+mn-lt"/>
                          <a:ea typeface="+mn-ea"/>
                          <a:cs typeface="+mn-cs"/>
                        </a:rPr>
                        <a:t>--</a:t>
                      </a:r>
                    </a:p>
                  </a:txBody>
                  <a:tcPr>
                    <a:lnB w="12700" cap="flat" cmpd="sng" algn="ctr">
                      <a:solidFill>
                        <a:schemeClr val="tx1"/>
                      </a:solidFill>
                      <a:prstDash val="solid"/>
                      <a:round/>
                      <a:headEnd type="none" w="med" len="med"/>
                      <a:tailEnd type="none" w="med" len="med"/>
                    </a:lnB>
                  </a:tcPr>
                </a:tc>
              </a:tr>
              <a:tr h="289546">
                <a:tc>
                  <a:txBody>
                    <a:bodyPr/>
                    <a:lstStyle/>
                    <a:p>
                      <a:pPr>
                        <a:spcBef>
                          <a:spcPts val="2400"/>
                        </a:spcBef>
                      </a:pPr>
                      <a:r>
                        <a:rPr lang="en-US" sz="1200" dirty="0" smtClean="0"/>
                        <a:t>Current</a:t>
                      </a:r>
                      <a:r>
                        <a:rPr lang="en-US" sz="1200" baseline="0" dirty="0" smtClean="0"/>
                        <a:t> contract average monthly spend</a:t>
                      </a:r>
                    </a:p>
                  </a:txBody>
                  <a:tcPr>
                    <a:lnT w="12700" cap="flat" cmpd="sng" algn="ctr">
                      <a:solidFill>
                        <a:schemeClr val="tx1"/>
                      </a:solidFill>
                      <a:prstDash val="solid"/>
                      <a:round/>
                      <a:headEnd type="none" w="med" len="med"/>
                      <a:tailEnd type="none" w="med" len="med"/>
                    </a:lnT>
                  </a:tcPr>
                </a:tc>
                <a:tc gridSpan="2">
                  <a:txBody>
                    <a:bodyPr/>
                    <a:lstStyle/>
                    <a:p>
                      <a:pPr algn="ctr">
                        <a:spcBef>
                          <a:spcPts val="2400"/>
                        </a:spcBef>
                      </a:pPr>
                      <a:r>
                        <a:rPr lang="en-US" sz="1600" kern="1200" dirty="0" smtClean="0">
                          <a:solidFill>
                            <a:schemeClr val="dk1"/>
                          </a:solidFill>
                          <a:effectLst>
                            <a:outerShdw blurRad="38100" dist="38100" dir="2700000" algn="tl">
                              <a:srgbClr val="000000">
                                <a:alpha val="43137"/>
                              </a:srgbClr>
                            </a:outerShdw>
                          </a:effectLst>
                          <a:latin typeface="+mn-lt"/>
                          <a:ea typeface="+mn-ea"/>
                          <a:cs typeface="+mn-cs"/>
                        </a:rPr>
                        <a:t>$220,000</a:t>
                      </a:r>
                      <a:endParaRPr lang="en-US" sz="1600" kern="1200" dirty="0">
                        <a:solidFill>
                          <a:schemeClr val="dk1"/>
                        </a:solidFill>
                        <a:effectLst>
                          <a:outerShdw blurRad="38100" dist="38100" dir="2700000" algn="tl">
                            <a:srgbClr val="000000">
                              <a:alpha val="43137"/>
                            </a:srgbClr>
                          </a:outerShdw>
                        </a:effectLst>
                        <a:latin typeface="+mn-lt"/>
                        <a:ea typeface="+mn-ea"/>
                        <a:cs typeface="+mn-cs"/>
                      </a:endParaRPr>
                    </a:p>
                  </a:txBody>
                  <a:tcPr>
                    <a:lnT w="12700" cap="flat" cmpd="sng" algn="ctr">
                      <a:solidFill>
                        <a:schemeClr val="tx1"/>
                      </a:solidFill>
                      <a:prstDash val="solid"/>
                      <a:round/>
                      <a:headEnd type="none" w="med" len="med"/>
                      <a:tailEnd type="none" w="med" len="med"/>
                    </a:lnT>
                  </a:tcPr>
                </a:tc>
                <a:tc hMerge="1">
                  <a:txBody>
                    <a:bodyPr/>
                    <a:lstStyle/>
                    <a:p>
                      <a:endParaRPr lang="en-US"/>
                    </a:p>
                  </a:txBody>
                  <a:tcPr/>
                </a:tc>
              </a:tr>
              <a:tr h="289546">
                <a:tc>
                  <a:txBody>
                    <a:bodyPr/>
                    <a:lstStyle/>
                    <a:p>
                      <a:r>
                        <a:rPr lang="en-US" sz="1200" dirty="0" smtClean="0"/>
                        <a:t>Estimated monthly</a:t>
                      </a:r>
                      <a:r>
                        <a:rPr lang="en-US" sz="1200" baseline="0" dirty="0" smtClean="0"/>
                        <a:t> </a:t>
                      </a:r>
                      <a:r>
                        <a:rPr lang="en-US" sz="1200" dirty="0" smtClean="0"/>
                        <a:t>savings  vs. </a:t>
                      </a:r>
                      <a:r>
                        <a:rPr lang="en-US" sz="1200" u="none" dirty="0" smtClean="0"/>
                        <a:t>current contract</a:t>
                      </a:r>
                      <a:endParaRPr lang="en-US" sz="1200" u="none" dirty="0">
                        <a:solidFill>
                          <a:schemeClr val="tx1"/>
                        </a:solidFill>
                      </a:endParaRPr>
                    </a:p>
                  </a:txBody>
                  <a:tcPr/>
                </a:tc>
                <a:tc>
                  <a:txBody>
                    <a:bodyPr/>
                    <a:lstStyle/>
                    <a:p>
                      <a:r>
                        <a:rPr lang="en-US" sz="1200" strike="noStrike" dirty="0" smtClean="0"/>
                        <a:t>$  41,478</a:t>
                      </a:r>
                      <a:endParaRPr lang="en-US" sz="1400" strike="noStrike"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r>
                        <a:rPr lang="en-US" sz="1200" baseline="0" dirty="0" smtClean="0"/>
                        <a:t>  34,540</a:t>
                      </a:r>
                      <a:endParaRPr lang="en-US" sz="1600" dirty="0"/>
                    </a:p>
                  </a:txBody>
                  <a:tcPr/>
                </a:tc>
              </a:tr>
              <a:tr h="289546">
                <a:tc>
                  <a:txBody>
                    <a:bodyPr/>
                    <a:lstStyle/>
                    <a:p>
                      <a:r>
                        <a:rPr lang="en-US" sz="1200" dirty="0" smtClean="0"/>
                        <a:t>Estimated</a:t>
                      </a:r>
                      <a:r>
                        <a:rPr lang="en-US" sz="1200" baseline="0" dirty="0" smtClean="0"/>
                        <a:t> annual savings  vs. current contract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trike="noStrike" dirty="0" smtClean="0"/>
                        <a:t>$497,736</a:t>
                      </a:r>
                      <a:endParaRPr lang="en-US" sz="1400" strike="noStrike"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$414,480</a:t>
                      </a:r>
                      <a:endParaRPr lang="en-US" sz="1200" dirty="0"/>
                    </a:p>
                  </a:txBody>
                  <a:tcPr/>
                </a:tc>
              </a:tr>
            </a:tbl>
          </a:graphicData>
        </a:graphic>
      </p:graphicFrame>
    </p:spTree>
    <p:extLst>
      <p:ext uri="{BB962C8B-B14F-4D97-AF65-F5344CB8AC3E}">
        <p14:creationId xmlns:p14="http://schemas.microsoft.com/office/powerpoint/2010/main" val="2135787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22567</TotalTime>
  <Words>1589</Words>
  <Application>Microsoft Office PowerPoint</Application>
  <PresentationFormat>On-screen Show (4:3)</PresentationFormat>
  <Paragraphs>326</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Custom Design</vt:lpstr>
      <vt:lpstr>PowerPoint Presentation</vt:lpstr>
      <vt:lpstr>Agenda</vt:lpstr>
      <vt:lpstr>Microsoft Enterprise Agreements</vt:lpstr>
      <vt:lpstr>Microsoft Enterprise Agreements</vt:lpstr>
      <vt:lpstr>Microsoft Enterprise Agreements</vt:lpstr>
      <vt:lpstr>Microsoft Enterprise Agreements</vt:lpstr>
      <vt:lpstr>Multifunction Printer Replacement</vt:lpstr>
      <vt:lpstr>Selection Process</vt:lpstr>
      <vt:lpstr>Price Comparison of top 2 vendors </vt:lpstr>
      <vt:lpstr>Service Comparison of top 2 vendors</vt:lpstr>
      <vt:lpstr>PowerPoint Presentation</vt:lpstr>
      <vt:lpstr>PowerPoint Presentation</vt:lpstr>
      <vt:lpstr>PowerPoint Presentation</vt:lpstr>
      <vt:lpstr>PowerPoint Presentation</vt:lpstr>
    </vt:vector>
  </TitlesOfParts>
  <Company>CoH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Kent, Lisa - IT</dc:creator>
  <cp:lastModifiedBy>Kent, Lisa - IT</cp:lastModifiedBy>
  <cp:revision>832</cp:revision>
  <cp:lastPrinted>2016-08-22T14:04:10Z</cp:lastPrinted>
  <dcterms:created xsi:type="dcterms:W3CDTF">2009-04-23T00:25:54Z</dcterms:created>
  <dcterms:modified xsi:type="dcterms:W3CDTF">2016-08-22T14:12:25Z</dcterms:modified>
</cp:coreProperties>
</file>