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78" r:id="rId3"/>
    <p:sldId id="265" r:id="rId4"/>
    <p:sldId id="277" r:id="rId5"/>
    <p:sldId id="259" r:id="rId6"/>
    <p:sldId id="267" r:id="rId7"/>
    <p:sldId id="264" r:id="rId8"/>
    <p:sldId id="275" r:id="rId9"/>
    <p:sldId id="280" r:id="rId10"/>
    <p:sldId id="279" r:id="rId11"/>
    <p:sldId id="276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 varScale="1">
        <p:scale>
          <a:sx n="88" d="100"/>
          <a:sy n="88" d="100"/>
        </p:scale>
        <p:origin x="6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01803-146C-4251-9918-9FA95BF3C2D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DD1B2-3394-447F-AA1E-0359416B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50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8A51A6-3A6D-4BAE-998C-54FEAF16F8B5}" type="datetime1">
              <a:rPr lang="en-US" smtClean="0"/>
              <a:t>9/15/2016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0DADB-2125-4750-917E-BC2BE7B8F908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A3AAC-D7FD-4ED9-9870-35EC05A61FF3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547151-AB08-480D-BF69-A56CDEC81D4B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54496-21B6-4FF0-BCFE-7398B8F440BC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0EAE7-6B69-4FCE-AC44-7D189C9166A4}" type="datetime1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50A5C4-4D0E-4EFF-B5CE-4DB859657626}" type="datetime1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940C1-5C2F-42B6-9453-6FCB025F9ECA}" type="datetime1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BCDEF-367C-49EA-8134-DBF4D9C1766C}" type="datetime1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F73CE-1F78-4B6D-A796-9C179133C440}" type="datetime1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5C1E2-F80C-48A8-B7B6-C2FF3440AD6D}" type="datetime1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C342458-FFAB-4DE9-AAB9-48EB4D1F1EFA}" type="datetime1">
              <a:rPr lang="en-US" smtClean="0"/>
              <a:t>9/15/2016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extBox 1"/>
          <p:cNvSpPr txBox="1"/>
          <p:nvPr userDrawn="1"/>
        </p:nvSpPr>
        <p:spPr>
          <a:xfrm rot="19534088">
            <a:off x="3581400" y="26670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>
                    <a:lumMod val="85000"/>
                  </a:schemeClr>
                </a:solidFill>
                <a:latin typeface="Bernard MT Condensed" panose="02050806060905020404" pitchFamily="18" charset="0"/>
              </a:rPr>
              <a:t>DRAFT</a:t>
            </a:r>
            <a:endParaRPr lang="en-US" sz="5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53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City of Houston</a:t>
            </a:r>
            <a:br>
              <a:rPr lang="en-US" sz="4000" dirty="0" smtClean="0"/>
            </a:br>
            <a:r>
              <a:rPr lang="en-US" sz="4000" dirty="0" smtClean="0"/>
              <a:t>National Flood Insurance Program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4000" i="1" dirty="0" smtClean="0"/>
              <a:t>Program for Public Information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19100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Transportation, Technology &amp; Infrastructure Committee</a:t>
            </a:r>
          </a:p>
          <a:p>
            <a:pPr algn="ctr"/>
            <a:r>
              <a:rPr lang="en-US" sz="2000" dirty="0" smtClean="0"/>
              <a:t>September 19, 2016</a:t>
            </a:r>
            <a:endParaRPr lang="en-US" sz="2000" dirty="0"/>
          </a:p>
        </p:txBody>
      </p:sp>
      <p:pic>
        <p:nvPicPr>
          <p:cNvPr id="4" name="Picture 3" descr="city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600200" cy="154858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TTI Committee review/comment of PPI</a:t>
            </a:r>
          </a:p>
          <a:p>
            <a:r>
              <a:rPr lang="en-US" dirty="0" smtClean="0"/>
              <a:t>Motion for Council consideration in support of PPI</a:t>
            </a:r>
          </a:p>
          <a:p>
            <a:r>
              <a:rPr lang="en-US" dirty="0" smtClean="0"/>
              <a:t>Submit PPI with other Documentation to complete CRS Submittal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4" descr="city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600200" cy="154858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5" descr="pwe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5791200"/>
            <a:ext cx="9276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Flood Insurance Program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COH enrolled in 1979</a:t>
            </a:r>
          </a:p>
          <a:p>
            <a:r>
              <a:rPr lang="en-US" dirty="0" smtClean="0"/>
              <a:t>Current Effective FEMA Floodplain Maps</a:t>
            </a:r>
          </a:p>
          <a:p>
            <a:pPr marL="82296" indent="0" algn="ctr">
              <a:buNone/>
            </a:pPr>
            <a:r>
              <a:rPr lang="en-US" dirty="0" smtClean="0"/>
              <a:t> </a:t>
            </a:r>
            <a:r>
              <a:rPr lang="en-US" sz="2600" dirty="0" smtClean="0"/>
              <a:t>2007</a:t>
            </a:r>
            <a:r>
              <a:rPr lang="en-US" dirty="0" smtClean="0"/>
              <a:t>/</a:t>
            </a:r>
            <a:r>
              <a:rPr lang="en-US" sz="2600" dirty="0" smtClean="0"/>
              <a:t>2014</a:t>
            </a:r>
            <a:r>
              <a:rPr lang="en-US" dirty="0" smtClean="0"/>
              <a:t>/</a:t>
            </a:r>
            <a:r>
              <a:rPr lang="en-US" sz="2600" dirty="0" smtClean="0"/>
              <a:t>2016</a:t>
            </a:r>
          </a:p>
          <a:p>
            <a:r>
              <a:rPr lang="en-US" dirty="0" smtClean="0"/>
              <a:t>Chapter 19 Code of Ordinances </a:t>
            </a:r>
          </a:p>
          <a:p>
            <a:pPr marL="82296" indent="0" algn="ctr">
              <a:buNone/>
            </a:pPr>
            <a:r>
              <a:rPr lang="en-US" sz="2600" dirty="0" smtClean="0"/>
              <a:t>(Floodplain Ordinance)</a:t>
            </a:r>
          </a:p>
          <a:p>
            <a:pPr lvl="1"/>
            <a:r>
              <a:rPr lang="en-US" dirty="0" smtClean="0"/>
              <a:t>Fulfills FEMA enrollment requirements</a:t>
            </a:r>
          </a:p>
          <a:p>
            <a:pPr lvl="1"/>
            <a:r>
              <a:rPr lang="en-US" dirty="0" smtClean="0"/>
              <a:t>Sets local standards for construction and floods</a:t>
            </a:r>
          </a:p>
          <a:p>
            <a:pPr lvl="1"/>
            <a:r>
              <a:rPr lang="en-US" dirty="0" smtClean="0"/>
              <a:t>Includes Protections above FEMA minimum requirements</a:t>
            </a:r>
          </a:p>
          <a:p>
            <a:pPr lvl="1"/>
            <a:r>
              <a:rPr lang="en-US" dirty="0" smtClean="0"/>
              <a:t>Factor in the CRS rating for Houston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for Public Information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Plan for public </a:t>
            </a:r>
            <a:r>
              <a:rPr lang="en-US" dirty="0" smtClean="0"/>
              <a:t>outreach: Floodplain </a:t>
            </a:r>
            <a:r>
              <a:rPr lang="en-US" dirty="0"/>
              <a:t>information and issues</a:t>
            </a:r>
          </a:p>
          <a:p>
            <a:r>
              <a:rPr lang="en-US" dirty="0"/>
              <a:t>Incorporates existing and new outreach </a:t>
            </a:r>
            <a:r>
              <a:rPr lang="en-US" dirty="0" smtClean="0"/>
              <a:t>activities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Performed </a:t>
            </a:r>
            <a:r>
              <a:rPr lang="en-US" dirty="0"/>
              <a:t>by PWE staff 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Uses </a:t>
            </a:r>
            <a:r>
              <a:rPr lang="en-US" dirty="0"/>
              <a:t>existing resources</a:t>
            </a:r>
          </a:p>
          <a:p>
            <a:r>
              <a:rPr lang="en-US" dirty="0"/>
              <a:t>Changes </a:t>
            </a:r>
            <a:r>
              <a:rPr lang="en-US" u="sng" dirty="0"/>
              <a:t>no</a:t>
            </a:r>
            <a:r>
              <a:rPr lang="en-US" dirty="0"/>
              <a:t> Regulatory Requirements</a:t>
            </a:r>
          </a:p>
          <a:p>
            <a:r>
              <a:rPr lang="en-US" u="sng" dirty="0" smtClean="0"/>
              <a:t>Required</a:t>
            </a:r>
            <a:r>
              <a:rPr lang="en-US" dirty="0" smtClean="0"/>
              <a:t> to Maintain City’s CRS Rating</a:t>
            </a:r>
          </a:p>
          <a:p>
            <a:pPr marL="82296" indent="0">
              <a:buNone/>
            </a:pPr>
            <a:r>
              <a:rPr lang="en-US" sz="2800" dirty="0"/>
              <a:t>**CRS Rating = Insurance Premium Discounts</a:t>
            </a:r>
          </a:p>
          <a:p>
            <a:r>
              <a:rPr lang="en-US" sz="2800" dirty="0" smtClean="0"/>
              <a:t>2016 </a:t>
            </a:r>
            <a:r>
              <a:rPr lang="en-US" sz="2800" dirty="0"/>
              <a:t>PPI will fulfill CRS requirements for 5 </a:t>
            </a:r>
            <a:r>
              <a:rPr lang="en-US" sz="2800" dirty="0" smtClean="0"/>
              <a:t>years</a:t>
            </a:r>
            <a:endParaRPr lang="en-US" sz="2800" dirty="0"/>
          </a:p>
          <a:p>
            <a:endParaRPr lang="en-US" sz="2800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Rating System (CRS)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Voluntary incentive program </a:t>
            </a:r>
          </a:p>
          <a:p>
            <a:r>
              <a:rPr lang="en-US" dirty="0" smtClean="0"/>
              <a:t>Recognizes/encourages local standards above FEMA minimum requirements</a:t>
            </a:r>
          </a:p>
          <a:p>
            <a:r>
              <a:rPr lang="en-US" dirty="0" smtClean="0"/>
              <a:t>3 goals of the CRS:</a:t>
            </a:r>
          </a:p>
          <a:p>
            <a:pPr lvl="1"/>
            <a:r>
              <a:rPr lang="en-US" dirty="0" smtClean="0"/>
              <a:t>Reduce flood losses</a:t>
            </a:r>
          </a:p>
          <a:p>
            <a:pPr lvl="1"/>
            <a:r>
              <a:rPr lang="en-US" dirty="0" smtClean="0"/>
              <a:t>Facilitate accurate insurance rating</a:t>
            </a:r>
          </a:p>
          <a:p>
            <a:pPr lvl="1"/>
            <a:r>
              <a:rPr lang="en-US" dirty="0" smtClean="0"/>
              <a:t>Promote the awareness of flood insurance.</a:t>
            </a:r>
          </a:p>
          <a:p>
            <a:r>
              <a:rPr lang="en-US" dirty="0" smtClean="0"/>
              <a:t>Insurance premium rates discounted to reflect the enhanced Houston standards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Rating System (CRS) History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1979 – </a:t>
            </a:r>
            <a:r>
              <a:rPr lang="en-US" sz="3000" dirty="0" smtClean="0"/>
              <a:t>COH enters Regular NFIP program</a:t>
            </a:r>
          </a:p>
          <a:p>
            <a:pPr marL="401638" indent="-292100">
              <a:tabLst>
                <a:tab pos="858838" algn="l"/>
              </a:tabLst>
            </a:pPr>
            <a:r>
              <a:rPr lang="en-US" dirty="0" smtClean="0"/>
              <a:t>2001 - </a:t>
            </a:r>
            <a:r>
              <a:rPr lang="en-US" sz="2800" dirty="0" smtClean="0"/>
              <a:t>COH enters the CRS program at </a:t>
            </a:r>
            <a:r>
              <a:rPr lang="en-US" dirty="0"/>
              <a:t>Class 8</a:t>
            </a:r>
          </a:p>
          <a:p>
            <a:pPr marL="109538" indent="0" algn="ctr">
              <a:buNone/>
              <a:tabLst>
                <a:tab pos="858838" algn="l"/>
              </a:tabLst>
            </a:pPr>
            <a:r>
              <a:rPr lang="en-US" sz="2800" dirty="0" smtClean="0"/>
              <a:t> </a:t>
            </a:r>
            <a:r>
              <a:rPr lang="en-US" sz="2600" dirty="0" smtClean="0"/>
              <a:t>(Class 1 is best, Class 10 is base level)</a:t>
            </a:r>
          </a:p>
          <a:p>
            <a:r>
              <a:rPr lang="en-US" dirty="0" smtClean="0"/>
              <a:t>2008 - COH improves its rating to Class 6</a:t>
            </a:r>
          </a:p>
          <a:p>
            <a:r>
              <a:rPr lang="en-US" dirty="0" smtClean="0"/>
              <a:t>2009 - COH improves its rating to Class 5</a:t>
            </a:r>
          </a:p>
          <a:p>
            <a:pPr lvl="1"/>
            <a:r>
              <a:rPr lang="en-US" dirty="0" smtClean="0"/>
              <a:t>Houston is largest City in U.S. with Class 5 rating</a:t>
            </a:r>
          </a:p>
          <a:p>
            <a:pPr lvl="1"/>
            <a:r>
              <a:rPr lang="en-US" dirty="0" smtClean="0"/>
              <a:t>Houston is the largest City in the U.S. participating in CRS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CRS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25% Premium Savings - </a:t>
            </a:r>
            <a:r>
              <a:rPr lang="en-US" sz="2600" dirty="0" smtClean="0"/>
              <a:t>Flood insurance policy holders (100 year Floodplain)</a:t>
            </a:r>
          </a:p>
          <a:p>
            <a:pPr marL="82296" indent="0">
              <a:buNone/>
            </a:pPr>
            <a:endParaRPr lang="en-US" sz="2600" dirty="0" smtClean="0"/>
          </a:p>
          <a:p>
            <a:r>
              <a:rPr lang="en-US" dirty="0" smtClean="0"/>
              <a:t>25% Premium Savings - </a:t>
            </a:r>
            <a:r>
              <a:rPr lang="en-US" sz="2600" dirty="0" smtClean="0"/>
              <a:t>Flood insurance policy holders (Floodway)</a:t>
            </a:r>
          </a:p>
          <a:p>
            <a:pPr marL="82296" indent="0">
              <a:buNone/>
            </a:pPr>
            <a:endParaRPr lang="en-US" sz="2600" dirty="0" smtClean="0"/>
          </a:p>
          <a:p>
            <a:r>
              <a:rPr lang="en-US" dirty="0" smtClean="0"/>
              <a:t>10% Premium Savings - </a:t>
            </a:r>
            <a:r>
              <a:rPr lang="en-US" sz="2800" dirty="0" smtClean="0"/>
              <a:t>Flood insurance policy holders (500 year floodplain)</a:t>
            </a: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Discounted Rate not available to Preferred Risk policy holders (non-floodplain areas)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COH Class 5 rating – saves COH policy holders  approx. $12.8 M/year on flood insurance premiums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Needs/Topics Identified in PPI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 your flood risk</a:t>
            </a:r>
          </a:p>
          <a:p>
            <a:r>
              <a:rPr lang="en-US" dirty="0" smtClean="0"/>
              <a:t>Insure your property</a:t>
            </a:r>
          </a:p>
          <a:p>
            <a:r>
              <a:rPr lang="en-US" dirty="0" smtClean="0"/>
              <a:t>Build responsibly</a:t>
            </a:r>
          </a:p>
          <a:p>
            <a:r>
              <a:rPr lang="en-US" dirty="0" smtClean="0"/>
              <a:t>Protect natural floodplain </a:t>
            </a:r>
            <a:r>
              <a:rPr lang="en-US" dirty="0"/>
              <a:t>f</a:t>
            </a:r>
            <a:r>
              <a:rPr lang="en-US" dirty="0" smtClean="0"/>
              <a:t>unctions</a:t>
            </a:r>
          </a:p>
          <a:p>
            <a:r>
              <a:rPr lang="en-US" dirty="0" smtClean="0"/>
              <a:t>Flood </a:t>
            </a:r>
            <a:r>
              <a:rPr lang="en-US" dirty="0"/>
              <a:t>s</a:t>
            </a:r>
            <a:r>
              <a:rPr lang="en-US" dirty="0" smtClean="0"/>
              <a:t>afety awareness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Audiences Identified in PPI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Community at Large</a:t>
            </a:r>
          </a:p>
          <a:p>
            <a:r>
              <a:rPr lang="en-US" dirty="0" smtClean="0"/>
              <a:t>Special Flood Hazard Areas</a:t>
            </a:r>
          </a:p>
          <a:p>
            <a:r>
              <a:rPr lang="en-US" dirty="0" smtClean="0"/>
              <a:t>Repetitive Loss Properties</a:t>
            </a:r>
          </a:p>
          <a:p>
            <a:r>
              <a:rPr lang="en-US" dirty="0" smtClean="0"/>
              <a:t>High Need Areas </a:t>
            </a:r>
          </a:p>
          <a:p>
            <a:pPr lvl="1"/>
            <a:r>
              <a:rPr lang="en-US" sz="2000" dirty="0" smtClean="0"/>
              <a:t>Areas of CIP drainage projects </a:t>
            </a:r>
          </a:p>
          <a:p>
            <a:pPr lvl="1"/>
            <a:r>
              <a:rPr lang="en-US" sz="2000" dirty="0" smtClean="0"/>
              <a:t>Areas of low flood insurance policy count</a:t>
            </a:r>
          </a:p>
          <a:p>
            <a:r>
              <a:rPr lang="en-US" dirty="0" smtClean="0"/>
              <a:t>City Employees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Outreach Projects Identified in PPI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Potential outreach projects to disseminate floodplain/insurance information:</a:t>
            </a:r>
          </a:p>
          <a:p>
            <a:pPr lvl="1"/>
            <a:r>
              <a:rPr lang="en-US" dirty="0" smtClean="0"/>
              <a:t>Attend community events such as PWE Water Week and Bayou “Trash Bashes” </a:t>
            </a:r>
          </a:p>
          <a:p>
            <a:pPr lvl="1"/>
            <a:r>
              <a:rPr lang="en-US" dirty="0" smtClean="0"/>
              <a:t>Offer floodplain information presentations at HOA/Community groups </a:t>
            </a:r>
          </a:p>
          <a:p>
            <a:pPr lvl="1"/>
            <a:r>
              <a:rPr lang="en-US" dirty="0" smtClean="0"/>
              <a:t>Mail out floodplain information letters to target audiences</a:t>
            </a:r>
          </a:p>
          <a:p>
            <a:pPr lvl="1"/>
            <a:r>
              <a:rPr lang="en-US" dirty="0" smtClean="0"/>
              <a:t>Post floodplain awareness messages on social media outlets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1294</TotalTime>
  <Words>451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Bernard MT Condensed</vt:lpstr>
      <vt:lpstr>Calibri</vt:lpstr>
      <vt:lpstr>Gill Sans MT</vt:lpstr>
      <vt:lpstr>Verdana</vt:lpstr>
      <vt:lpstr>Wingdings</vt:lpstr>
      <vt:lpstr>Wingdings 2</vt:lpstr>
      <vt:lpstr>Solstice</vt:lpstr>
      <vt:lpstr>City of Houston National Flood Insurance Program   Program for Public Information</vt:lpstr>
      <vt:lpstr>National Flood Insurance Program</vt:lpstr>
      <vt:lpstr>Program for Public Information</vt:lpstr>
      <vt:lpstr>Community Rating System (CRS)</vt:lpstr>
      <vt:lpstr>Community Rating System (CRS) History</vt:lpstr>
      <vt:lpstr>Benefits of CRS</vt:lpstr>
      <vt:lpstr>Local Needs/Topics Identified in PPI</vt:lpstr>
      <vt:lpstr>Target Audiences Identified in PPI</vt:lpstr>
      <vt:lpstr>Potential Outreach Projects Identified in PPI</vt:lpstr>
      <vt:lpstr>Actions</vt:lpstr>
      <vt:lpstr>Questions?</vt:lpstr>
    </vt:vector>
  </TitlesOfParts>
  <Company>City of Houston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Floodplains, FEMA and National Flood Insurance Program (NFIP)</dc:title>
  <dc:creator>Loethen, Mark L.</dc:creator>
  <cp:lastModifiedBy>Carter, Laurie - PWE</cp:lastModifiedBy>
  <cp:revision>70</cp:revision>
  <cp:lastPrinted>2016-09-02T13:46:13Z</cp:lastPrinted>
  <dcterms:created xsi:type="dcterms:W3CDTF">2011-04-19T16:53:51Z</dcterms:created>
  <dcterms:modified xsi:type="dcterms:W3CDTF">2016-09-15T15:16:12Z</dcterms:modified>
</cp:coreProperties>
</file>