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325" r:id="rId1"/>
  </p:sldMasterIdLst>
  <p:notesMasterIdLst>
    <p:notesMasterId r:id="rId9"/>
  </p:notesMasterIdLst>
  <p:handoutMasterIdLst>
    <p:handoutMasterId r:id="rId10"/>
  </p:handoutMasterIdLst>
  <p:sldIdLst>
    <p:sldId id="257" r:id="rId2"/>
    <p:sldId id="318" r:id="rId3"/>
    <p:sldId id="320" r:id="rId4"/>
    <p:sldId id="319" r:id="rId5"/>
    <p:sldId id="321" r:id="rId6"/>
    <p:sldId id="324" r:id="rId7"/>
    <p:sldId id="330" r:id="rId8"/>
  </p:sldIdLst>
  <p:sldSz cx="9144000" cy="6858000" type="screen4x3"/>
  <p:notesSz cx="9236075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003399"/>
    <a:srgbClr val="009900"/>
    <a:srgbClr val="FFFF99"/>
    <a:srgbClr val="99CC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60" autoAdjust="0"/>
    <p:restoredTop sz="98476" autoAdjust="0"/>
  </p:normalViewPr>
  <p:slideViewPr>
    <p:cSldViewPr>
      <p:cViewPr varScale="1">
        <p:scale>
          <a:sx n="88" d="100"/>
          <a:sy n="88" d="100"/>
        </p:scale>
        <p:origin x="840" y="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4002299" cy="350520"/>
          </a:xfrm>
          <a:prstGeom prst="rect">
            <a:avLst/>
          </a:prstGeom>
        </p:spPr>
        <p:txBody>
          <a:bodyPr vert="horz" lIns="91659" tIns="45832" rIns="91659" bIns="4583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1643" y="2"/>
            <a:ext cx="4002299" cy="350520"/>
          </a:xfrm>
          <a:prstGeom prst="rect">
            <a:avLst/>
          </a:prstGeom>
        </p:spPr>
        <p:txBody>
          <a:bodyPr vert="horz" lIns="91659" tIns="45832" rIns="91659" bIns="45832" rtlCol="0"/>
          <a:lstStyle>
            <a:lvl1pPr algn="r">
              <a:defRPr sz="1200"/>
            </a:lvl1pPr>
          </a:lstStyle>
          <a:p>
            <a:fld id="{95DAAE6C-8C07-4789-8292-99AE6C76F897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6658665"/>
            <a:ext cx="4002299" cy="350520"/>
          </a:xfrm>
          <a:prstGeom prst="rect">
            <a:avLst/>
          </a:prstGeom>
        </p:spPr>
        <p:txBody>
          <a:bodyPr vert="horz" lIns="91659" tIns="45832" rIns="91659" bIns="4583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1643" y="6658665"/>
            <a:ext cx="4002299" cy="350520"/>
          </a:xfrm>
          <a:prstGeom prst="rect">
            <a:avLst/>
          </a:prstGeom>
        </p:spPr>
        <p:txBody>
          <a:bodyPr vert="horz" lIns="91659" tIns="45832" rIns="91659" bIns="45832" rtlCol="0" anchor="b"/>
          <a:lstStyle>
            <a:lvl1pPr algn="r">
              <a:defRPr sz="1200"/>
            </a:lvl1pPr>
          </a:lstStyle>
          <a:p>
            <a:fld id="{0B5A6F58-497D-4DB1-89AA-1F64E8162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5004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088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2400" y="0"/>
            <a:ext cx="4002088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0D9CD-52B6-4FF4-B570-30DB8BD12771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41650" y="876300"/>
            <a:ext cx="3152775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925" y="3373438"/>
            <a:ext cx="7388225" cy="2760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9563"/>
            <a:ext cx="4002088" cy="350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2400" y="6659563"/>
            <a:ext cx="4002088" cy="350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F2FED-FD44-4121-9ACE-02AF7BFBB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719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B079453-4B5C-4088-B696-EC39F364F2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46DF25-7E2C-401F-AD8D-97EDC9A784D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A2E76D55-9468-47E1-B9A4-CAC43B3DEE2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C0E1B-323E-4966-87AE-A85E5F4899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TextBox 1"/>
          <p:cNvSpPr txBox="1"/>
          <p:nvPr userDrawn="1"/>
        </p:nvSpPr>
        <p:spPr>
          <a:xfrm rot="20457080">
            <a:off x="2949842" y="3461110"/>
            <a:ext cx="297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Stencil" panose="040409050D0802020404" pitchFamily="82" charset="0"/>
              </a:rPr>
              <a:t>Draft</a:t>
            </a:r>
            <a:endParaRPr lang="en-US" sz="5400" dirty="0">
              <a:solidFill>
                <a:schemeClr val="accent4">
                  <a:lumMod val="20000"/>
                  <a:lumOff val="80000"/>
                </a:schemeClr>
              </a:solidFill>
              <a:latin typeface="Stencil" panose="040409050D0802020404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F7349405-63AA-441F-BD89-AD1D08BD53F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D7D028-425F-487E-BA4E-A55688ADD5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9CCCE9-0FB0-4050-87D7-30CA03481B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F93E5-A5D3-4C10-91B9-4F3311785B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D61338-E6CA-40F9-BF32-667BD7285E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E70FF90-22B9-4A40-B97C-B9F085DD462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CB1A9-05E1-4F34-9B6C-69C918BC7C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EC7CD31-F1BA-4261-A331-58556600E36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6" r:id="rId1"/>
    <p:sldLayoutId id="2147485327" r:id="rId2"/>
    <p:sldLayoutId id="2147485328" r:id="rId3"/>
    <p:sldLayoutId id="2147485329" r:id="rId4"/>
    <p:sldLayoutId id="2147485330" r:id="rId5"/>
    <p:sldLayoutId id="2147485331" r:id="rId6"/>
    <p:sldLayoutId id="2147485332" r:id="rId7"/>
    <p:sldLayoutId id="2147485333" r:id="rId8"/>
    <p:sldLayoutId id="2147485334" r:id="rId9"/>
    <p:sldLayoutId id="2147485335" r:id="rId10"/>
    <p:sldLayoutId id="214748533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0" descr="coh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1300" y="304800"/>
            <a:ext cx="10541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768350" y="228600"/>
            <a:ext cx="7080250" cy="1143000"/>
          </a:xfrm>
        </p:spPr>
        <p:txBody>
          <a:bodyPr/>
          <a:lstStyle/>
          <a:p>
            <a:pPr eaLnBrk="1" hangingPunct="1"/>
            <a:r>
              <a:rPr lang="en-US" sz="2400" cap="small" dirty="0" smtClean="0"/>
              <a:t>PUBLIC WORKS &amp; ENGINEERING DEPARTMENT</a:t>
            </a:r>
            <a:br>
              <a:rPr lang="en-US" sz="2400" cap="small" dirty="0" smtClean="0"/>
            </a:br>
            <a:r>
              <a:rPr lang="en-US" sz="1000" cap="small" dirty="0" smtClean="0"/>
              <a:t/>
            </a:r>
            <a:br>
              <a:rPr lang="en-US" sz="1000" cap="small" dirty="0" smtClean="0"/>
            </a:br>
            <a:r>
              <a:rPr lang="en-US" cap="small" dirty="0" err="1"/>
              <a:t>b</a:t>
            </a:r>
            <a:r>
              <a:rPr lang="en-US" sz="2000" cap="small" dirty="0" err="1" smtClean="0"/>
              <a:t>UILDING</a:t>
            </a:r>
            <a:r>
              <a:rPr lang="en-US" sz="2400" cap="small" dirty="0" smtClean="0"/>
              <a:t> </a:t>
            </a:r>
            <a:r>
              <a:rPr lang="en-US" sz="2400" cap="small" dirty="0"/>
              <a:t>Code </a:t>
            </a:r>
            <a:r>
              <a:rPr lang="en-US" sz="2400" cap="small" dirty="0" smtClean="0"/>
              <a:t>Enforcement</a:t>
            </a:r>
          </a:p>
        </p:txBody>
      </p:sp>
      <p:sp>
        <p:nvSpPr>
          <p:cNvPr id="14" name="Line 4"/>
          <p:cNvSpPr>
            <a:spLocks noChangeShapeType="1"/>
          </p:cNvSpPr>
          <p:nvPr/>
        </p:nvSpPr>
        <p:spPr bwMode="auto">
          <a:xfrm>
            <a:off x="1371600" y="990600"/>
            <a:ext cx="6508587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187" y="457200"/>
            <a:ext cx="1041400" cy="762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57200" y="2514600"/>
            <a:ext cx="8464387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Transportation, Technology &amp; Infrastructure Committee</a:t>
            </a:r>
          </a:p>
          <a:p>
            <a:pPr algn="ctr"/>
            <a:endParaRPr lang="en-US" sz="4400" dirty="0" smtClean="0"/>
          </a:p>
          <a:p>
            <a:endParaRPr lang="en-US" dirty="0"/>
          </a:p>
          <a:p>
            <a:pPr algn="ctr"/>
            <a:r>
              <a:rPr lang="en-US" sz="3200" dirty="0" smtClean="0"/>
              <a:t>International Energy Conservation Code</a:t>
            </a:r>
          </a:p>
          <a:p>
            <a:pPr algn="ctr"/>
            <a:r>
              <a:rPr lang="en-US" sz="3200" dirty="0" smtClean="0"/>
              <a:t>Residential</a:t>
            </a:r>
            <a:endParaRPr lang="en-US" dirty="0" smtClean="0"/>
          </a:p>
          <a:p>
            <a:endParaRPr lang="en-US" dirty="0"/>
          </a:p>
          <a:p>
            <a:pPr algn="ctr"/>
            <a:r>
              <a:rPr lang="en-US" dirty="0" smtClean="0"/>
              <a:t>September 19, 2016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C0E1B-323E-4966-87AE-A85E5F48995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0" descr="coh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1300" y="304800"/>
            <a:ext cx="10541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768350" y="228600"/>
            <a:ext cx="7080250" cy="1143000"/>
          </a:xfrm>
        </p:spPr>
        <p:txBody>
          <a:bodyPr/>
          <a:lstStyle/>
          <a:p>
            <a:pPr eaLnBrk="1" hangingPunct="1"/>
            <a:r>
              <a:rPr lang="en-US" sz="2400" cap="small" dirty="0" smtClean="0"/>
              <a:t>PUBLIC WORKS &amp; ENGINEERING DEPARTMENT</a:t>
            </a:r>
            <a:br>
              <a:rPr lang="en-US" sz="2400" cap="small" dirty="0" smtClean="0"/>
            </a:br>
            <a:r>
              <a:rPr lang="en-US" sz="1000" cap="small" dirty="0" smtClean="0"/>
              <a:t/>
            </a:r>
            <a:br>
              <a:rPr lang="en-US" sz="1000" cap="small" dirty="0" smtClean="0"/>
            </a:br>
            <a:r>
              <a:rPr lang="en-US" cap="small" dirty="0" err="1"/>
              <a:t>b</a:t>
            </a:r>
            <a:r>
              <a:rPr lang="en-US" sz="2000" cap="small" dirty="0" err="1" smtClean="0"/>
              <a:t>UILDING</a:t>
            </a:r>
            <a:r>
              <a:rPr lang="en-US" sz="2400" cap="small" dirty="0" smtClean="0"/>
              <a:t> </a:t>
            </a:r>
            <a:r>
              <a:rPr lang="en-US" sz="2400" cap="small" dirty="0"/>
              <a:t>Code </a:t>
            </a:r>
            <a:r>
              <a:rPr lang="en-US" sz="2400" cap="small" dirty="0" smtClean="0"/>
              <a:t>Enforcement</a:t>
            </a:r>
          </a:p>
        </p:txBody>
      </p:sp>
      <p:sp>
        <p:nvSpPr>
          <p:cNvPr id="14" name="Line 4"/>
          <p:cNvSpPr>
            <a:spLocks noChangeShapeType="1"/>
          </p:cNvSpPr>
          <p:nvPr/>
        </p:nvSpPr>
        <p:spPr bwMode="auto">
          <a:xfrm>
            <a:off x="1371600" y="990600"/>
            <a:ext cx="6508587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187" y="457200"/>
            <a:ext cx="1041400" cy="762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343787" y="1752600"/>
            <a:ext cx="6477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800" b="1" cap="small" spc="200" dirty="0">
                <a:latin typeface="+mj-lt"/>
                <a:ea typeface="+mj-ea"/>
                <a:cs typeface="+mj-cs"/>
              </a:rPr>
              <a:t>Building Codes - Houston Process</a:t>
            </a:r>
          </a:p>
        </p:txBody>
      </p:sp>
      <p:sp>
        <p:nvSpPr>
          <p:cNvPr id="3" name="Rectangle 2"/>
          <p:cNvSpPr/>
          <p:nvPr/>
        </p:nvSpPr>
        <p:spPr>
          <a:xfrm>
            <a:off x="381000" y="2362200"/>
            <a:ext cx="854058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u"/>
              <a:defRPr/>
            </a:pPr>
            <a:r>
              <a:rPr lang="en-US" sz="2400" b="1" cap="small" spc="200" dirty="0" smtClean="0">
                <a:latin typeface="+mj-lt"/>
                <a:ea typeface="+mj-ea"/>
                <a:cs typeface="+mj-cs"/>
              </a:rPr>
              <a:t>Building </a:t>
            </a:r>
            <a:r>
              <a:rPr lang="en-US" sz="2400" b="1" cap="small" spc="200" dirty="0">
                <a:latin typeface="+mj-lt"/>
                <a:ea typeface="+mj-ea"/>
                <a:cs typeface="+mj-cs"/>
              </a:rPr>
              <a:t>Official Request to Construction Industry </a:t>
            </a:r>
            <a:r>
              <a:rPr lang="en-US" sz="2400" b="1" cap="small" spc="200" dirty="0" smtClean="0">
                <a:latin typeface="+mj-lt"/>
                <a:ea typeface="+mj-ea"/>
                <a:cs typeface="+mj-cs"/>
              </a:rPr>
              <a:t>   	Council </a:t>
            </a:r>
            <a:r>
              <a:rPr lang="en-US" sz="2400" b="1" cap="small" spc="200" dirty="0">
                <a:latin typeface="+mj-lt"/>
                <a:ea typeface="+mj-ea"/>
                <a:cs typeface="+mj-cs"/>
              </a:rPr>
              <a:t>(CIC)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u"/>
              <a:defRPr/>
            </a:pPr>
            <a:r>
              <a:rPr lang="en-US" sz="2400" b="1" cap="small" spc="200" dirty="0">
                <a:latin typeface="+mj-lt"/>
                <a:ea typeface="+mj-ea"/>
                <a:cs typeface="+mj-cs"/>
              </a:rPr>
              <a:t> CIC Committees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u"/>
              <a:defRPr/>
            </a:pPr>
            <a:r>
              <a:rPr lang="en-US" sz="2400" b="1" cap="small" spc="200" dirty="0">
                <a:latin typeface="+mj-lt"/>
                <a:ea typeface="+mj-ea"/>
                <a:cs typeface="+mj-cs"/>
              </a:rPr>
              <a:t> Recommendation from CIC to the City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u"/>
              <a:defRPr/>
            </a:pPr>
            <a:r>
              <a:rPr lang="en-US" sz="2400" b="1" cap="small" spc="200" dirty="0" smtClean="0">
                <a:latin typeface="+mj-lt"/>
                <a:ea typeface="+mj-ea"/>
                <a:cs typeface="+mj-cs"/>
              </a:rPr>
              <a:t> City </a:t>
            </a:r>
            <a:r>
              <a:rPr lang="en-US" sz="2400" b="1" cap="small" spc="200" dirty="0">
                <a:latin typeface="+mj-lt"/>
                <a:ea typeface="+mj-ea"/>
                <a:cs typeface="+mj-cs"/>
              </a:rPr>
              <a:t>Council Committee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u"/>
              <a:defRPr/>
            </a:pPr>
            <a:r>
              <a:rPr lang="en-US" sz="2400" b="1" cap="small" spc="200" dirty="0">
                <a:latin typeface="+mj-lt"/>
                <a:ea typeface="+mj-ea"/>
                <a:cs typeface="+mj-cs"/>
              </a:rPr>
              <a:t> City Council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u"/>
              <a:defRPr/>
            </a:pPr>
            <a:r>
              <a:rPr lang="en-US" sz="2400" b="1" cap="small" spc="200" dirty="0">
                <a:latin typeface="+mj-lt"/>
                <a:ea typeface="+mj-ea"/>
                <a:cs typeface="+mj-cs"/>
              </a:rPr>
              <a:t> Minimum 30 Days from adoption (State Law)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C0E1B-323E-4966-87AE-A85E5F48995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63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0" descr="coh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1300" y="304800"/>
            <a:ext cx="10541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768350" y="228600"/>
            <a:ext cx="7080250" cy="1143000"/>
          </a:xfrm>
        </p:spPr>
        <p:txBody>
          <a:bodyPr/>
          <a:lstStyle/>
          <a:p>
            <a:pPr eaLnBrk="1" hangingPunct="1"/>
            <a:r>
              <a:rPr lang="en-US" sz="2400" cap="small" dirty="0" smtClean="0"/>
              <a:t>PUBLIC WORKS &amp; ENGINEERING DEPARTMENT</a:t>
            </a:r>
            <a:br>
              <a:rPr lang="en-US" sz="2400" cap="small" dirty="0" smtClean="0"/>
            </a:br>
            <a:r>
              <a:rPr lang="en-US" sz="1000" cap="small" dirty="0" smtClean="0"/>
              <a:t/>
            </a:r>
            <a:br>
              <a:rPr lang="en-US" sz="1000" cap="small" dirty="0" smtClean="0"/>
            </a:br>
            <a:r>
              <a:rPr lang="en-US" cap="small" dirty="0" err="1"/>
              <a:t>b</a:t>
            </a:r>
            <a:r>
              <a:rPr lang="en-US" sz="2000" cap="small" dirty="0" err="1" smtClean="0"/>
              <a:t>UILDING</a:t>
            </a:r>
            <a:r>
              <a:rPr lang="en-US" sz="2400" cap="small" dirty="0" smtClean="0"/>
              <a:t> </a:t>
            </a:r>
            <a:r>
              <a:rPr lang="en-US" sz="2400" cap="small" dirty="0"/>
              <a:t>Code </a:t>
            </a:r>
            <a:r>
              <a:rPr lang="en-US" sz="2400" cap="small" dirty="0" smtClean="0"/>
              <a:t>Enforcement</a:t>
            </a:r>
          </a:p>
        </p:txBody>
      </p:sp>
      <p:sp>
        <p:nvSpPr>
          <p:cNvPr id="14" name="Line 4"/>
          <p:cNvSpPr>
            <a:spLocks noChangeShapeType="1"/>
          </p:cNvSpPr>
          <p:nvPr/>
        </p:nvSpPr>
        <p:spPr bwMode="auto">
          <a:xfrm>
            <a:off x="1371600" y="990600"/>
            <a:ext cx="6508587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187" y="457200"/>
            <a:ext cx="1041400" cy="762000"/>
          </a:xfrm>
          <a:prstGeom prst="rect">
            <a:avLst/>
          </a:prstGeom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295400" y="1752600"/>
            <a:ext cx="656695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800" b="1" cap="small" spc="200" dirty="0">
                <a:latin typeface="+mj-lt"/>
                <a:ea typeface="+mj-ea"/>
                <a:cs typeface="+mj-cs"/>
              </a:rPr>
              <a:t>Construction Industry Council (CIC)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1" y="2667000"/>
            <a:ext cx="8305800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u"/>
              <a:defRPr/>
            </a:pPr>
            <a:r>
              <a:rPr lang="en-US" sz="2400" b="1" cap="small" spc="200" dirty="0" smtClean="0">
                <a:latin typeface="+mj-lt"/>
                <a:ea typeface="+mj-ea"/>
                <a:cs typeface="+mj-cs"/>
              </a:rPr>
              <a:t> Created </a:t>
            </a:r>
            <a:r>
              <a:rPr lang="en-US" sz="2400" b="1" cap="small" spc="200" dirty="0">
                <a:latin typeface="+mj-lt"/>
                <a:ea typeface="+mj-ea"/>
                <a:cs typeface="+mj-cs"/>
              </a:rPr>
              <a:t>by City Council in </a:t>
            </a:r>
            <a:r>
              <a:rPr lang="en-US" sz="2400" b="1" cap="small" spc="200" dirty="0" smtClean="0">
                <a:latin typeface="+mj-lt"/>
                <a:ea typeface="+mj-ea"/>
                <a:cs typeface="+mj-cs"/>
              </a:rPr>
              <a:t>1957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endParaRPr lang="en-US" sz="1400" b="1" cap="small" spc="200" dirty="0">
              <a:latin typeface="+mj-lt"/>
              <a:ea typeface="+mj-ea"/>
              <a:cs typeface="+mj-cs"/>
            </a:endParaRP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u"/>
              <a:defRPr/>
            </a:pPr>
            <a:r>
              <a:rPr lang="en-US" sz="2400" b="1" cap="small" spc="200" dirty="0">
                <a:latin typeface="+mj-lt"/>
                <a:ea typeface="+mj-ea"/>
                <a:cs typeface="+mj-cs"/>
              </a:rPr>
              <a:t> Represents Associations Which are Professionally,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US" sz="2400" b="1" cap="small" spc="200" dirty="0">
                <a:latin typeface="+mj-lt"/>
                <a:ea typeface="+mj-ea"/>
                <a:cs typeface="+mj-cs"/>
              </a:rPr>
              <a:t>        	Financially or Managerially Responsible for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US" sz="2400" b="1" cap="small" spc="200" dirty="0">
                <a:latin typeface="+mj-lt"/>
                <a:ea typeface="+mj-ea"/>
                <a:cs typeface="+mj-cs"/>
              </a:rPr>
              <a:t>	Building Construction and Life Safety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US" sz="2400" b="1" cap="small" spc="200" dirty="0">
                <a:latin typeface="+mj-lt"/>
                <a:ea typeface="+mj-ea"/>
                <a:cs typeface="+mj-cs"/>
              </a:rPr>
              <a:t>	Associated with Man-Made </a:t>
            </a:r>
            <a:r>
              <a:rPr lang="en-US" sz="2400" b="1" cap="small" spc="200" dirty="0" smtClean="0">
                <a:latin typeface="+mj-lt"/>
                <a:ea typeface="+mj-ea"/>
                <a:cs typeface="+mj-cs"/>
              </a:rPr>
              <a:t>Structures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endParaRPr lang="en-US" sz="1400" b="1" cap="small" spc="200" dirty="0">
              <a:latin typeface="+mj-lt"/>
              <a:ea typeface="+mj-ea"/>
              <a:cs typeface="+mj-cs"/>
            </a:endParaRP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u"/>
              <a:defRPr/>
            </a:pPr>
            <a:r>
              <a:rPr lang="en-US" sz="2400" b="1" cap="small" spc="200" dirty="0" smtClean="0">
                <a:latin typeface="+mj-lt"/>
                <a:ea typeface="+mj-ea"/>
                <a:cs typeface="+mj-cs"/>
              </a:rPr>
              <a:t> Large </a:t>
            </a:r>
            <a:r>
              <a:rPr lang="en-US" sz="2400" b="1" cap="small" spc="200" dirty="0">
                <a:latin typeface="+mj-lt"/>
                <a:ea typeface="+mj-ea"/>
                <a:cs typeface="+mj-cs"/>
              </a:rPr>
              <a:t>Extent Volunteer Hours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C0E1B-323E-4966-87AE-A85E5F48995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88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0" descr="coh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1300" y="304800"/>
            <a:ext cx="10541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768350" y="228600"/>
            <a:ext cx="7080250" cy="1143000"/>
          </a:xfrm>
        </p:spPr>
        <p:txBody>
          <a:bodyPr/>
          <a:lstStyle/>
          <a:p>
            <a:pPr eaLnBrk="1" hangingPunct="1"/>
            <a:r>
              <a:rPr lang="en-US" sz="2400" cap="small" dirty="0" smtClean="0"/>
              <a:t>PUBLIC WORKS &amp; ENGINEERING DEPARTMENT</a:t>
            </a:r>
            <a:br>
              <a:rPr lang="en-US" sz="2400" cap="small" dirty="0" smtClean="0"/>
            </a:br>
            <a:r>
              <a:rPr lang="en-US" sz="1000" cap="small" dirty="0" smtClean="0"/>
              <a:t/>
            </a:r>
            <a:br>
              <a:rPr lang="en-US" sz="1000" cap="small" dirty="0" smtClean="0"/>
            </a:br>
            <a:r>
              <a:rPr lang="en-US" cap="small" dirty="0" err="1"/>
              <a:t>b</a:t>
            </a:r>
            <a:r>
              <a:rPr lang="en-US" sz="2000" cap="small" dirty="0" err="1" smtClean="0"/>
              <a:t>UILDING</a:t>
            </a:r>
            <a:r>
              <a:rPr lang="en-US" sz="2400" cap="small" dirty="0" smtClean="0"/>
              <a:t> </a:t>
            </a:r>
            <a:r>
              <a:rPr lang="en-US" sz="2400" cap="small" dirty="0"/>
              <a:t>Code </a:t>
            </a:r>
            <a:r>
              <a:rPr lang="en-US" sz="2400" cap="small" dirty="0" smtClean="0"/>
              <a:t>Enforcement</a:t>
            </a:r>
          </a:p>
        </p:txBody>
      </p:sp>
      <p:sp>
        <p:nvSpPr>
          <p:cNvPr id="14" name="Line 4"/>
          <p:cNvSpPr>
            <a:spLocks noChangeShapeType="1"/>
          </p:cNvSpPr>
          <p:nvPr/>
        </p:nvSpPr>
        <p:spPr bwMode="auto">
          <a:xfrm>
            <a:off x="1371600" y="990600"/>
            <a:ext cx="6508587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187" y="457200"/>
            <a:ext cx="1041400" cy="762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41298" y="1981200"/>
            <a:ext cx="8680287" cy="47890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u"/>
              <a:defRPr/>
            </a:pPr>
            <a:r>
              <a:rPr lang="en-US" sz="2800" b="1" cap="small" spc="20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2400" b="1" cap="small" spc="200" dirty="0" smtClean="0">
                <a:latin typeface="+mj-lt"/>
                <a:ea typeface="+mj-ea"/>
                <a:cs typeface="+mj-cs"/>
              </a:rPr>
              <a:t>Associations</a:t>
            </a:r>
            <a:r>
              <a:rPr lang="en-US" sz="2400" b="1" cap="small" spc="200" dirty="0">
                <a:latin typeface="+mj-lt"/>
                <a:ea typeface="+mj-ea"/>
                <a:cs typeface="+mj-cs"/>
              </a:rPr>
              <a:t>: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US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Air Conditioning Contractors Association  / American Fire sprinkler Association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US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Association of Chief Operating Engineers / American Forest &amp; Paper Association American Society of Heating, Refrigeration and Air Conditioning Engineers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US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American Institute of Architects / American Society of Plumbing Engineers / American Society of Sanitary Engineers   / Associated General Contractors / Associated Builders and Contractors  / Building Owners and Manager Association / Construction Specifications Institute / Greater Houston Builders Association / Greater Houston Restaurant Association  / Gulf Coast Building &amp; Construction Trades Association Houston Apartment Association / Houston Area Glass Association  / Houston Contractors Association / Houston Real Estate Council / Houston Sheet Metal Contractors Association / Independent Electrical Contractors / Institute of Real Estate Management / Mechanical Contractors Association / National Association of the Remodeling Industry / National Electric Contractors Association / National Fire Sprinkler Association /Plastic Pipe and Fitting Association / Plumbing, Air Conditioning and Mechanical Contractors Association / Plumbing Heating Cooling Contractors / Society of Fire Protection Engineers / Structural Engineers Association of Texas / Texas Electrical Safety Association / Texas Fire Sprinkler Contractors Association </a:t>
            </a:r>
            <a:r>
              <a:rPr lang="en-US" sz="1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/ Texas </a:t>
            </a:r>
            <a:r>
              <a:rPr lang="en-US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Institute of Building Design / Texas Society of Professional Engineers / US Green Building Council / City of Houston Code Enforcement / Houston Fire Department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262743" y="1600200"/>
            <a:ext cx="66000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800" b="1" cap="small" spc="200" dirty="0">
                <a:latin typeface="+mj-lt"/>
                <a:ea typeface="+mj-ea"/>
                <a:cs typeface="+mj-cs"/>
              </a:rPr>
              <a:t>Construction Industry Council (CIC)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C0E1B-323E-4966-87AE-A85E5F48995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79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0" descr="coh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1300" y="304800"/>
            <a:ext cx="10541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768350" y="228600"/>
            <a:ext cx="7080250" cy="1143000"/>
          </a:xfrm>
        </p:spPr>
        <p:txBody>
          <a:bodyPr/>
          <a:lstStyle/>
          <a:p>
            <a:pPr eaLnBrk="1" hangingPunct="1"/>
            <a:r>
              <a:rPr lang="en-US" sz="2400" cap="small" dirty="0" smtClean="0"/>
              <a:t>PUBLIC WORKS &amp; ENGINEERING DEPARTMENT</a:t>
            </a:r>
            <a:br>
              <a:rPr lang="en-US" sz="2400" cap="small" dirty="0" smtClean="0"/>
            </a:br>
            <a:r>
              <a:rPr lang="en-US" sz="1000" cap="small" dirty="0" smtClean="0"/>
              <a:t/>
            </a:r>
            <a:br>
              <a:rPr lang="en-US" sz="1000" cap="small" dirty="0" smtClean="0"/>
            </a:br>
            <a:r>
              <a:rPr lang="en-US" cap="small" dirty="0" err="1"/>
              <a:t>b</a:t>
            </a:r>
            <a:r>
              <a:rPr lang="en-US" sz="2000" cap="small" dirty="0" err="1" smtClean="0"/>
              <a:t>UILDING</a:t>
            </a:r>
            <a:r>
              <a:rPr lang="en-US" sz="2400" cap="small" dirty="0" smtClean="0"/>
              <a:t> </a:t>
            </a:r>
            <a:r>
              <a:rPr lang="en-US" sz="2400" cap="small" dirty="0"/>
              <a:t>Code </a:t>
            </a:r>
            <a:r>
              <a:rPr lang="en-US" sz="2400" cap="small" dirty="0" smtClean="0"/>
              <a:t>Enforcement</a:t>
            </a:r>
          </a:p>
        </p:txBody>
      </p:sp>
      <p:sp>
        <p:nvSpPr>
          <p:cNvPr id="14" name="Line 4"/>
          <p:cNvSpPr>
            <a:spLocks noChangeShapeType="1"/>
          </p:cNvSpPr>
          <p:nvPr/>
        </p:nvSpPr>
        <p:spPr bwMode="auto">
          <a:xfrm>
            <a:off x="1371600" y="990600"/>
            <a:ext cx="6508587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187" y="457200"/>
            <a:ext cx="1041400" cy="762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98392" y="2446490"/>
            <a:ext cx="8255001" cy="421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u"/>
              <a:defRPr/>
            </a:pPr>
            <a:r>
              <a:rPr lang="en-US" b="1" cap="small" spc="200" dirty="0" smtClean="0"/>
              <a:t> Increase standards to 23% above 2009 Codes (Houston local codes were already 15% above 2009 codes)</a:t>
            </a:r>
          </a:p>
          <a:p>
            <a:pPr lvl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u"/>
              <a:defRPr/>
            </a:pPr>
            <a:endParaRPr lang="en-US" sz="1200" dirty="0"/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u"/>
              <a:defRPr/>
            </a:pPr>
            <a:endParaRPr lang="en-US" sz="1200" b="1" cap="small" spc="200" dirty="0"/>
          </a:p>
          <a:p>
            <a:pPr lvl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u"/>
              <a:defRPr/>
            </a:pPr>
            <a:r>
              <a:rPr lang="en-US" b="1" cap="small" spc="200" dirty="0"/>
              <a:t> New compliance path </a:t>
            </a:r>
            <a:r>
              <a:rPr lang="en-US" b="1" cap="small" spc="200" dirty="0" smtClean="0"/>
              <a:t>- Energy </a:t>
            </a:r>
            <a:r>
              <a:rPr lang="en-US" b="1" cap="small" spc="200" dirty="0"/>
              <a:t>Rating Index (ERI)</a:t>
            </a:r>
          </a:p>
          <a:p>
            <a:pPr lvl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u"/>
              <a:defRPr/>
            </a:pPr>
            <a:r>
              <a:rPr lang="en-US" sz="1400" b="1" cap="small" spc="200" dirty="0"/>
              <a:t>increased flexibility for customers to show compliance with the requirements of the </a:t>
            </a:r>
            <a:r>
              <a:rPr lang="en-US" sz="1400" b="1" cap="small" spc="200" dirty="0" smtClean="0"/>
              <a:t>code</a:t>
            </a:r>
          </a:p>
          <a:p>
            <a:pPr lvl="1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endParaRPr lang="en-US" sz="1400" b="1" cap="small" spc="200" dirty="0"/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u"/>
              <a:defRPr/>
            </a:pPr>
            <a:r>
              <a:rPr lang="en-US" b="1" cap="small" spc="200" dirty="0" smtClean="0"/>
              <a:t> </a:t>
            </a:r>
            <a:r>
              <a:rPr lang="en-US" b="1" cap="small" spc="200" dirty="0"/>
              <a:t>“Solar Ready” </a:t>
            </a:r>
            <a:r>
              <a:rPr lang="en-US" b="1" cap="small" spc="200" dirty="0" smtClean="0"/>
              <a:t>appendix-requires conduit </a:t>
            </a:r>
            <a:r>
              <a:rPr lang="en-US" b="1" cap="small" spc="200" dirty="0"/>
              <a:t>pathway in 	</a:t>
            </a:r>
            <a:r>
              <a:rPr lang="en-US" b="1" cap="small" spc="200" dirty="0" smtClean="0"/>
              <a:t>walls </a:t>
            </a:r>
            <a:r>
              <a:rPr lang="en-US" b="1" cap="small" spc="200" dirty="0"/>
              <a:t>for future solar </a:t>
            </a:r>
            <a:r>
              <a:rPr lang="en-US" b="1" cap="small" spc="200" dirty="0" smtClean="0"/>
              <a:t>installations  </a:t>
            </a:r>
            <a:endParaRPr lang="en-US" b="1" cap="small" spc="200" dirty="0"/>
          </a:p>
          <a:p>
            <a:pPr lvl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u"/>
              <a:defRPr/>
            </a:pPr>
            <a:r>
              <a:rPr lang="en-US" sz="1400" b="1" cap="small" spc="200" dirty="0"/>
              <a:t>Amendment is not requiring homes to install solar systems, but to ensure that the home is “Solar Ready” when applicable.  </a:t>
            </a:r>
          </a:p>
          <a:p>
            <a:pPr lvl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u"/>
              <a:defRPr/>
            </a:pPr>
            <a:r>
              <a:rPr lang="en-US" sz="1400" b="1" u="sng" cap="small" spc="200" dirty="0"/>
              <a:t>If adopted, Houston would be the first city in Texas to fully adopt a solar-ready provision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endParaRPr lang="en-US" sz="1200" b="1" cap="small" spc="200" dirty="0"/>
          </a:p>
        </p:txBody>
      </p:sp>
      <p:sp>
        <p:nvSpPr>
          <p:cNvPr id="3" name="Rectangle 2"/>
          <p:cNvSpPr/>
          <p:nvPr/>
        </p:nvSpPr>
        <p:spPr>
          <a:xfrm>
            <a:off x="1700087" y="1738604"/>
            <a:ext cx="58516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000" b="1" cap="small" spc="200" dirty="0" smtClean="0">
                <a:ea typeface="Verdana" panose="020B0604030504040204" pitchFamily="34" charset="0"/>
                <a:cs typeface="Verdana" panose="020B0604030504040204" pitchFamily="34" charset="0"/>
              </a:rPr>
              <a:t>2015 International energy conservation code - Residential</a:t>
            </a:r>
            <a:endParaRPr lang="en-US" sz="2000" b="1" cap="small" spc="200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C0E1B-323E-4966-87AE-A85E5F48995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18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0" descr="coh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1300" y="304800"/>
            <a:ext cx="10541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768350" y="228600"/>
            <a:ext cx="7080250" cy="1143000"/>
          </a:xfrm>
        </p:spPr>
        <p:txBody>
          <a:bodyPr/>
          <a:lstStyle/>
          <a:p>
            <a:pPr eaLnBrk="1" hangingPunct="1"/>
            <a:r>
              <a:rPr lang="en-US" sz="2400" cap="small" dirty="0" smtClean="0"/>
              <a:t>PUBLIC WORKS &amp; ENGINEERING DEPARTMENT</a:t>
            </a:r>
            <a:br>
              <a:rPr lang="en-US" sz="2400" cap="small" dirty="0" smtClean="0"/>
            </a:br>
            <a:r>
              <a:rPr lang="en-US" sz="1000" cap="small" dirty="0" smtClean="0"/>
              <a:t/>
            </a:r>
            <a:br>
              <a:rPr lang="en-US" sz="1000" cap="small" dirty="0" smtClean="0"/>
            </a:br>
            <a:r>
              <a:rPr lang="en-US" cap="small" dirty="0" err="1"/>
              <a:t>b</a:t>
            </a:r>
            <a:r>
              <a:rPr lang="en-US" sz="2000" cap="small" dirty="0" err="1" smtClean="0"/>
              <a:t>UILDING</a:t>
            </a:r>
            <a:r>
              <a:rPr lang="en-US" sz="2400" cap="small" dirty="0" smtClean="0"/>
              <a:t> </a:t>
            </a:r>
            <a:r>
              <a:rPr lang="en-US" sz="2400" cap="small" dirty="0"/>
              <a:t>Code </a:t>
            </a:r>
            <a:r>
              <a:rPr lang="en-US" sz="2400" cap="small" dirty="0" smtClean="0"/>
              <a:t>Enforcement</a:t>
            </a:r>
          </a:p>
        </p:txBody>
      </p:sp>
      <p:sp>
        <p:nvSpPr>
          <p:cNvPr id="14" name="Line 4"/>
          <p:cNvSpPr>
            <a:spLocks noChangeShapeType="1"/>
          </p:cNvSpPr>
          <p:nvPr/>
        </p:nvSpPr>
        <p:spPr bwMode="auto">
          <a:xfrm>
            <a:off x="1371600" y="990600"/>
            <a:ext cx="6508587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187" y="457200"/>
            <a:ext cx="1041400" cy="762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154817" y="1828800"/>
            <a:ext cx="29421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800" b="1" cap="small" spc="200" dirty="0">
                <a:latin typeface="+mj-lt"/>
                <a:ea typeface="+mj-ea"/>
                <a:cs typeface="+mj-cs"/>
              </a:rPr>
              <a:t>Recommendation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990600" y="2822869"/>
            <a:ext cx="7162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2400" b="1" i="1" cap="small" spc="200" dirty="0">
                <a:latin typeface="+mj-lt"/>
                <a:ea typeface="+mj-ea"/>
                <a:cs typeface="+mj-cs"/>
              </a:rPr>
              <a:t>Adopt Ordinance to </a:t>
            </a:r>
            <a:r>
              <a:rPr lang="en-US" altLang="en-US" sz="2400" b="1" i="1" cap="small" spc="200" dirty="0" smtClean="0">
                <a:latin typeface="+mj-lt"/>
                <a:ea typeface="+mj-ea"/>
                <a:cs typeface="+mj-cs"/>
              </a:rPr>
              <a:t>Update </a:t>
            </a:r>
            <a:r>
              <a:rPr lang="en-US" altLang="en-US" sz="2400" b="1" i="1" cap="small" spc="200" dirty="0">
                <a:latin typeface="+mj-lt"/>
                <a:ea typeface="+mj-ea"/>
                <a:cs typeface="+mj-cs"/>
              </a:rPr>
              <a:t>Versions of the </a:t>
            </a:r>
            <a:r>
              <a:rPr lang="en-US" altLang="en-US" sz="2400" b="1" i="1" cap="small" spc="200" dirty="0" smtClean="0">
                <a:latin typeface="+mj-lt"/>
                <a:ea typeface="+mj-ea"/>
                <a:cs typeface="+mj-cs"/>
              </a:rPr>
              <a:t>international energy conservation code (residential) with Proposed Local Amendments</a:t>
            </a:r>
            <a:r>
              <a:rPr lang="en-US" altLang="en-US" i="1" dirty="0" smtClean="0"/>
              <a:t> </a:t>
            </a:r>
          </a:p>
          <a:p>
            <a:pPr algn="just"/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C0E1B-323E-4966-87AE-A85E5F48995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46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0" descr="coh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1300" y="304800"/>
            <a:ext cx="10541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768350" y="228600"/>
            <a:ext cx="7080250" cy="1143000"/>
          </a:xfrm>
        </p:spPr>
        <p:txBody>
          <a:bodyPr/>
          <a:lstStyle/>
          <a:p>
            <a:pPr eaLnBrk="1" hangingPunct="1"/>
            <a:r>
              <a:rPr lang="en-US" sz="2400" cap="small" dirty="0" smtClean="0"/>
              <a:t>PUBLIC WORKS &amp; ENGINEERING DEPARTMENT</a:t>
            </a:r>
            <a:br>
              <a:rPr lang="en-US" sz="2400" cap="small" dirty="0" smtClean="0"/>
            </a:br>
            <a:r>
              <a:rPr lang="en-US" sz="1000" cap="small" dirty="0" smtClean="0"/>
              <a:t/>
            </a:r>
            <a:br>
              <a:rPr lang="en-US" sz="1000" cap="small" dirty="0" smtClean="0"/>
            </a:br>
            <a:r>
              <a:rPr lang="en-US" cap="small" dirty="0" err="1"/>
              <a:t>b</a:t>
            </a:r>
            <a:r>
              <a:rPr lang="en-US" sz="2000" cap="small" dirty="0" err="1" smtClean="0"/>
              <a:t>UILDING</a:t>
            </a:r>
            <a:r>
              <a:rPr lang="en-US" sz="2400" cap="small" dirty="0" smtClean="0"/>
              <a:t> </a:t>
            </a:r>
            <a:r>
              <a:rPr lang="en-US" sz="2400" cap="small" dirty="0"/>
              <a:t>Code </a:t>
            </a:r>
            <a:r>
              <a:rPr lang="en-US" sz="2400" cap="small" dirty="0" smtClean="0"/>
              <a:t>Enforcement</a:t>
            </a:r>
          </a:p>
        </p:txBody>
      </p:sp>
      <p:sp>
        <p:nvSpPr>
          <p:cNvPr id="14" name="Line 4"/>
          <p:cNvSpPr>
            <a:spLocks noChangeShapeType="1"/>
          </p:cNvSpPr>
          <p:nvPr/>
        </p:nvSpPr>
        <p:spPr bwMode="auto">
          <a:xfrm>
            <a:off x="1371600" y="990600"/>
            <a:ext cx="6508587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187" y="457200"/>
            <a:ext cx="1041400" cy="762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906835" y="4038600"/>
            <a:ext cx="490615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7200" b="1" cap="small" spc="200" dirty="0" smtClean="0">
                <a:latin typeface="+mj-lt"/>
                <a:ea typeface="+mj-ea"/>
                <a:cs typeface="+mj-cs"/>
              </a:rPr>
              <a:t>Questions ?</a:t>
            </a:r>
            <a:endParaRPr lang="en-US" sz="7200" b="1" cap="small" spc="2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C0E1B-323E-4966-87AE-A85E5F48995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08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72922</TotalTime>
  <Words>387</Words>
  <Application>Microsoft Office PowerPoint</Application>
  <PresentationFormat>On-screen Show (4:3)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Calibri</vt:lpstr>
      <vt:lpstr>Franklin Gothic Medium</vt:lpstr>
      <vt:lpstr>Stencil</vt:lpstr>
      <vt:lpstr>Verdana</vt:lpstr>
      <vt:lpstr>Wingdings</vt:lpstr>
      <vt:lpstr>Wingdings 2</vt:lpstr>
      <vt:lpstr>Grid</vt:lpstr>
      <vt:lpstr>PUBLIC WORKS &amp; ENGINEERING DEPARTMENT  bUILDING Code Enforcement</vt:lpstr>
      <vt:lpstr>PUBLIC WORKS &amp; ENGINEERING DEPARTMENT  bUILDING Code Enforcement</vt:lpstr>
      <vt:lpstr>PUBLIC WORKS &amp; ENGINEERING DEPARTMENT  bUILDING Code Enforcement</vt:lpstr>
      <vt:lpstr>PUBLIC WORKS &amp; ENGINEERING DEPARTMENT  bUILDING Code Enforcement</vt:lpstr>
      <vt:lpstr>PUBLIC WORKS &amp; ENGINEERING DEPARTMENT  bUILDING Code Enforcement</vt:lpstr>
      <vt:lpstr>PUBLIC WORKS &amp; ENGINEERING DEPARTMENT  bUILDING Code Enforcement</vt:lpstr>
      <vt:lpstr>PUBLIC WORKS &amp; ENGINEERING DEPARTMENT  bUILDING Code Enforcement</vt:lpstr>
    </vt:vector>
  </TitlesOfParts>
  <Company>coh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&amp; Development Services Division Code Enforcement</dc:title>
  <dc:creator>tech</dc:creator>
  <cp:lastModifiedBy>Carter, Laurie - PWE</cp:lastModifiedBy>
  <cp:revision>1072</cp:revision>
  <cp:lastPrinted>2015-07-15T15:48:03Z</cp:lastPrinted>
  <dcterms:created xsi:type="dcterms:W3CDTF">2010-09-16T23:17:13Z</dcterms:created>
  <dcterms:modified xsi:type="dcterms:W3CDTF">2016-09-15T15:16:51Z</dcterms:modified>
</cp:coreProperties>
</file>