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9" r:id="rId3"/>
    <p:sldId id="260" r:id="rId4"/>
    <p:sldId id="262" r:id="rId5"/>
    <p:sldId id="263" r:id="rId6"/>
    <p:sldId id="264" r:id="rId7"/>
    <p:sldId id="282" r:id="rId8"/>
    <p:sldId id="266" r:id="rId9"/>
    <p:sldId id="287" r:id="rId10"/>
    <p:sldId id="288" r:id="rId11"/>
    <p:sldId id="289" r:id="rId12"/>
    <p:sldId id="290" r:id="rId13"/>
    <p:sldId id="283" r:id="rId14"/>
    <p:sldId id="284" r:id="rId15"/>
    <p:sldId id="285" r:id="rId16"/>
    <p:sldId id="286" r:id="rId17"/>
    <p:sldId id="277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31" autoAdjust="0"/>
  </p:normalViewPr>
  <p:slideViewPr>
    <p:cSldViewPr>
      <p:cViewPr>
        <p:scale>
          <a:sx n="100" d="100"/>
          <a:sy n="100" d="100"/>
        </p:scale>
        <p:origin x="-1944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CFDF230-E653-4CFB-BC22-DA76B7FC9723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5F87F87-6D67-4B77-8EB3-60F426748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7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7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3532E24-6713-4E5B-88DC-358F77696961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5ED5294-667B-4D31-B4E7-CFDBE3F73E7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m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m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sd@houstontx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m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m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m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429000" cy="1955800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 Setting Designations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5257800"/>
            <a:ext cx="3309803" cy="68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Mark A. Wooten Jr.</a:t>
            </a:r>
            <a:endParaRPr lang="en-US" dirty="0" smtClean="0"/>
          </a:p>
          <a:p>
            <a:r>
              <a:rPr lang="en-US" dirty="0" smtClean="0"/>
              <a:t>Program </a:t>
            </a:r>
            <a:r>
              <a:rPr lang="en-US" dirty="0" smtClean="0"/>
              <a:t>Coordinator</a:t>
            </a:r>
            <a:endParaRPr lang="en-US" dirty="0"/>
          </a:p>
        </p:txBody>
      </p:sp>
      <p:pic>
        <p:nvPicPr>
          <p:cNvPr id="5" name="Picture 4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9" y="5641478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8" y="1905000"/>
            <a:ext cx="4359581" cy="267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990599"/>
            <a:ext cx="7153834" cy="1295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Northwest Pipe Company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The site </a:t>
            </a:r>
            <a:r>
              <a:rPr lang="en-US" dirty="0" smtClean="0">
                <a:solidFill>
                  <a:schemeClr val="tx1"/>
                </a:solidFill>
              </a:rPr>
              <a:t>served </a:t>
            </a:r>
            <a:r>
              <a:rPr lang="en-US" dirty="0">
                <a:solidFill>
                  <a:schemeClr val="tx1"/>
                </a:solidFill>
              </a:rPr>
              <a:t>as a steel pipe mill that was in operation from the early 1950s </a:t>
            </a:r>
            <a:r>
              <a:rPr lang="en-US" dirty="0" smtClean="0">
                <a:solidFill>
                  <a:schemeClr val="tx1"/>
                </a:solidFill>
              </a:rPr>
              <a:t>to 2014.</a:t>
            </a:r>
          </a:p>
          <a:p>
            <a:pPr marL="68580" indent="0"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chemeClr val="tx1"/>
                </a:solidFill>
              </a:rPr>
              <a:t>In 1999, Northwest Pipe Company purchased the property.</a:t>
            </a:r>
          </a:p>
          <a:p>
            <a:pPr marL="68580" indent="0">
              <a:buClr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chemeClr val="tx1"/>
                </a:solidFill>
              </a:rPr>
              <a:t>Northwest Pipe ceased operations in 2014 removing all equipment. 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pplication_2016_090_npc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20450" r="25000" b="5733"/>
          <a:stretch/>
        </p:blipFill>
        <p:spPr>
          <a:xfrm>
            <a:off x="1325879" y="1928106"/>
            <a:ext cx="65341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561120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30750" t="15079" r="28667" b="13007"/>
          <a:stretch>
            <a:fillRect/>
          </a:stretch>
        </p:blipFill>
        <p:spPr bwMode="auto">
          <a:xfrm>
            <a:off x="381000" y="1846834"/>
            <a:ext cx="2930400" cy="3758429"/>
          </a:xfrm>
          <a:prstGeom prst="rect">
            <a:avLst/>
          </a:prstGeom>
          <a:noFill/>
          <a:ln w="12700" algn="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 smtClean="0"/>
              <a:t>Water Well Owners</a:t>
            </a:r>
          </a:p>
          <a:p>
            <a:pPr algn="ctr"/>
            <a:r>
              <a:rPr lang="en-US" sz="1300" dirty="0" smtClean="0"/>
              <a:t>Certified Mail</a:t>
            </a:r>
          </a:p>
          <a:p>
            <a:pPr algn="ctr"/>
            <a:r>
              <a:rPr lang="en-US" sz="1300" dirty="0" smtClean="0"/>
              <a:t>5-Mile Radius</a:t>
            </a:r>
          </a:p>
          <a:p>
            <a:pPr algn="ctr"/>
            <a:r>
              <a:rPr lang="en-US" sz="1300" i="1" dirty="0" smtClean="0"/>
              <a:t>State Requirement</a:t>
            </a:r>
            <a:endParaRPr lang="en-US" sz="1300" i="1" dirty="0"/>
          </a:p>
        </p:txBody>
      </p:sp>
      <p:pic>
        <p:nvPicPr>
          <p:cNvPr id="12" name="Picture 11" descr="Map.pdf - Adobe Acrobat Pr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22452" r="40400" b="14798"/>
          <a:stretch/>
        </p:blipFill>
        <p:spPr>
          <a:xfrm>
            <a:off x="5334000" y="2001322"/>
            <a:ext cx="3603655" cy="3603941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5168019" y="3050090"/>
            <a:ext cx="1766181" cy="67595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 smtClean="0"/>
              <a:t>Property Owners</a:t>
            </a:r>
          </a:p>
          <a:p>
            <a:pPr algn="ctr"/>
            <a:r>
              <a:rPr lang="en-US" sz="1300" dirty="0" smtClean="0"/>
              <a:t>First-Class Mail</a:t>
            </a:r>
          </a:p>
          <a:p>
            <a:pPr algn="ctr"/>
            <a:r>
              <a:rPr lang="en-US" sz="1300" dirty="0" smtClean="0"/>
              <a:t>½-Mile Radius</a:t>
            </a:r>
          </a:p>
          <a:p>
            <a:pPr algn="ctr"/>
            <a:r>
              <a:rPr lang="en-US" sz="1300" i="1" dirty="0" smtClean="0"/>
              <a:t>City Requirement</a:t>
            </a:r>
            <a:endParaRPr lang="en-US" sz="1300" i="1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168020" y="4648200"/>
            <a:ext cx="546981" cy="5514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711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2701 Foote St.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565335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ndco Public Mtg Presentation - Microsoft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9647" r="10818" b="7815"/>
          <a:stretch/>
        </p:blipFill>
        <p:spPr>
          <a:xfrm>
            <a:off x="1360167" y="1633803"/>
            <a:ext cx="6484142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990599"/>
            <a:ext cx="7458634" cy="1295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Pinto East End, LLC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>
            <a:normAutofit/>
          </a:bodyPr>
          <a:lstStyle/>
          <a:p>
            <a:pPr marL="68580" indent="0">
              <a:lnSpc>
                <a:spcPct val="90000"/>
              </a:lnSpc>
              <a:buClrTx/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Site is comprised of two vacant, undeveloped tracts of land totaling 9.022 acres of land located east of downtown Houston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>
              <a:buClrTx/>
            </a:pPr>
            <a:r>
              <a:rPr lang="en-US" dirty="0" err="1" smtClean="0">
                <a:solidFill>
                  <a:schemeClr val="tx1"/>
                </a:solidFill>
              </a:rPr>
              <a:t>Standco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operated at the </a:t>
            </a:r>
            <a:r>
              <a:rPr lang="en-US" dirty="0" smtClean="0">
                <a:solidFill>
                  <a:schemeClr val="tx1"/>
                </a:solidFill>
              </a:rPr>
              <a:t>site from 1969-1985</a:t>
            </a:r>
            <a:r>
              <a:rPr lang="en-US" dirty="0">
                <a:solidFill>
                  <a:schemeClr val="tx1"/>
                </a:solidFill>
              </a:rPr>
              <a:t>.  They manufactured a variety of oilfield </a:t>
            </a:r>
            <a:r>
              <a:rPr lang="en-US" dirty="0" smtClean="0">
                <a:solidFill>
                  <a:schemeClr val="tx1"/>
                </a:solidFill>
              </a:rPr>
              <a:t>products.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Process included parts degreasing that used </a:t>
            </a:r>
            <a:r>
              <a:rPr lang="en-US" dirty="0" err="1">
                <a:solidFill>
                  <a:schemeClr val="tx1"/>
                </a:solidFill>
              </a:rPr>
              <a:t>trichloroethene</a:t>
            </a:r>
            <a:r>
              <a:rPr lang="en-US" dirty="0">
                <a:solidFill>
                  <a:schemeClr val="tx1"/>
                </a:solidFill>
              </a:rPr>
              <a:t> (TCE) as a cleaning solvent.</a:t>
            </a:r>
          </a:p>
          <a:p>
            <a:pPr marL="68580" indent="0">
              <a:buClrTx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andco Public Mtg Presentation - Microsoft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23076" r="29063" b="13131"/>
          <a:stretch/>
        </p:blipFill>
        <p:spPr>
          <a:xfrm>
            <a:off x="1828800" y="1749036"/>
            <a:ext cx="53585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561120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30750" t="15079" r="28667" b="13007"/>
          <a:stretch>
            <a:fillRect/>
          </a:stretch>
        </p:blipFill>
        <p:spPr bwMode="auto">
          <a:xfrm>
            <a:off x="381000" y="1846834"/>
            <a:ext cx="2930400" cy="3758429"/>
          </a:xfrm>
          <a:prstGeom prst="rect">
            <a:avLst/>
          </a:prstGeom>
          <a:noFill/>
          <a:ln w="12700" algn="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 smtClean="0"/>
              <a:t>Property Owners</a:t>
            </a:r>
          </a:p>
          <a:p>
            <a:pPr algn="ctr"/>
            <a:r>
              <a:rPr lang="en-US" sz="1300" dirty="0" smtClean="0"/>
              <a:t>First-Class Mail</a:t>
            </a:r>
          </a:p>
          <a:p>
            <a:pPr algn="ctr"/>
            <a:r>
              <a:rPr lang="en-US" sz="1300" dirty="0" smtClean="0"/>
              <a:t>½-Mile Radius</a:t>
            </a:r>
          </a:p>
          <a:p>
            <a:pPr algn="ctr"/>
            <a:r>
              <a:rPr lang="en-US" sz="1300" i="1" dirty="0" smtClean="0"/>
              <a:t>City Requirement</a:t>
            </a:r>
            <a:endParaRPr lang="en-US" sz="13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 smtClean="0"/>
              <a:t>Water Well Owners</a:t>
            </a:r>
          </a:p>
          <a:p>
            <a:pPr algn="ctr"/>
            <a:r>
              <a:rPr lang="en-US" sz="1300" dirty="0" smtClean="0"/>
              <a:t>Certified Mail</a:t>
            </a:r>
          </a:p>
          <a:p>
            <a:pPr algn="ctr"/>
            <a:r>
              <a:rPr lang="en-US" sz="1300" dirty="0" smtClean="0"/>
              <a:t>5-Mile Radius</a:t>
            </a:r>
          </a:p>
          <a:p>
            <a:pPr algn="ctr"/>
            <a:r>
              <a:rPr lang="en-US" sz="1300" i="1" dirty="0" smtClean="0"/>
              <a:t>State Requirement</a:t>
            </a:r>
            <a:endParaRPr lang="en-US" sz="1300" i="1" dirty="0"/>
          </a:p>
        </p:txBody>
      </p:sp>
      <p:pic>
        <p:nvPicPr>
          <p:cNvPr id="14" name="Picture 13" descr="Mailing Radius Map #2016-091-SDI.pdf - Adobe Acrobat Pr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23970" r="40401" b="14883"/>
          <a:stretch/>
        </p:blipFill>
        <p:spPr>
          <a:xfrm>
            <a:off x="5449855" y="2027874"/>
            <a:ext cx="3453342" cy="338328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5168019" y="3050090"/>
            <a:ext cx="1766181" cy="67595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168019" y="4593053"/>
            <a:ext cx="623181" cy="5514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055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990599"/>
            <a:ext cx="7024744" cy="722864"/>
          </a:xfrm>
        </p:spPr>
        <p:txBody>
          <a:bodyPr>
            <a:no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2" y="1981200"/>
            <a:ext cx="6777317" cy="41148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Mark A. Wooten Jr.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Program Coordinator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endParaRPr lang="en-US" sz="1100" b="1" dirty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Public Works &amp; Engineering</a:t>
            </a:r>
          </a:p>
          <a:p>
            <a:pPr marL="6858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City of Houston,</a:t>
            </a:r>
          </a:p>
          <a:p>
            <a:pPr marL="6858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1002 Washington, 3</a:t>
            </a:r>
            <a:r>
              <a:rPr lang="en-US" b="1" baseline="30000" dirty="0" smtClean="0">
                <a:solidFill>
                  <a:schemeClr val="tx1"/>
                </a:solidFill>
              </a:rPr>
              <a:t>rd</a:t>
            </a:r>
            <a:r>
              <a:rPr lang="en-US" b="1" dirty="0" smtClean="0">
                <a:solidFill>
                  <a:schemeClr val="tx1"/>
                </a:solidFill>
              </a:rPr>
              <a:t> Floor</a:t>
            </a:r>
          </a:p>
          <a:p>
            <a:pPr marL="6858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Houston, Texas 77002</a:t>
            </a:r>
          </a:p>
          <a:p>
            <a:pPr marL="68580" indent="0" algn="ctr">
              <a:buNone/>
            </a:pPr>
            <a:endParaRPr lang="en-US" sz="1000" dirty="0"/>
          </a:p>
          <a:p>
            <a:pPr marL="68580" indent="0" algn="ctr">
              <a:buNone/>
            </a:pPr>
            <a:r>
              <a:rPr lang="en-US" dirty="0" smtClean="0">
                <a:hlinkClick r:id="rId3"/>
              </a:rPr>
              <a:t>msd@houstontx.gov</a:t>
            </a:r>
            <a:endParaRPr lang="en-US" dirty="0" smtClean="0"/>
          </a:p>
          <a:p>
            <a:pPr marL="6858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(832) </a:t>
            </a:r>
            <a:r>
              <a:rPr lang="en-US" b="1" dirty="0" smtClean="0">
                <a:solidFill>
                  <a:schemeClr val="tx1"/>
                </a:solidFill>
              </a:rPr>
              <a:t>394-9003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4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2" y="563880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0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57400"/>
            <a:ext cx="7208810" cy="3775229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A </a:t>
            </a:r>
            <a:r>
              <a:rPr lang="en-US" sz="2800" b="1" u="sng" dirty="0">
                <a:solidFill>
                  <a:schemeClr val="tx1"/>
                </a:solidFill>
              </a:rPr>
              <a:t>voluntary</a:t>
            </a:r>
            <a:r>
              <a:rPr lang="en-US" sz="2800" dirty="0">
                <a:solidFill>
                  <a:schemeClr val="tx1"/>
                </a:solidFill>
              </a:rPr>
              <a:t> deed restriction that prohibits the use of impaired groundwater as potable </a:t>
            </a:r>
            <a:r>
              <a:rPr lang="en-US" sz="2800" dirty="0" smtClean="0">
                <a:solidFill>
                  <a:schemeClr val="tx1"/>
                </a:solidFill>
              </a:rPr>
              <a:t>water</a:t>
            </a:r>
          </a:p>
          <a:p>
            <a:pPr lvl="2">
              <a:buClrTx/>
              <a:buSzPct val="50000"/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>
                <a:solidFill>
                  <a:schemeClr val="tx1"/>
                </a:solidFill>
              </a:rPr>
              <a:t>tool property owners can use to address environmental impairments to groundwater</a:t>
            </a:r>
          </a:p>
          <a:p>
            <a:pPr lvl="2">
              <a:spcAft>
                <a:spcPts val="600"/>
              </a:spcAft>
              <a:buClrTx/>
              <a:buSzPct val="50000"/>
            </a:pPr>
            <a:r>
              <a:rPr lang="en-US" sz="2600" dirty="0">
                <a:solidFill>
                  <a:schemeClr val="tx1"/>
                </a:solidFill>
              </a:rPr>
              <a:t>Allows reinvestment and redevelopment of impaired properties</a:t>
            </a:r>
          </a:p>
          <a:p>
            <a:pPr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A public health protection</a:t>
            </a:r>
          </a:p>
          <a:p>
            <a:endParaRPr lang="en-US" dirty="0"/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7842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5"/>
          <p:cNvSpPr txBox="1">
            <a:spLocks/>
          </p:cNvSpPr>
          <p:nvPr/>
        </p:nvSpPr>
        <p:spPr>
          <a:xfrm>
            <a:off x="1227558" y="838199"/>
            <a:ext cx="702474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MSD?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Depiction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897" t="43301" r="7922" b="24123"/>
          <a:stretch>
            <a:fillRect/>
          </a:stretch>
        </p:blipFill>
        <p:spPr bwMode="auto">
          <a:xfrm>
            <a:off x="1066800" y="1600200"/>
            <a:ext cx="7329318" cy="42976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747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990599"/>
            <a:ext cx="7024744" cy="762002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MSD?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567314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457201" y="1981200"/>
            <a:ext cx="5257799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Tx/>
              <a:buSzPct val="50000"/>
            </a:pPr>
            <a:r>
              <a:rPr lang="en-US" sz="3200" dirty="0" smtClean="0">
                <a:solidFill>
                  <a:schemeClr val="tx1"/>
                </a:solidFill>
              </a:rPr>
              <a:t>It is a State Program</a:t>
            </a:r>
          </a:p>
          <a:p>
            <a:pPr lvl="2">
              <a:buClrTx/>
              <a:buSzPct val="50000"/>
            </a:pPr>
            <a:r>
              <a:rPr lang="en-US" sz="2400" dirty="0" smtClean="0">
                <a:solidFill>
                  <a:schemeClr val="tx1"/>
                </a:solidFill>
              </a:rPr>
              <a:t>Administered by the Texas Commission on Environmental Quality (TCEQ)</a:t>
            </a:r>
          </a:p>
          <a:p>
            <a:pPr lvl="2">
              <a:buClrTx/>
              <a:buSzPct val="50000"/>
            </a:pPr>
            <a:r>
              <a:rPr lang="en-US" sz="2400" dirty="0" smtClean="0">
                <a:solidFill>
                  <a:schemeClr val="tx1"/>
                </a:solidFill>
              </a:rPr>
              <a:t>Requires Local Support</a:t>
            </a:r>
          </a:p>
          <a:p>
            <a:pPr>
              <a:spcAft>
                <a:spcPts val="600"/>
              </a:spcAft>
              <a:buClrTx/>
              <a:buSzPct val="50000"/>
            </a:pPr>
            <a:r>
              <a:rPr lang="en-US" sz="3200" dirty="0" smtClean="0">
                <a:solidFill>
                  <a:schemeClr val="tx1"/>
                </a:solidFill>
              </a:rPr>
              <a:t>Article 13 of Chapter 47</a:t>
            </a:r>
          </a:p>
          <a:p>
            <a:pPr lvl="2">
              <a:buClrTx/>
              <a:buSzPct val="50000"/>
            </a:pPr>
            <a:r>
              <a:rPr lang="en-US" sz="2400" dirty="0" smtClean="0">
                <a:solidFill>
                  <a:schemeClr val="tx1"/>
                </a:solidFill>
              </a:rPr>
              <a:t>Public Hearing Required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4" descr="https://encrypted-tbn1.gstatic.com/images?q=tbn:ANd9GcQa5l6_4Ph_WwCquYnLdGckjy-2BJ1jX-BY4uXoYzsW_-Ca_HbVW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014305" cy="241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2620 South Shepherd Dr.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565335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co Cleaners Public Mtg Presentation - Microsoft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8565" r="28750" b="17247"/>
          <a:stretch/>
        </p:blipFill>
        <p:spPr>
          <a:xfrm>
            <a:off x="1981200" y="1652854"/>
            <a:ext cx="51507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90599"/>
            <a:ext cx="7024744" cy="1295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Shops at Shepherd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>
            <a:normAutofit/>
          </a:bodyPr>
          <a:lstStyle/>
          <a:p>
            <a:pPr marL="68580" indent="0">
              <a:lnSpc>
                <a:spcPct val="90000"/>
              </a:lnSpc>
              <a:buNone/>
            </a:pPr>
            <a:endParaRPr lang="en-US" b="1" dirty="0"/>
          </a:p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Eco Cleaners operated an on-site </a:t>
            </a:r>
            <a:r>
              <a:rPr lang="en-US" dirty="0" err="1">
                <a:solidFill>
                  <a:schemeClr val="tx1"/>
                </a:solidFill>
              </a:rPr>
              <a:t>tetrachloroethene</a:t>
            </a:r>
            <a:r>
              <a:rPr lang="en-US" dirty="0">
                <a:solidFill>
                  <a:schemeClr val="tx1"/>
                </a:solidFill>
              </a:rPr>
              <a:t> (PCE) dry cleaner from </a:t>
            </a:r>
            <a:r>
              <a:rPr lang="en-US" dirty="0" smtClean="0">
                <a:solidFill>
                  <a:schemeClr val="tx1"/>
                </a:solidFill>
              </a:rPr>
              <a:t>1991- 2000.</a:t>
            </a:r>
            <a:endParaRPr lang="en-US" dirty="0">
              <a:solidFill>
                <a:schemeClr val="tx1"/>
              </a:solidFill>
            </a:endParaRPr>
          </a:p>
          <a:p>
            <a:pPr indent="-342900">
              <a:spcAft>
                <a:spcPts val="1200"/>
              </a:spcAft>
              <a:buClrTx/>
            </a:pPr>
            <a:r>
              <a:rPr lang="en-US" dirty="0">
                <a:solidFill>
                  <a:schemeClr val="tx1"/>
                </a:solidFill>
              </a:rPr>
              <a:t>Eco Cleaners converted from PCE to Stoddard Solvent usage in Oct </a:t>
            </a:r>
            <a:r>
              <a:rPr lang="en-US" dirty="0" smtClean="0">
                <a:solidFill>
                  <a:schemeClr val="tx1"/>
                </a:solidFill>
              </a:rPr>
              <a:t>2000.</a:t>
            </a:r>
            <a:endParaRPr lang="en-US" dirty="0">
              <a:solidFill>
                <a:schemeClr val="tx1"/>
              </a:solidFill>
            </a:endParaRPr>
          </a:p>
          <a:p>
            <a:pPr indent="-342900">
              <a:spcAft>
                <a:spcPts val="1200"/>
              </a:spcAft>
              <a:buClrTx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property was enrolled in the Texas Voluntary Cleanup Program in </a:t>
            </a:r>
            <a:r>
              <a:rPr lang="en-US" dirty="0" smtClean="0">
                <a:solidFill>
                  <a:schemeClr val="tx1"/>
                </a:solidFill>
              </a:rPr>
              <a:t>2013.</a:t>
            </a:r>
            <a:endParaRPr lang="en-US" dirty="0"/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0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428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pplication_2015_084_eco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0710" r="9376" b="3680"/>
          <a:stretch/>
        </p:blipFill>
        <p:spPr>
          <a:xfrm>
            <a:off x="1371600" y="1815957"/>
            <a:ext cx="652144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5611201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30750" t="15079" r="28667" b="13007"/>
          <a:stretch>
            <a:fillRect/>
          </a:stretch>
        </p:blipFill>
        <p:spPr bwMode="auto">
          <a:xfrm>
            <a:off x="381000" y="1846834"/>
            <a:ext cx="2930400" cy="3758429"/>
          </a:xfrm>
          <a:prstGeom prst="rect">
            <a:avLst/>
          </a:prstGeom>
          <a:noFill/>
          <a:ln w="12700" algn="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 smtClean="0"/>
              <a:t>Property Owners</a:t>
            </a:r>
          </a:p>
          <a:p>
            <a:pPr algn="ctr"/>
            <a:r>
              <a:rPr lang="en-US" sz="1300" dirty="0" smtClean="0"/>
              <a:t>First-Class Mail</a:t>
            </a:r>
          </a:p>
          <a:p>
            <a:pPr algn="ctr"/>
            <a:r>
              <a:rPr lang="en-US" sz="1300" dirty="0" smtClean="0"/>
              <a:t>½-Mile Radius</a:t>
            </a:r>
          </a:p>
          <a:p>
            <a:pPr algn="ctr"/>
            <a:r>
              <a:rPr lang="en-US" sz="1300" i="1" dirty="0" smtClean="0"/>
              <a:t>City Requirement</a:t>
            </a:r>
            <a:endParaRPr lang="en-US" sz="13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 smtClean="0"/>
              <a:t>Water Well Owners</a:t>
            </a:r>
          </a:p>
          <a:p>
            <a:pPr algn="ctr"/>
            <a:r>
              <a:rPr lang="en-US" sz="1300" dirty="0" smtClean="0"/>
              <a:t>Certified Mail</a:t>
            </a:r>
          </a:p>
          <a:p>
            <a:pPr algn="ctr"/>
            <a:r>
              <a:rPr lang="en-US" sz="1300" dirty="0" smtClean="0"/>
              <a:t>5-Mile Radius</a:t>
            </a:r>
          </a:p>
          <a:p>
            <a:pPr algn="ctr"/>
            <a:r>
              <a:rPr lang="en-US" sz="1300" i="1" dirty="0" smtClean="0"/>
              <a:t>State Requirement</a:t>
            </a:r>
            <a:endParaRPr lang="en-US" sz="1300" i="1" dirty="0"/>
          </a:p>
        </p:txBody>
      </p:sp>
      <p:pic>
        <p:nvPicPr>
          <p:cNvPr id="11" name="Picture 10" descr="Mailing Radius Map #2015-084-ECO.pdf - Adobe Acrobat Pr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24184" r="41667" b="15311"/>
          <a:stretch/>
        </p:blipFill>
        <p:spPr>
          <a:xfrm>
            <a:off x="5410200" y="2036181"/>
            <a:ext cx="3439933" cy="347472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>
            <a:off x="5168019" y="4593053"/>
            <a:ext cx="546981" cy="5514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5168019" y="3050090"/>
            <a:ext cx="1766181" cy="67595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256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6307 Toledo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pwecms.cityofhouston.net/downloads/documents/logos/pw_logo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28600"/>
            <a:ext cx="1173478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565335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990-014_NWP MSD_Public Mtg Pres_FINAL_20161128 - Microsoft PowerPoint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28027" r="16145" b="22883"/>
          <a:stretch/>
        </p:blipFill>
        <p:spPr>
          <a:xfrm>
            <a:off x="1066800" y="1721434"/>
            <a:ext cx="6987124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3471</TotalTime>
  <Words>362</Words>
  <Application>Microsoft Office PowerPoint</Application>
  <PresentationFormat>On-screen Show (4:3)</PresentationFormat>
  <Paragraphs>94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Austin</vt:lpstr>
      <vt:lpstr>Municipal Setting Designations</vt:lpstr>
      <vt:lpstr> </vt:lpstr>
      <vt:lpstr>MSD Depiction</vt:lpstr>
      <vt:lpstr>What is an MSD?</vt:lpstr>
      <vt:lpstr>2620 South Shepherd Dr.</vt:lpstr>
      <vt:lpstr>The Shops at Shepherd </vt:lpstr>
      <vt:lpstr>Groundwater Impacts</vt:lpstr>
      <vt:lpstr>MSD Notice Letters</vt:lpstr>
      <vt:lpstr>6307 Toledo</vt:lpstr>
      <vt:lpstr>Northwest Pipe Company </vt:lpstr>
      <vt:lpstr>Groundwater Impacts</vt:lpstr>
      <vt:lpstr>MSD Notice Letters</vt:lpstr>
      <vt:lpstr>2701 Foote St.</vt:lpstr>
      <vt:lpstr>Pinto East End, LLC </vt:lpstr>
      <vt:lpstr>Groundwater Impacts</vt:lpstr>
      <vt:lpstr>MSD Notice Letters</vt:lpstr>
      <vt:lpstr>Contact Information</vt:lpstr>
    </vt:vector>
  </TitlesOfParts>
  <Company>City of Houston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Redeveloping the City of Houston</dc:title>
  <dc:creator>Clancey, Jennifer - HPC-PWE</dc:creator>
  <cp:lastModifiedBy>Wooten Jr., Mark - HPC-PWE</cp:lastModifiedBy>
  <cp:revision>70</cp:revision>
  <cp:lastPrinted>2014-08-20T21:00:23Z</cp:lastPrinted>
  <dcterms:created xsi:type="dcterms:W3CDTF">2014-08-18T17:34:35Z</dcterms:created>
  <dcterms:modified xsi:type="dcterms:W3CDTF">2016-12-09T17:43:45Z</dcterms:modified>
</cp:coreProperties>
</file>