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7.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notesSlides/notesSlide8.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notesSlides/notesSlide9.xml" ContentType="application/vnd.openxmlformats-officedocument.presentationml.notesSlide+xml"/>
  <Override PartName="/ppt/theme/themeOverride14.xml" ContentType="application/vnd.openxmlformats-officedocument.themeOverride+xml"/>
  <Override PartName="/ppt/theme/themeOverride15.xml" ContentType="application/vnd.openxmlformats-officedocument.themeOverride+xml"/>
  <Override PartName="/ppt/notesSlides/notesSlide10.xml" ContentType="application/vnd.openxmlformats-officedocument.presentationml.notesSlide+xml"/>
  <Override PartName="/ppt/theme/themeOverride16.xml" ContentType="application/vnd.openxmlformats-officedocument.themeOverride+xml"/>
  <Override PartName="/ppt/notesSlides/notesSlide11.xml" ContentType="application/vnd.openxmlformats-officedocument.presentationml.notesSlide+xml"/>
  <Override PartName="/ppt/theme/themeOverride17.xml" ContentType="application/vnd.openxmlformats-officedocument.themeOverride+xml"/>
  <Override PartName="/ppt/notesSlides/notesSlide12.xml" ContentType="application/vnd.openxmlformats-officedocument.presentationml.notesSlide+xml"/>
  <Override PartName="/ppt/theme/themeOverride18.xml" ContentType="application/vnd.openxmlformats-officedocument.themeOverride+xml"/>
  <Override PartName="/ppt/notesSlides/notesSlide13.xml" ContentType="application/vnd.openxmlformats-officedocument.presentationml.notesSl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9"/>
  </p:notesMasterIdLst>
  <p:sldIdLst>
    <p:sldId id="324" r:id="rId3"/>
    <p:sldId id="394" r:id="rId4"/>
    <p:sldId id="409" r:id="rId5"/>
    <p:sldId id="408" r:id="rId6"/>
    <p:sldId id="391" r:id="rId7"/>
    <p:sldId id="393" r:id="rId8"/>
    <p:sldId id="395" r:id="rId9"/>
    <p:sldId id="379" r:id="rId10"/>
    <p:sldId id="381" r:id="rId11"/>
    <p:sldId id="382" r:id="rId12"/>
    <p:sldId id="279" r:id="rId13"/>
    <p:sldId id="319" r:id="rId14"/>
    <p:sldId id="346" r:id="rId15"/>
    <p:sldId id="405" r:id="rId16"/>
    <p:sldId id="406" r:id="rId17"/>
    <p:sldId id="348" r:id="rId18"/>
    <p:sldId id="349" r:id="rId19"/>
    <p:sldId id="387" r:id="rId20"/>
    <p:sldId id="388" r:id="rId21"/>
    <p:sldId id="352" r:id="rId22"/>
    <p:sldId id="353" r:id="rId23"/>
    <p:sldId id="377" r:id="rId24"/>
    <p:sldId id="357" r:id="rId25"/>
    <p:sldId id="390" r:id="rId26"/>
    <p:sldId id="384" r:id="rId27"/>
    <p:sldId id="385" r:id="rId28"/>
    <p:sldId id="363" r:id="rId29"/>
    <p:sldId id="374" r:id="rId30"/>
    <p:sldId id="364" r:id="rId31"/>
    <p:sldId id="365" r:id="rId32"/>
    <p:sldId id="369" r:id="rId33"/>
    <p:sldId id="407" r:id="rId34"/>
    <p:sldId id="368" r:id="rId35"/>
    <p:sldId id="410" r:id="rId36"/>
    <p:sldId id="411" r:id="rId37"/>
    <p:sldId id="404" r:id="rId38"/>
  </p:sldIdLst>
  <p:sldSz cx="9144000" cy="6858000" type="screen4x3"/>
  <p:notesSz cx="6894513" cy="9180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0658D0"/>
    <a:srgbClr val="2047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4660"/>
  </p:normalViewPr>
  <p:slideViewPr>
    <p:cSldViewPr>
      <p:cViewPr varScale="1">
        <p:scale>
          <a:sx n="122" d="100"/>
          <a:sy n="122" d="100"/>
        </p:scale>
        <p:origin x="1218"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2"/>
            <a:ext cx="2987675" cy="458788"/>
          </a:xfrm>
          <a:prstGeom prst="rect">
            <a:avLst/>
          </a:prstGeom>
        </p:spPr>
        <p:txBody>
          <a:bodyPr vert="horz" lIns="90458" tIns="45230" rIns="90458" bIns="45230" rtlCol="0"/>
          <a:lstStyle>
            <a:lvl1pPr algn="l">
              <a:defRPr sz="1200"/>
            </a:lvl1pPr>
          </a:lstStyle>
          <a:p>
            <a:endParaRPr lang="en-US" dirty="0"/>
          </a:p>
        </p:txBody>
      </p:sp>
      <p:sp>
        <p:nvSpPr>
          <p:cNvPr id="3" name="Date Placeholder 2"/>
          <p:cNvSpPr>
            <a:spLocks noGrp="1"/>
          </p:cNvSpPr>
          <p:nvPr>
            <p:ph type="dt" idx="1"/>
          </p:nvPr>
        </p:nvSpPr>
        <p:spPr>
          <a:xfrm>
            <a:off x="3905256" y="2"/>
            <a:ext cx="2987675" cy="458788"/>
          </a:xfrm>
          <a:prstGeom prst="rect">
            <a:avLst/>
          </a:prstGeom>
        </p:spPr>
        <p:txBody>
          <a:bodyPr vert="horz" lIns="90458" tIns="45230" rIns="90458" bIns="45230" rtlCol="0"/>
          <a:lstStyle>
            <a:lvl1pPr algn="r">
              <a:defRPr sz="1200"/>
            </a:lvl1pPr>
          </a:lstStyle>
          <a:p>
            <a:fld id="{651B2C6B-95AC-4C47-8F02-0128805D337C}" type="datetimeFigureOut">
              <a:rPr lang="en-US" smtClean="0"/>
              <a:t>4/12/2017</a:t>
            </a:fld>
            <a:endParaRPr lang="en-US" dirty="0"/>
          </a:p>
        </p:txBody>
      </p:sp>
      <p:sp>
        <p:nvSpPr>
          <p:cNvPr id="4" name="Slide Image Placeholder 3"/>
          <p:cNvSpPr>
            <a:spLocks noGrp="1" noRot="1" noChangeAspect="1"/>
          </p:cNvSpPr>
          <p:nvPr>
            <p:ph type="sldImg" idx="2"/>
          </p:nvPr>
        </p:nvSpPr>
        <p:spPr>
          <a:xfrm>
            <a:off x="1152525" y="687388"/>
            <a:ext cx="4589463" cy="3443287"/>
          </a:xfrm>
          <a:prstGeom prst="rect">
            <a:avLst/>
          </a:prstGeom>
          <a:noFill/>
          <a:ln w="12700">
            <a:solidFill>
              <a:prstClr val="black"/>
            </a:solidFill>
          </a:ln>
        </p:spPr>
        <p:txBody>
          <a:bodyPr vert="horz" lIns="90458" tIns="45230" rIns="90458" bIns="45230" rtlCol="0" anchor="ctr"/>
          <a:lstStyle/>
          <a:p>
            <a:endParaRPr lang="en-US" dirty="0"/>
          </a:p>
        </p:txBody>
      </p:sp>
      <p:sp>
        <p:nvSpPr>
          <p:cNvPr id="5" name="Notes Placeholder 4"/>
          <p:cNvSpPr>
            <a:spLocks noGrp="1"/>
          </p:cNvSpPr>
          <p:nvPr>
            <p:ph type="body" sz="quarter" idx="3"/>
          </p:nvPr>
        </p:nvSpPr>
        <p:spPr>
          <a:xfrm>
            <a:off x="688977" y="4360869"/>
            <a:ext cx="5516563" cy="4130675"/>
          </a:xfrm>
          <a:prstGeom prst="rect">
            <a:avLst/>
          </a:prstGeom>
        </p:spPr>
        <p:txBody>
          <a:bodyPr vert="horz" lIns="90458" tIns="45230" rIns="90458" bIns="4523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4" y="8720140"/>
            <a:ext cx="2987675" cy="458787"/>
          </a:xfrm>
          <a:prstGeom prst="rect">
            <a:avLst/>
          </a:prstGeom>
        </p:spPr>
        <p:txBody>
          <a:bodyPr vert="horz" lIns="90458" tIns="45230" rIns="90458" bIns="4523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05256" y="8720140"/>
            <a:ext cx="2987675" cy="458787"/>
          </a:xfrm>
          <a:prstGeom prst="rect">
            <a:avLst/>
          </a:prstGeom>
        </p:spPr>
        <p:txBody>
          <a:bodyPr vert="horz" lIns="90458" tIns="45230" rIns="90458" bIns="45230" rtlCol="0" anchor="b"/>
          <a:lstStyle>
            <a:lvl1pPr algn="r">
              <a:defRPr sz="1200"/>
            </a:lvl1pPr>
          </a:lstStyle>
          <a:p>
            <a:fld id="{F28B0ABC-E56C-484F-8A04-6A3851656EB9}" type="slidenum">
              <a:rPr lang="en-US" smtClean="0"/>
              <a:t>‹#›</a:t>
            </a:fld>
            <a:endParaRPr lang="en-US" dirty="0"/>
          </a:p>
        </p:txBody>
      </p:sp>
    </p:spTree>
    <p:extLst>
      <p:ext uri="{BB962C8B-B14F-4D97-AF65-F5344CB8AC3E}">
        <p14:creationId xmlns:p14="http://schemas.microsoft.com/office/powerpoint/2010/main" val="2595367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A3600B-70BD-4823-9283-6FCB3641E5D8}" type="slidenum">
              <a:rPr lang="en-US" smtClean="0"/>
              <a:pPr>
                <a:defRPr/>
              </a:pPr>
              <a:t>1</a:t>
            </a:fld>
            <a:endParaRPr lang="en-US" dirty="0"/>
          </a:p>
        </p:txBody>
      </p:sp>
    </p:spTree>
    <p:extLst>
      <p:ext uri="{BB962C8B-B14F-4D97-AF65-F5344CB8AC3E}">
        <p14:creationId xmlns:p14="http://schemas.microsoft.com/office/powerpoint/2010/main" val="1896877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 Authorization</a:t>
            </a:r>
            <a:r>
              <a:rPr lang="en-US" baseline="0" dirty="0" smtClean="0"/>
              <a:t> issued for 4/10/17   Contractor has not given actual start date.</a:t>
            </a:r>
            <a:endParaRPr lang="en-US" dirty="0"/>
          </a:p>
        </p:txBody>
      </p:sp>
      <p:sp>
        <p:nvSpPr>
          <p:cNvPr id="4" name="Slide Number Placeholder 3"/>
          <p:cNvSpPr>
            <a:spLocks noGrp="1"/>
          </p:cNvSpPr>
          <p:nvPr>
            <p:ph type="sldNum" sz="quarter" idx="10"/>
          </p:nvPr>
        </p:nvSpPr>
        <p:spPr/>
        <p:txBody>
          <a:bodyPr/>
          <a:lstStyle/>
          <a:p>
            <a:fld id="{F28B0ABC-E56C-484F-8A04-6A3851656EB9}" type="slidenum">
              <a:rPr lang="en-US" smtClean="0"/>
              <a:t>21</a:t>
            </a:fld>
            <a:endParaRPr lang="en-US" dirty="0"/>
          </a:p>
        </p:txBody>
      </p:sp>
    </p:spTree>
    <p:extLst>
      <p:ext uri="{BB962C8B-B14F-4D97-AF65-F5344CB8AC3E}">
        <p14:creationId xmlns:p14="http://schemas.microsoft.com/office/powerpoint/2010/main" val="3921182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a:t>
            </a:r>
            <a:r>
              <a:rPr lang="en-US" baseline="0" dirty="0" smtClean="0"/>
              <a:t> issued for 4/10/17.  Contractor has not given actual start date.</a:t>
            </a:r>
          </a:p>
          <a:p>
            <a:endParaRPr lang="en-US" dirty="0"/>
          </a:p>
        </p:txBody>
      </p:sp>
      <p:sp>
        <p:nvSpPr>
          <p:cNvPr id="4" name="Slide Number Placeholder 3"/>
          <p:cNvSpPr>
            <a:spLocks noGrp="1"/>
          </p:cNvSpPr>
          <p:nvPr>
            <p:ph type="sldNum" sz="quarter" idx="10"/>
          </p:nvPr>
        </p:nvSpPr>
        <p:spPr/>
        <p:txBody>
          <a:bodyPr/>
          <a:lstStyle/>
          <a:p>
            <a:fld id="{F28B0ABC-E56C-484F-8A04-6A3851656EB9}" type="slidenum">
              <a:rPr lang="en-US" smtClean="0"/>
              <a:t>22</a:t>
            </a:fld>
            <a:endParaRPr lang="en-US" dirty="0"/>
          </a:p>
        </p:txBody>
      </p:sp>
    </p:spTree>
    <p:extLst>
      <p:ext uri="{BB962C8B-B14F-4D97-AF65-F5344CB8AC3E}">
        <p14:creationId xmlns:p14="http://schemas.microsoft.com/office/powerpoint/2010/main" val="5179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Working on Change Order for Spin Casting 120” pipe.</a:t>
            </a:r>
          </a:p>
          <a:p>
            <a:endParaRPr lang="en-US" dirty="0"/>
          </a:p>
        </p:txBody>
      </p:sp>
      <p:sp>
        <p:nvSpPr>
          <p:cNvPr id="4" name="Slide Number Placeholder 3"/>
          <p:cNvSpPr>
            <a:spLocks noGrp="1"/>
          </p:cNvSpPr>
          <p:nvPr>
            <p:ph type="sldNum" sz="quarter" idx="10"/>
          </p:nvPr>
        </p:nvSpPr>
        <p:spPr/>
        <p:txBody>
          <a:bodyPr/>
          <a:lstStyle/>
          <a:p>
            <a:fld id="{F28B0ABC-E56C-484F-8A04-6A3851656EB9}" type="slidenum">
              <a:rPr lang="en-US" smtClean="0"/>
              <a:t>23</a:t>
            </a:fld>
            <a:endParaRPr lang="en-US" dirty="0"/>
          </a:p>
        </p:txBody>
      </p:sp>
    </p:spTree>
    <p:extLst>
      <p:ext uri="{BB962C8B-B14F-4D97-AF65-F5344CB8AC3E}">
        <p14:creationId xmlns:p14="http://schemas.microsoft.com/office/powerpoint/2010/main" val="923486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Waiting on spin</a:t>
            </a:r>
            <a:r>
              <a:rPr lang="en-US" baseline="0" dirty="0" smtClean="0"/>
              <a:t> cast of final section of 36” pipe.</a:t>
            </a:r>
          </a:p>
          <a:p>
            <a:endParaRPr lang="en-US" dirty="0"/>
          </a:p>
        </p:txBody>
      </p:sp>
      <p:sp>
        <p:nvSpPr>
          <p:cNvPr id="4" name="Slide Number Placeholder 3"/>
          <p:cNvSpPr>
            <a:spLocks noGrp="1"/>
          </p:cNvSpPr>
          <p:nvPr>
            <p:ph type="sldNum" sz="quarter" idx="10"/>
          </p:nvPr>
        </p:nvSpPr>
        <p:spPr/>
        <p:txBody>
          <a:bodyPr/>
          <a:lstStyle/>
          <a:p>
            <a:fld id="{F28B0ABC-E56C-484F-8A04-6A3851656EB9}" type="slidenum">
              <a:rPr lang="en-US" smtClean="0"/>
              <a:t>24</a:t>
            </a:fld>
            <a:endParaRPr lang="en-US" dirty="0"/>
          </a:p>
        </p:txBody>
      </p:sp>
    </p:spTree>
    <p:extLst>
      <p:ext uri="{BB962C8B-B14F-4D97-AF65-F5344CB8AC3E}">
        <p14:creationId xmlns:p14="http://schemas.microsoft.com/office/powerpoint/2010/main" val="1744323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Project locations will be determined by reviewing 311 calls, non-riverine structural flooding locations, and known areas with drainage concerns.  Projects will be developed by investigating and inspecting the system and developing an assessment/work plan for addressing the area(s) of highest need.</a:t>
            </a:r>
          </a:p>
          <a:p>
            <a:endParaRPr lang="en-US" dirty="0"/>
          </a:p>
        </p:txBody>
      </p:sp>
      <p:sp>
        <p:nvSpPr>
          <p:cNvPr id="4" name="Slide Number Placeholder 3"/>
          <p:cNvSpPr>
            <a:spLocks noGrp="1"/>
          </p:cNvSpPr>
          <p:nvPr>
            <p:ph type="sldNum" sz="quarter" idx="10"/>
          </p:nvPr>
        </p:nvSpPr>
        <p:spPr/>
        <p:txBody>
          <a:bodyPr/>
          <a:lstStyle/>
          <a:p>
            <a:fld id="{F28B0ABC-E56C-484F-8A04-6A3851656EB9}" type="slidenum">
              <a:rPr lang="en-US" smtClean="0"/>
              <a:t>4</a:t>
            </a:fld>
            <a:endParaRPr lang="en-US" dirty="0"/>
          </a:p>
        </p:txBody>
      </p:sp>
    </p:spTree>
    <p:extLst>
      <p:ext uri="{BB962C8B-B14F-4D97-AF65-F5344CB8AC3E}">
        <p14:creationId xmlns:p14="http://schemas.microsoft.com/office/powerpoint/2010/main" val="1045776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Initial SWAT Project Rollout</a:t>
            </a:r>
          </a:p>
          <a:p>
            <a:endParaRPr lang="en-US" dirty="0"/>
          </a:p>
        </p:txBody>
      </p:sp>
      <p:sp>
        <p:nvSpPr>
          <p:cNvPr id="4" name="Slide Number Placeholder 3"/>
          <p:cNvSpPr>
            <a:spLocks noGrp="1"/>
          </p:cNvSpPr>
          <p:nvPr>
            <p:ph type="sldNum" sz="quarter" idx="10"/>
          </p:nvPr>
        </p:nvSpPr>
        <p:spPr/>
        <p:txBody>
          <a:bodyPr/>
          <a:lstStyle/>
          <a:p>
            <a:fld id="{F28B0ABC-E56C-484F-8A04-6A3851656EB9}" type="slidenum">
              <a:rPr lang="en-US" smtClean="0"/>
              <a:t>5</a:t>
            </a:fld>
            <a:endParaRPr lang="en-US" dirty="0"/>
          </a:p>
        </p:txBody>
      </p:sp>
    </p:spTree>
    <p:extLst>
      <p:ext uri="{BB962C8B-B14F-4D97-AF65-F5344CB8AC3E}">
        <p14:creationId xmlns:p14="http://schemas.microsoft.com/office/powerpoint/2010/main" val="723475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25270D-7BCD-4203-A253-E0848CDB335F}" type="slidenum">
              <a:rPr lang="en-US"/>
              <a:pPr/>
              <a:t>6</a:t>
            </a:fld>
            <a:endParaRPr lang="en-US" dirty="0"/>
          </a:p>
        </p:txBody>
      </p:sp>
      <p:sp>
        <p:nvSpPr>
          <p:cNvPr id="676866" name="Rectangle 2"/>
          <p:cNvSpPr>
            <a:spLocks noGrp="1" noRot="1" noChangeAspect="1" noChangeArrowheads="1" noTextEdit="1"/>
          </p:cNvSpPr>
          <p:nvPr>
            <p:ph type="sldImg"/>
          </p:nvPr>
        </p:nvSpPr>
        <p:spPr>
          <a:ln/>
        </p:spPr>
      </p:sp>
      <p:sp>
        <p:nvSpPr>
          <p:cNvPr id="6768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69490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Status of Initial</a:t>
            </a:r>
            <a:r>
              <a:rPr lang="en-US" baseline="0" dirty="0" smtClean="0"/>
              <a:t> Roll Out projects as of 4/10/2017</a:t>
            </a:r>
            <a:endParaRPr lang="en-US" dirty="0" smtClean="0"/>
          </a:p>
          <a:p>
            <a:endParaRPr lang="en-US" dirty="0"/>
          </a:p>
        </p:txBody>
      </p:sp>
      <p:sp>
        <p:nvSpPr>
          <p:cNvPr id="4" name="Slide Number Placeholder 3"/>
          <p:cNvSpPr>
            <a:spLocks noGrp="1"/>
          </p:cNvSpPr>
          <p:nvPr>
            <p:ph type="sldNum" sz="quarter" idx="10"/>
          </p:nvPr>
        </p:nvSpPr>
        <p:spPr/>
        <p:txBody>
          <a:bodyPr/>
          <a:lstStyle/>
          <a:p>
            <a:fld id="{F28B0ABC-E56C-484F-8A04-6A3851656EB9}" type="slidenum">
              <a:rPr lang="en-US" smtClean="0"/>
              <a:t>7</a:t>
            </a:fld>
            <a:endParaRPr lang="en-US" dirty="0"/>
          </a:p>
        </p:txBody>
      </p:sp>
    </p:spTree>
    <p:extLst>
      <p:ext uri="{BB962C8B-B14F-4D97-AF65-F5344CB8AC3E}">
        <p14:creationId xmlns:p14="http://schemas.microsoft.com/office/powerpoint/2010/main" val="3980631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Map showing</a:t>
            </a:r>
            <a:r>
              <a:rPr lang="en-US" baseline="0" dirty="0" smtClean="0"/>
              <a:t> status of projects by district as of 4/10/2017</a:t>
            </a:r>
            <a:endParaRPr lang="en-US" dirty="0" smtClean="0"/>
          </a:p>
          <a:p>
            <a:endParaRPr lang="en-US" dirty="0"/>
          </a:p>
        </p:txBody>
      </p:sp>
      <p:sp>
        <p:nvSpPr>
          <p:cNvPr id="4" name="Slide Number Placeholder 3"/>
          <p:cNvSpPr>
            <a:spLocks noGrp="1"/>
          </p:cNvSpPr>
          <p:nvPr>
            <p:ph type="sldNum" sz="quarter" idx="10"/>
          </p:nvPr>
        </p:nvSpPr>
        <p:spPr/>
        <p:txBody>
          <a:bodyPr/>
          <a:lstStyle/>
          <a:p>
            <a:fld id="{F28B0ABC-E56C-484F-8A04-6A3851656EB9}" type="slidenum">
              <a:rPr lang="en-US" smtClean="0"/>
              <a:t>8</a:t>
            </a:fld>
            <a:endParaRPr lang="en-US" dirty="0"/>
          </a:p>
        </p:txBody>
      </p:sp>
    </p:spTree>
    <p:extLst>
      <p:ext uri="{BB962C8B-B14F-4D97-AF65-F5344CB8AC3E}">
        <p14:creationId xmlns:p14="http://schemas.microsoft.com/office/powerpoint/2010/main" val="2967863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a:t>
            </a:r>
            <a:r>
              <a:rPr lang="en-US" baseline="0" dirty="0" smtClean="0"/>
              <a:t> l</a:t>
            </a:r>
            <a:r>
              <a:rPr lang="en-US" dirty="0" smtClean="0"/>
              <a:t>etter received</a:t>
            </a:r>
            <a:r>
              <a:rPr lang="en-US" baseline="0" dirty="0" smtClean="0"/>
              <a:t> from President of Westmoreland Civic Association.</a:t>
            </a:r>
            <a:endParaRPr lang="en-US" dirty="0"/>
          </a:p>
        </p:txBody>
      </p:sp>
      <p:sp>
        <p:nvSpPr>
          <p:cNvPr id="4" name="Slide Number Placeholder 3"/>
          <p:cNvSpPr>
            <a:spLocks noGrp="1"/>
          </p:cNvSpPr>
          <p:nvPr>
            <p:ph type="sldNum" sz="quarter" idx="10"/>
          </p:nvPr>
        </p:nvSpPr>
        <p:spPr/>
        <p:txBody>
          <a:bodyPr/>
          <a:lstStyle/>
          <a:p>
            <a:fld id="{F28B0ABC-E56C-484F-8A04-6A3851656EB9}" type="slidenum">
              <a:rPr lang="en-US" smtClean="0"/>
              <a:t>15</a:t>
            </a:fld>
            <a:endParaRPr lang="en-US" dirty="0"/>
          </a:p>
        </p:txBody>
      </p:sp>
    </p:spTree>
    <p:extLst>
      <p:ext uri="{BB962C8B-B14F-4D97-AF65-F5344CB8AC3E}">
        <p14:creationId xmlns:p14="http://schemas.microsoft.com/office/powerpoint/2010/main" val="602656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8B0ABC-E56C-484F-8A04-6A3851656EB9}" type="slidenum">
              <a:rPr lang="en-US" smtClean="0"/>
              <a:t>17</a:t>
            </a:fld>
            <a:endParaRPr lang="en-US" dirty="0"/>
          </a:p>
        </p:txBody>
      </p:sp>
    </p:spTree>
    <p:extLst>
      <p:ext uri="{BB962C8B-B14F-4D97-AF65-F5344CB8AC3E}">
        <p14:creationId xmlns:p14="http://schemas.microsoft.com/office/powerpoint/2010/main" val="2251346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letter received from resident.</a:t>
            </a:r>
            <a:endParaRPr lang="en-US" dirty="0"/>
          </a:p>
        </p:txBody>
      </p:sp>
      <p:sp>
        <p:nvSpPr>
          <p:cNvPr id="4" name="Slide Number Placeholder 3"/>
          <p:cNvSpPr>
            <a:spLocks noGrp="1"/>
          </p:cNvSpPr>
          <p:nvPr>
            <p:ph type="sldNum" sz="quarter" idx="10"/>
          </p:nvPr>
        </p:nvSpPr>
        <p:spPr/>
        <p:txBody>
          <a:bodyPr/>
          <a:lstStyle/>
          <a:p>
            <a:fld id="{F28B0ABC-E56C-484F-8A04-6A3851656EB9}" type="slidenum">
              <a:rPr lang="en-US" smtClean="0"/>
              <a:t>19</a:t>
            </a:fld>
            <a:endParaRPr lang="en-US" dirty="0"/>
          </a:p>
        </p:txBody>
      </p:sp>
    </p:spTree>
    <p:extLst>
      <p:ext uri="{BB962C8B-B14F-4D97-AF65-F5344CB8AC3E}">
        <p14:creationId xmlns:p14="http://schemas.microsoft.com/office/powerpoint/2010/main" val="3062900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9B33890-90EC-489D-A37A-389B85733427}" type="datetimeFigureOut">
              <a:rPr lang="en-US" smtClean="0"/>
              <a:t>4/12/2017</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B22D8DAA-024B-425F-A19B-D28347F252B3}"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9B33890-90EC-489D-A37A-389B85733427}" type="datetimeFigureOut">
              <a:rPr lang="en-US" smtClean="0"/>
              <a:t>4/12/2017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2D8DAA-024B-425F-A19B-D28347F252B3}"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9B33890-90EC-489D-A37A-389B85733427}" type="datetimeFigureOut">
              <a:rPr lang="en-US" smtClean="0"/>
              <a:t>4/12/2017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2D8DAA-024B-425F-A19B-D28347F252B3}"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9B33890-90EC-489D-A37A-389B85733427}" type="datetimeFigureOut">
              <a:rPr lang="en-US" smtClean="0"/>
              <a:t>4/12/2017</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B22D8DAA-024B-425F-A19B-D28347F252B3}" type="slidenum">
              <a:rPr lang="en-US" smtClean="0"/>
              <a:t>‹#›</a:t>
            </a:fld>
            <a:endParaRPr lang="en-US" dirty="0"/>
          </a:p>
        </p:txBody>
      </p:sp>
    </p:spTree>
    <p:extLst>
      <p:ext uri="{BB962C8B-B14F-4D97-AF65-F5344CB8AC3E}">
        <p14:creationId xmlns:p14="http://schemas.microsoft.com/office/powerpoint/2010/main" val="99249933"/>
      </p:ext>
    </p:extLst>
  </p:cSld>
  <p:clrMapOvr>
    <a:overrideClrMapping bg1="dk1" tx1="lt1" bg2="dk2" tx2="lt2" accent1="accent1" accent2="accent2" accent3="accent3" accent4="accent4" accent5="accent5" accent6="accent6" hlink="hlink" folHlink="folHlink"/>
  </p:clrMapOvr>
  <p:transition>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9B33890-90EC-489D-A37A-389B85733427}" type="datetimeFigureOut">
              <a:rPr lang="en-US" smtClean="0"/>
              <a:t>4/12/2017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2D8DAA-024B-425F-A19B-D28347F252B3}" type="slidenum">
              <a:rPr lang="en-US" smtClean="0"/>
              <a:t>‹#›</a:t>
            </a:fld>
            <a:endParaRPr lang="en-US" dirty="0"/>
          </a:p>
        </p:txBody>
      </p:sp>
    </p:spTree>
    <p:extLst>
      <p:ext uri="{BB962C8B-B14F-4D97-AF65-F5344CB8AC3E}">
        <p14:creationId xmlns:p14="http://schemas.microsoft.com/office/powerpoint/2010/main" val="4215729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9B33890-90EC-489D-A37A-389B85733427}" type="datetimeFigureOut">
              <a:rPr lang="en-US" smtClean="0"/>
              <a:t>4/12/2017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2D8DAA-024B-425F-A19B-D28347F252B3}" type="slidenum">
              <a:rPr lang="en-US" smtClean="0"/>
              <a:t>‹#›</a:t>
            </a:fld>
            <a:endParaRPr lang="en-US" dirty="0"/>
          </a:p>
        </p:txBody>
      </p:sp>
    </p:spTree>
    <p:extLst>
      <p:ext uri="{BB962C8B-B14F-4D97-AF65-F5344CB8AC3E}">
        <p14:creationId xmlns:p14="http://schemas.microsoft.com/office/powerpoint/2010/main" val="392134050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9B33890-90EC-489D-A37A-389B85733427}" type="datetimeFigureOut">
              <a:rPr lang="en-US" smtClean="0"/>
              <a:t>4/12/2017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2D8DAA-024B-425F-A19B-D28347F252B3}" type="slidenum">
              <a:rPr lang="en-US" smtClean="0"/>
              <a:t>‹#›</a:t>
            </a:fld>
            <a:endParaRPr lang="en-US" dirty="0"/>
          </a:p>
        </p:txBody>
      </p:sp>
    </p:spTree>
    <p:extLst>
      <p:ext uri="{BB962C8B-B14F-4D97-AF65-F5344CB8AC3E}">
        <p14:creationId xmlns:p14="http://schemas.microsoft.com/office/powerpoint/2010/main" val="2398924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9B33890-90EC-489D-A37A-389B85733427}" type="datetimeFigureOut">
              <a:rPr lang="en-US" smtClean="0"/>
              <a:t>4/12/2017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22D8DAA-024B-425F-A19B-D28347F252B3}" type="slidenum">
              <a:rPr lang="en-US" smtClean="0"/>
              <a:t>‹#›</a:t>
            </a:fld>
            <a:endParaRPr lang="en-US" dirty="0"/>
          </a:p>
        </p:txBody>
      </p:sp>
    </p:spTree>
    <p:extLst>
      <p:ext uri="{BB962C8B-B14F-4D97-AF65-F5344CB8AC3E}">
        <p14:creationId xmlns:p14="http://schemas.microsoft.com/office/powerpoint/2010/main" val="2422770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9B33890-90EC-489D-A37A-389B85733427}" type="datetimeFigureOut">
              <a:rPr lang="en-US" smtClean="0"/>
              <a:t>4/12/2017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22D8DAA-024B-425F-A19B-D28347F252B3}" type="slidenum">
              <a:rPr lang="en-US" smtClean="0"/>
              <a:t>‹#›</a:t>
            </a:fld>
            <a:endParaRPr lang="en-US" dirty="0"/>
          </a:p>
        </p:txBody>
      </p:sp>
    </p:spTree>
    <p:extLst>
      <p:ext uri="{BB962C8B-B14F-4D97-AF65-F5344CB8AC3E}">
        <p14:creationId xmlns:p14="http://schemas.microsoft.com/office/powerpoint/2010/main" val="2140883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33890-90EC-489D-A37A-389B85733427}" type="datetimeFigureOut">
              <a:rPr lang="en-US" smtClean="0"/>
              <a:t>4/12/2017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22D8DAA-024B-425F-A19B-D28347F252B3}" type="slidenum">
              <a:rPr lang="en-US" smtClean="0"/>
              <a:t>‹#›</a:t>
            </a:fld>
            <a:endParaRPr lang="en-US" dirty="0"/>
          </a:p>
        </p:txBody>
      </p:sp>
    </p:spTree>
    <p:extLst>
      <p:ext uri="{BB962C8B-B14F-4D97-AF65-F5344CB8AC3E}">
        <p14:creationId xmlns:p14="http://schemas.microsoft.com/office/powerpoint/2010/main" val="3973812059"/>
      </p:ext>
    </p:extLst>
  </p:cSld>
  <p:clrMapOvr>
    <a:masterClrMapping/>
  </p:clrMapOvr>
  <p:transition>
    <p:wipe dir="d"/>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9B33890-90EC-489D-A37A-389B85733427}" type="datetimeFigureOut">
              <a:rPr lang="en-US" smtClean="0"/>
              <a:t>4/12/2017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2D8DAA-024B-425F-A19B-D28347F252B3}" type="slidenum">
              <a:rPr lang="en-US" smtClean="0"/>
              <a:t>‹#›</a:t>
            </a:fld>
            <a:endParaRPr lang="en-US" dirty="0"/>
          </a:p>
        </p:txBody>
      </p:sp>
    </p:spTree>
    <p:extLst>
      <p:ext uri="{BB962C8B-B14F-4D97-AF65-F5344CB8AC3E}">
        <p14:creationId xmlns:p14="http://schemas.microsoft.com/office/powerpoint/2010/main" val="3718601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9B33890-90EC-489D-A37A-389B85733427}" type="datetimeFigureOut">
              <a:rPr lang="en-US" smtClean="0"/>
              <a:t>4/12/2017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2D8DAA-024B-425F-A19B-D28347F252B3}"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9B33890-90EC-489D-A37A-389B85733427}" type="datetimeFigureOut">
              <a:rPr lang="en-US" smtClean="0"/>
              <a:t>4/12/2017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B22D8DAA-024B-425F-A19B-D28347F252B3}" type="slidenum">
              <a:rPr lang="en-US" smtClean="0"/>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extLst>
      <p:ext uri="{BB962C8B-B14F-4D97-AF65-F5344CB8AC3E}">
        <p14:creationId xmlns:p14="http://schemas.microsoft.com/office/powerpoint/2010/main" val="2745120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9B33890-90EC-489D-A37A-389B85733427}" type="datetimeFigureOut">
              <a:rPr lang="en-US" smtClean="0"/>
              <a:t>4/12/2017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2D8DAA-024B-425F-A19B-D28347F252B3}" type="slidenum">
              <a:rPr lang="en-US" smtClean="0"/>
              <a:t>‹#›</a:t>
            </a:fld>
            <a:endParaRPr lang="en-US" dirty="0"/>
          </a:p>
        </p:txBody>
      </p:sp>
    </p:spTree>
    <p:extLst>
      <p:ext uri="{BB962C8B-B14F-4D97-AF65-F5344CB8AC3E}">
        <p14:creationId xmlns:p14="http://schemas.microsoft.com/office/powerpoint/2010/main" val="667644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9B33890-90EC-489D-A37A-389B85733427}" type="datetimeFigureOut">
              <a:rPr lang="en-US" smtClean="0"/>
              <a:t>4/12/2017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2D8DAA-024B-425F-A19B-D28347F252B3}" type="slidenum">
              <a:rPr lang="en-US" smtClean="0"/>
              <a:t>‹#›</a:t>
            </a:fld>
            <a:endParaRPr lang="en-US" dirty="0"/>
          </a:p>
        </p:txBody>
      </p:sp>
    </p:spTree>
    <p:extLst>
      <p:ext uri="{BB962C8B-B14F-4D97-AF65-F5344CB8AC3E}">
        <p14:creationId xmlns:p14="http://schemas.microsoft.com/office/powerpoint/2010/main" val="526829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9B33890-90EC-489D-A37A-389B85733427}" type="datetimeFigureOut">
              <a:rPr lang="en-US" smtClean="0"/>
              <a:t>4/12/2017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2D8DAA-024B-425F-A19B-D28347F252B3}"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9B33890-90EC-489D-A37A-389B85733427}" type="datetimeFigureOut">
              <a:rPr lang="en-US" smtClean="0"/>
              <a:t>4/12/2017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2D8DAA-024B-425F-A19B-D28347F252B3}"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9B33890-90EC-489D-A37A-389B85733427}" type="datetimeFigureOut">
              <a:rPr lang="en-US" smtClean="0"/>
              <a:t>4/12/2017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22D8DAA-024B-425F-A19B-D28347F252B3}"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9B33890-90EC-489D-A37A-389B85733427}" type="datetimeFigureOut">
              <a:rPr lang="en-US" smtClean="0"/>
              <a:t>4/12/2017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22D8DAA-024B-425F-A19B-D28347F252B3}"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33890-90EC-489D-A37A-389B85733427}" type="datetimeFigureOut">
              <a:rPr lang="en-US" smtClean="0"/>
              <a:t>4/12/2017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22D8DAA-024B-425F-A19B-D28347F252B3}"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9B33890-90EC-489D-A37A-389B85733427}" type="datetimeFigureOut">
              <a:rPr lang="en-US" smtClean="0"/>
              <a:t>4/12/2017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2D8DAA-024B-425F-A19B-D28347F252B3}"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9B33890-90EC-489D-A37A-389B85733427}" type="datetimeFigureOut">
              <a:rPr lang="en-US" smtClean="0"/>
              <a:t>4/12/2017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B22D8DAA-024B-425F-A19B-D28347F252B3}" type="slidenum">
              <a:rPr lang="en-US" smtClean="0"/>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9B33890-90EC-489D-A37A-389B85733427}" type="datetimeFigureOut">
              <a:rPr lang="en-US" smtClean="0"/>
              <a:t>4/12/2017</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22D8DAA-024B-425F-A19B-D28347F252B3}" type="slidenum">
              <a:rPr lang="en-US" smtClean="0"/>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9B33890-90EC-489D-A37A-389B85733427}" type="datetimeFigureOut">
              <a:rPr lang="en-US" smtClean="0"/>
              <a:t>4/12/2017</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22D8DAA-024B-425F-A19B-D28347F252B3}" type="slidenum">
              <a:rPr lang="en-US" smtClean="0"/>
              <a:t>‹#›</a:t>
            </a:fld>
            <a:endParaRPr lang="en-US" dirty="0"/>
          </a:p>
        </p:txBody>
      </p:sp>
      <p:sp>
        <p:nvSpPr>
          <p:cNvPr id="7" name="Freeform 6"/>
          <p:cNvSpPr>
            <a:spLocks/>
          </p:cNvSpPr>
          <p:nvPr/>
        </p:nvSpPr>
        <p:spPr bwMode="auto">
          <a:xfrm>
            <a:off x="-9525" y="0"/>
            <a:ext cx="9163050" cy="615696"/>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0"/>
            <a:ext cx="4762500" cy="377302"/>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grpSp>
        <p:nvGrpSpPr>
          <p:cNvPr id="2" name="Group 1"/>
          <p:cNvGrpSpPr/>
          <p:nvPr/>
        </p:nvGrpSpPr>
        <p:grpSpPr>
          <a:xfrm>
            <a:off x="-19017" y="235973"/>
            <a:ext cx="9180548" cy="198011"/>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extLst>
      <p:ext uri="{BB962C8B-B14F-4D97-AF65-F5344CB8AC3E}">
        <p14:creationId xmlns:p14="http://schemas.microsoft.com/office/powerpoint/2010/main" val="14832236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wipe dir="d"/>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5.xml"/><Relationship Id="rId1" Type="http://schemas.openxmlformats.org/officeDocument/2006/relationships/themeOverride" Target="../theme/themeOverride6.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3.xml"/><Relationship Id="rId1" Type="http://schemas.openxmlformats.org/officeDocument/2006/relationships/themeOverride" Target="../theme/themeOverride7.xml"/><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3.xml"/><Relationship Id="rId1" Type="http://schemas.openxmlformats.org/officeDocument/2006/relationships/themeOverride" Target="../theme/themeOverride8.xml"/><Relationship Id="rId5" Type="http://schemas.openxmlformats.org/officeDocument/2006/relationships/image" Target="../media/image22.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5.xml"/><Relationship Id="rId1" Type="http://schemas.openxmlformats.org/officeDocument/2006/relationships/themeOverride" Target="../theme/themeOverride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5.xml"/><Relationship Id="rId1" Type="http://schemas.openxmlformats.org/officeDocument/2006/relationships/themeOverride" Target="../theme/themeOverride10.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themeOverride" Target="../theme/themeOverride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5.xml"/><Relationship Id="rId1" Type="http://schemas.openxmlformats.org/officeDocument/2006/relationships/themeOverride" Target="../theme/themeOverride1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hemeOverride" Target="../theme/themeOverride1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5.xml"/><Relationship Id="rId1" Type="http://schemas.openxmlformats.org/officeDocument/2006/relationships/themeOverride" Target="../theme/themeOverride14.xml"/><Relationship Id="rId6" Type="http://schemas.openxmlformats.org/officeDocument/2006/relationships/image" Target="../media/image44.jpeg"/><Relationship Id="rId5" Type="http://schemas.openxmlformats.org/officeDocument/2006/relationships/image" Target="../media/image26.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6.png"/><Relationship Id="rId2" Type="http://schemas.openxmlformats.org/officeDocument/2006/relationships/slideLayout" Target="../slideLayouts/slideLayout15.xml"/><Relationship Id="rId1" Type="http://schemas.openxmlformats.org/officeDocument/2006/relationships/themeOverride" Target="../theme/themeOverride1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hemeOverride" Target="../theme/themeOverride16.xml"/><Relationship Id="rId6" Type="http://schemas.openxmlformats.org/officeDocument/2006/relationships/image" Target="../media/image26.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6.png"/><Relationship Id="rId2" Type="http://schemas.openxmlformats.org/officeDocument/2006/relationships/slideLayout" Target="../slideLayouts/slideLayout15.xml"/><Relationship Id="rId1" Type="http://schemas.openxmlformats.org/officeDocument/2006/relationships/themeOverride" Target="../theme/themeOverride1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5.png"/><Relationship Id="rId2" Type="http://schemas.openxmlformats.org/officeDocument/2006/relationships/slideLayout" Target="../slideLayouts/slideLayout15.xml"/><Relationship Id="rId1" Type="http://schemas.openxmlformats.org/officeDocument/2006/relationships/themeOverride" Target="../theme/themeOverride18.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15.xml"/><Relationship Id="rId1" Type="http://schemas.openxmlformats.org/officeDocument/2006/relationships/themeOverride" Target="../theme/themeOverride19.xml"/><Relationship Id="rId5" Type="http://schemas.openxmlformats.org/officeDocument/2006/relationships/image" Target="../media/image58.pn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15.xml"/><Relationship Id="rId1" Type="http://schemas.openxmlformats.org/officeDocument/2006/relationships/themeOverride" Target="../theme/themeOverride20.xml"/><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15.xml"/><Relationship Id="rId1" Type="http://schemas.openxmlformats.org/officeDocument/2006/relationships/themeOverride" Target="../theme/themeOverride21.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15.xml"/><Relationship Id="rId1" Type="http://schemas.openxmlformats.org/officeDocument/2006/relationships/themeOverride" Target="../theme/themeOverride22.xml"/><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15.xml"/><Relationship Id="rId1" Type="http://schemas.openxmlformats.org/officeDocument/2006/relationships/themeOverride" Target="../theme/themeOverride23.xml"/><Relationship Id="rId5" Type="http://schemas.openxmlformats.org/officeDocument/2006/relationships/image" Target="../media/image70.jpeg"/><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15.xml"/><Relationship Id="rId1" Type="http://schemas.openxmlformats.org/officeDocument/2006/relationships/themeOverride" Target="../theme/themeOverride24.xml"/><Relationship Id="rId5" Type="http://schemas.openxmlformats.org/officeDocument/2006/relationships/image" Target="../media/image73.jpeg"/><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15.xml"/><Relationship Id="rId1" Type="http://schemas.openxmlformats.org/officeDocument/2006/relationships/themeOverride" Target="../theme/themeOverride25.xml"/><Relationship Id="rId6" Type="http://schemas.openxmlformats.org/officeDocument/2006/relationships/image" Target="../media/image27.png"/><Relationship Id="rId5" Type="http://schemas.openxmlformats.org/officeDocument/2006/relationships/image" Target="../media/image76.jpeg"/><Relationship Id="rId4" Type="http://schemas.openxmlformats.org/officeDocument/2006/relationships/image" Target="../media/image75.jpe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5.jpeg"/><Relationship Id="rId1" Type="http://schemas.openxmlformats.org/officeDocument/2006/relationships/slideLayout" Target="../slideLayouts/slideLayout15.xml"/><Relationship Id="rId6" Type="http://schemas.openxmlformats.org/officeDocument/2006/relationships/image" Target="../media/image74.png"/><Relationship Id="rId5" Type="http://schemas.openxmlformats.org/officeDocument/2006/relationships/image" Target="../media/image78.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15.xml"/><Relationship Id="rId1" Type="http://schemas.openxmlformats.org/officeDocument/2006/relationships/themeOverride" Target="../theme/themeOverride26.xml"/><Relationship Id="rId5" Type="http://schemas.openxmlformats.org/officeDocument/2006/relationships/image" Target="../media/image81.jpeg"/><Relationship Id="rId4" Type="http://schemas.openxmlformats.org/officeDocument/2006/relationships/image" Target="../media/image80.jpe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hyperlink" Target="mailto:sallie.alcorn@houstontx.gov" TargetMode="External"/><Relationship Id="rId2" Type="http://schemas.openxmlformats.org/officeDocument/2006/relationships/hyperlink" Target="mailto:stephen.costello@houstontx.gov"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hemeOverride" Target="../theme/themeOverride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hemeOverride" Target="../theme/themeOverride3.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hemeOverride" Target="../theme/themeOverride4.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5.xml"/><Relationship Id="rId1" Type="http://schemas.openxmlformats.org/officeDocument/2006/relationships/themeOverride" Target="../theme/themeOverride5.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08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0" y="5334000"/>
            <a:ext cx="9144000" cy="152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a:t>
            </a:r>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6861" y="5626177"/>
            <a:ext cx="1292454" cy="907980"/>
          </a:xfrm>
          <a:prstGeom prst="rect">
            <a:avLst/>
          </a:prstGeom>
        </p:spPr>
      </p:pic>
      <p:sp>
        <p:nvSpPr>
          <p:cNvPr id="11" name="Title 1"/>
          <p:cNvSpPr txBox="1">
            <a:spLocks/>
          </p:cNvSpPr>
          <p:nvPr/>
        </p:nvSpPr>
        <p:spPr>
          <a:xfrm>
            <a:off x="1905" y="2617794"/>
            <a:ext cx="9144000" cy="1283646"/>
          </a:xfrm>
          <a:prstGeom prst="rect">
            <a:avLst/>
          </a:prstGeom>
          <a:ln>
            <a:noFill/>
          </a:ln>
        </p:spPr>
        <p:txBody>
          <a:bodyPr vert="horz" lIns="0"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fontAlgn="auto">
              <a:spcAft>
                <a:spcPts val="0"/>
              </a:spcAft>
            </a:pPr>
            <a:endParaRPr lang="en-US" sz="8000" dirty="0"/>
          </a:p>
        </p:txBody>
      </p:sp>
      <p:sp>
        <p:nvSpPr>
          <p:cNvPr id="14" name="Shape 181"/>
          <p:cNvSpPr txBox="1">
            <a:spLocks/>
          </p:cNvSpPr>
          <p:nvPr/>
        </p:nvSpPr>
        <p:spPr>
          <a:xfrm>
            <a:off x="1905" y="2645449"/>
            <a:ext cx="9182099" cy="1255991"/>
          </a:xfrm>
          <a:prstGeom prst="rect">
            <a:avLst/>
          </a:prstGeom>
          <a:noFill/>
          <a:ln w="9525" cap="flat" cmpd="sng">
            <a:noFill/>
            <a:prstDash val="solid"/>
            <a:round/>
            <a:headEnd type="none" w="med" len="med"/>
            <a:tailEnd type="none" w="med" len="med"/>
          </a:ln>
        </p:spPr>
        <p:txBody>
          <a:bodyPr vert="horz" lIns="0" tIns="0" rIns="18275" bIns="0" anchor="b" anchorCtr="0">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a:spcBef>
                <a:spcPts val="0"/>
              </a:spcBef>
              <a:buClr>
                <a:srgbClr val="062328"/>
              </a:buClr>
              <a:buSzPct val="25000"/>
            </a:pPr>
            <a:r>
              <a:rPr lang="en-US" sz="7200" dirty="0">
                <a:solidFill>
                  <a:schemeClr val="tx1"/>
                </a:solidFill>
                <a:latin typeface="Calibri"/>
                <a:ea typeface="Calibri"/>
                <a:cs typeface="Calibri"/>
              </a:rPr>
              <a:t>SWAT </a:t>
            </a:r>
            <a:r>
              <a:rPr lang="en-US" sz="7200" dirty="0" smtClean="0">
                <a:solidFill>
                  <a:schemeClr val="tx1"/>
                </a:solidFill>
                <a:latin typeface="Calibri"/>
                <a:ea typeface="Calibri"/>
                <a:cs typeface="Calibri"/>
              </a:rPr>
              <a:t>PROGRAM</a:t>
            </a:r>
          </a:p>
          <a:p>
            <a:pPr algn="ctr">
              <a:spcBef>
                <a:spcPts val="0"/>
              </a:spcBef>
              <a:buClr>
                <a:srgbClr val="062328"/>
              </a:buClr>
              <a:buSzPct val="25000"/>
            </a:pPr>
            <a:r>
              <a:rPr lang="en-US" sz="6000" dirty="0" smtClean="0">
                <a:solidFill>
                  <a:schemeClr val="tx1"/>
                </a:solidFill>
                <a:latin typeface="Calibri"/>
                <a:ea typeface="Calibri"/>
                <a:cs typeface="Calibri"/>
                <a:sym typeface="Calibri"/>
              </a:rPr>
              <a:t>TTI Presentation</a:t>
            </a:r>
            <a:endParaRPr lang="en-US" sz="6000" dirty="0">
              <a:solidFill>
                <a:schemeClr val="tx1"/>
              </a:solidFill>
              <a:latin typeface="Calibri"/>
              <a:ea typeface="Calibri"/>
              <a:cs typeface="Calibri"/>
              <a:sym typeface="Calibri"/>
            </a:endParaRPr>
          </a:p>
        </p:txBody>
      </p:sp>
      <p:pic>
        <p:nvPicPr>
          <p:cNvPr id="16" name="Shape 386"/>
          <p:cNvPicPr preferRelativeResize="0"/>
          <p:nvPr/>
        </p:nvPicPr>
        <p:blipFill rotWithShape="1">
          <a:blip r:embed="rId5">
            <a:alphaModFix/>
          </a:blip>
          <a:srcRect/>
          <a:stretch/>
        </p:blipFill>
        <p:spPr>
          <a:xfrm>
            <a:off x="6172200" y="5565655"/>
            <a:ext cx="1084800" cy="1085999"/>
          </a:xfrm>
          <a:prstGeom prst="rect">
            <a:avLst/>
          </a:prstGeom>
          <a:noFill/>
          <a:ln>
            <a:no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36" y="5561238"/>
            <a:ext cx="1099550" cy="1090416"/>
          </a:xfrm>
          <a:prstGeom prst="rect">
            <a:avLst/>
          </a:prstGeom>
        </p:spPr>
      </p:pic>
      <p:sp>
        <p:nvSpPr>
          <p:cNvPr id="2" name="TextBox 1"/>
          <p:cNvSpPr txBox="1"/>
          <p:nvPr/>
        </p:nvSpPr>
        <p:spPr>
          <a:xfrm>
            <a:off x="7692120" y="5079787"/>
            <a:ext cx="1524001" cy="261610"/>
          </a:xfrm>
          <a:prstGeom prst="rect">
            <a:avLst/>
          </a:prstGeom>
          <a:noFill/>
        </p:spPr>
        <p:txBody>
          <a:bodyPr wrap="square" rtlCol="0">
            <a:spAutoFit/>
          </a:bodyPr>
          <a:lstStyle/>
          <a:p>
            <a:r>
              <a:rPr lang="en-US" sz="1100" dirty="0" smtClean="0"/>
              <a:t>Revised on 04/11/2017</a:t>
            </a:r>
            <a:endParaRPr lang="en-US" sz="1100" dirty="0"/>
          </a:p>
        </p:txBody>
      </p:sp>
    </p:spTree>
    <p:extLst>
      <p:ext uri="{BB962C8B-B14F-4D97-AF65-F5344CB8AC3E}">
        <p14:creationId xmlns:p14="http://schemas.microsoft.com/office/powerpoint/2010/main" val="3670655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91312"/>
            <a:ext cx="8229600" cy="780288"/>
          </a:xfrm>
        </p:spPr>
        <p:txBody>
          <a:bodyPr vert="horz" lIns="0" rIns="0" bIns="0" anchor="b">
            <a:normAutofit fontScale="90000"/>
          </a:bodyPr>
          <a:lstStyle/>
          <a:p>
            <a:pPr algn="ctr"/>
            <a:r>
              <a:rPr lang="en-US" b="1" dirty="0">
                <a:solidFill>
                  <a:srgbClr val="0B508F"/>
                </a:solidFill>
                <a:effectLst>
                  <a:outerShdw blurRad="38100" dist="38100" dir="2700000" algn="tl">
                    <a:srgbClr val="000000">
                      <a:alpha val="43137"/>
                    </a:srgbClr>
                  </a:outerShdw>
                </a:effectLst>
              </a:rPr>
              <a:t>District A – Project 2</a:t>
            </a:r>
          </a:p>
        </p:txBody>
      </p:sp>
      <p:sp>
        <p:nvSpPr>
          <p:cNvPr id="5" name="Rectangle 4"/>
          <p:cNvSpPr/>
          <p:nvPr/>
        </p:nvSpPr>
        <p:spPr>
          <a:xfrm>
            <a:off x="6477000" y="2460476"/>
            <a:ext cx="2590800" cy="1815882"/>
          </a:xfrm>
          <a:prstGeom prst="rect">
            <a:avLst/>
          </a:prstGeom>
        </p:spPr>
        <p:txBody>
          <a:bodyPr wrap="square">
            <a:spAutoFit/>
          </a:bodyPr>
          <a:lstStyle/>
          <a:p>
            <a:r>
              <a:rPr lang="en-US" sz="1400" b="1" dirty="0"/>
              <a:t>2113 Woodvine Dr</a:t>
            </a:r>
            <a:r>
              <a:rPr lang="en-US" sz="1400" b="1" dirty="0" smtClean="0"/>
              <a:t>.</a:t>
            </a:r>
          </a:p>
          <a:p>
            <a:r>
              <a:rPr lang="en-US" sz="1400" b="1" dirty="0" smtClean="0"/>
              <a:t>(from </a:t>
            </a:r>
            <a:r>
              <a:rPr lang="en-US" sz="1400" b="1" dirty="0"/>
              <a:t>Long Point </a:t>
            </a:r>
            <a:r>
              <a:rPr lang="en-US" sz="1400" b="1" dirty="0" smtClean="0"/>
              <a:t>Rd. </a:t>
            </a:r>
          </a:p>
          <a:p>
            <a:r>
              <a:rPr lang="en-US" sz="1400" b="1" dirty="0" smtClean="0"/>
              <a:t>to Turquoise Ln.)</a:t>
            </a:r>
          </a:p>
          <a:p>
            <a:endParaRPr lang="en-US" sz="1400" b="1" dirty="0"/>
          </a:p>
          <a:p>
            <a:r>
              <a:rPr lang="en-US" sz="1400" b="1" dirty="0" smtClean="0"/>
              <a:t>Drainage </a:t>
            </a:r>
            <a:r>
              <a:rPr lang="en-US" sz="1400" b="1" dirty="0"/>
              <a:t>Issues:</a:t>
            </a:r>
          </a:p>
          <a:p>
            <a:r>
              <a:rPr lang="en-US" sz="1400" dirty="0"/>
              <a:t>Needs Clear </a:t>
            </a:r>
            <a:r>
              <a:rPr lang="en-US" sz="1400" dirty="0" smtClean="0"/>
              <a:t>and </a:t>
            </a:r>
            <a:r>
              <a:rPr lang="en-US" sz="1400" dirty="0"/>
              <a:t>Grubbing/ </a:t>
            </a:r>
            <a:endParaRPr lang="en-US" sz="1400" dirty="0" smtClean="0"/>
          </a:p>
          <a:p>
            <a:r>
              <a:rPr lang="en-US" sz="1400" dirty="0" smtClean="0"/>
              <a:t>Re-establishment</a:t>
            </a:r>
          </a:p>
          <a:p>
            <a:r>
              <a:rPr lang="en-US" sz="1400" dirty="0" smtClean="0"/>
              <a:t>Ditch </a:t>
            </a:r>
            <a:r>
              <a:rPr lang="en-US" sz="1400" dirty="0"/>
              <a:t>ID: W138-00-00-A &amp; B</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2464" y="1600200"/>
            <a:ext cx="1588689" cy="45681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1501" y="1602719"/>
            <a:ext cx="1396660" cy="45656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945" y="1600200"/>
            <a:ext cx="2761473" cy="45656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ounded Rectangle 9"/>
          <p:cNvSpPr/>
          <p:nvPr/>
        </p:nvSpPr>
        <p:spPr>
          <a:xfrm rot="20502384">
            <a:off x="7182620" y="739451"/>
            <a:ext cx="1428037" cy="715089"/>
          </a:xfrm>
          <a:prstGeom prst="roundRect">
            <a:avLst/>
          </a:prstGeom>
          <a:ln>
            <a:solidFill>
              <a:srgbClr val="FFFF00"/>
            </a:solidFill>
          </a:ln>
        </p:spPr>
        <p:style>
          <a:lnRef idx="2">
            <a:schemeClr val="accent6"/>
          </a:lnRef>
          <a:fillRef idx="1">
            <a:schemeClr val="lt1"/>
          </a:fillRef>
          <a:effectRef idx="0">
            <a:schemeClr val="accent6"/>
          </a:effectRef>
          <a:fontRef idx="minor">
            <a:schemeClr val="dk1"/>
          </a:fontRef>
        </p:style>
        <p:txBody>
          <a:bodyPr wrap="none" lIns="91440" tIns="45720" rIns="91440" bIns="45720">
            <a:spAutoFit/>
          </a:bodyPr>
          <a:lstStyle/>
          <a:p>
            <a:pPr algn="ctr"/>
            <a:r>
              <a:rPr lang="en-US" b="0" cap="none" spc="0" dirty="0" smtClean="0">
                <a:ln w="0">
                  <a:solidFill>
                    <a:srgbClr val="FFFF00"/>
                  </a:solidFill>
                </a:ln>
                <a:gradFill>
                  <a:gsLst>
                    <a:gs pos="21000">
                      <a:srgbClr val="53575C"/>
                    </a:gs>
                    <a:gs pos="88000">
                      <a:srgbClr val="C5C7CA"/>
                    </a:gs>
                  </a:gsLst>
                  <a:lin ang="5400000"/>
                </a:gradFill>
                <a:effectLst/>
                <a:latin typeface="Franklin Gothic Demi Cond" panose="020B0706030402020204" pitchFamily="34" charset="0"/>
              </a:rPr>
              <a:t>Construction </a:t>
            </a:r>
          </a:p>
          <a:p>
            <a:pPr algn="ctr"/>
            <a:r>
              <a:rPr lang="en-US" b="0" cap="none" spc="0" dirty="0" smtClean="0">
                <a:ln w="0">
                  <a:solidFill>
                    <a:srgbClr val="FFFF00"/>
                  </a:solidFill>
                </a:ln>
                <a:gradFill>
                  <a:gsLst>
                    <a:gs pos="21000">
                      <a:srgbClr val="53575C"/>
                    </a:gs>
                    <a:gs pos="88000">
                      <a:srgbClr val="C5C7CA"/>
                    </a:gs>
                  </a:gsLst>
                  <a:lin ang="5400000"/>
                </a:gradFill>
                <a:effectLst/>
                <a:latin typeface="Franklin Gothic Demi Cond" panose="020B0706030402020204" pitchFamily="34" charset="0"/>
              </a:rPr>
              <a:t>NTP Pending</a:t>
            </a:r>
            <a:endParaRPr lang="en-US" b="0" cap="none" spc="0" dirty="0">
              <a:ln w="0">
                <a:solidFill>
                  <a:srgbClr val="FFFF00"/>
                </a:solidFill>
              </a:ln>
              <a:gradFill>
                <a:gsLst>
                  <a:gs pos="21000">
                    <a:srgbClr val="53575C"/>
                  </a:gs>
                  <a:gs pos="88000">
                    <a:srgbClr val="C5C7CA"/>
                  </a:gs>
                </a:gsLst>
                <a:lin ang="5400000"/>
              </a:gradFill>
              <a:effectLst/>
              <a:latin typeface="Franklin Gothic Demi Cond" panose="020B0706030402020204" pitchFamily="34" charset="0"/>
            </a:endParaRPr>
          </a:p>
        </p:txBody>
      </p:sp>
    </p:spTree>
    <p:extLst>
      <p:ext uri="{BB962C8B-B14F-4D97-AF65-F5344CB8AC3E}">
        <p14:creationId xmlns:p14="http://schemas.microsoft.com/office/powerpoint/2010/main" val="1847663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9" name="Title 1"/>
          <p:cNvSpPr txBox="1">
            <a:spLocks/>
          </p:cNvSpPr>
          <p:nvPr/>
        </p:nvSpPr>
        <p:spPr>
          <a:xfrm>
            <a:off x="461203" y="533400"/>
            <a:ext cx="8229600" cy="588803"/>
          </a:xfrm>
          <a:prstGeom prst="rect">
            <a:avLst/>
          </a:prstGeom>
        </p:spPr>
        <p:txBody>
          <a:bodyPr vert="horz" lIns="0" rIns="0" bIns="0" anchor="b">
            <a:normAutofit fontScale="82500" lnSpcReduction="20000"/>
          </a:bodyPr>
          <a:lstStyle>
            <a:lvl1pPr algn="ctr">
              <a:spcBef>
                <a:spcPct val="0"/>
              </a:spcBef>
              <a:buNone/>
              <a:defRPr kumimoji="0" sz="5000" b="1">
                <a:ln>
                  <a:noFill/>
                </a:ln>
                <a:solidFill>
                  <a:srgbClr val="0B508F"/>
                </a:solidFill>
                <a:effectLst>
                  <a:outerShdw blurRad="38100" dist="38100" dir="2700000" algn="tl">
                    <a:srgbClr val="000000">
                      <a:alpha val="43137"/>
                    </a:srgbClr>
                  </a:outerShdw>
                </a:effectLst>
                <a:latin typeface="+mj-lt"/>
                <a:ea typeface="+mj-ea"/>
                <a:cs typeface="+mj-cs"/>
              </a:defRPr>
            </a:lvl1pPr>
          </a:lstStyle>
          <a:p>
            <a:r>
              <a:rPr lang="en-US" dirty="0"/>
              <a:t>District B – Project </a:t>
            </a:r>
            <a:r>
              <a:rPr lang="en-US" dirty="0" smtClean="0"/>
              <a:t>1</a:t>
            </a:r>
            <a:endParaRPr lang="en-US" dirty="0"/>
          </a:p>
        </p:txBody>
      </p:sp>
      <p:sp>
        <p:nvSpPr>
          <p:cNvPr id="2" name="TextBox 1"/>
          <p:cNvSpPr txBox="1"/>
          <p:nvPr/>
        </p:nvSpPr>
        <p:spPr>
          <a:xfrm>
            <a:off x="1066800" y="1198403"/>
            <a:ext cx="7162799" cy="1015663"/>
          </a:xfrm>
          <a:prstGeom prst="rect">
            <a:avLst/>
          </a:prstGeom>
          <a:noFill/>
        </p:spPr>
        <p:txBody>
          <a:bodyPr wrap="square" rtlCol="0">
            <a:spAutoFit/>
          </a:bodyPr>
          <a:lstStyle/>
          <a:p>
            <a:r>
              <a:rPr lang="en-US" b="1" dirty="0" smtClean="0"/>
              <a:t>Greater </a:t>
            </a:r>
            <a:r>
              <a:rPr lang="en-US" b="1" dirty="0"/>
              <a:t>Fifth </a:t>
            </a:r>
            <a:r>
              <a:rPr lang="en-US" b="1" dirty="0" smtClean="0"/>
              <a:t>Ward </a:t>
            </a:r>
            <a:r>
              <a:rPr lang="en-US" sz="1400" dirty="0" smtClean="0"/>
              <a:t>(</a:t>
            </a:r>
            <a:r>
              <a:rPr lang="en-US" sz="1400" dirty="0"/>
              <a:t>N- Farmer St.; S- Chisum St.; E - Wipprecht St. &amp; W - Yates St.) </a:t>
            </a:r>
          </a:p>
          <a:p>
            <a:r>
              <a:rPr lang="en-US" sz="1200" b="1" dirty="0" smtClean="0"/>
              <a:t>Drainage Issues: </a:t>
            </a:r>
            <a:r>
              <a:rPr lang="en-US" sz="1200" dirty="0" smtClean="0"/>
              <a:t>Culverts </a:t>
            </a:r>
            <a:r>
              <a:rPr lang="en-US" sz="1200" dirty="0"/>
              <a:t>undersized, collapsed or not set to proper flow line </a:t>
            </a:r>
            <a:endParaRPr lang="en-US" sz="1200" dirty="0" smtClean="0"/>
          </a:p>
          <a:p>
            <a:r>
              <a:rPr lang="en-US" sz="1200" dirty="0" smtClean="0"/>
              <a:t>Silted </a:t>
            </a:r>
            <a:r>
              <a:rPr lang="en-US" sz="1200" dirty="0"/>
              <a:t>ditch flow </a:t>
            </a:r>
            <a:r>
              <a:rPr lang="en-US" sz="1200" dirty="0" smtClean="0"/>
              <a:t>lines and culverts</a:t>
            </a:r>
            <a:endParaRPr lang="en-US" sz="1200" dirty="0"/>
          </a:p>
          <a:p>
            <a:endParaRPr lang="en-US" dirty="0"/>
          </a:p>
        </p:txBody>
      </p:sp>
      <p:pic>
        <p:nvPicPr>
          <p:cNvPr id="6"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53647" y="5157311"/>
            <a:ext cx="3035457" cy="15482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1930" y="5157310"/>
            <a:ext cx="3063324" cy="153407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3647" y="1974005"/>
            <a:ext cx="6242553" cy="314300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Rounded Rectangle 7"/>
          <p:cNvSpPr/>
          <p:nvPr/>
        </p:nvSpPr>
        <p:spPr>
          <a:xfrm rot="20607147">
            <a:off x="7183713" y="593444"/>
            <a:ext cx="1529943" cy="408623"/>
          </a:xfrm>
          <a:prstGeom prst="roundRect">
            <a:avLst/>
          </a:prstGeom>
          <a:ln cap="rnd">
            <a:miter lim="800000"/>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en-US" b="1" dirty="0" smtClean="0">
                <a:ln w="3175">
                  <a:solidFill>
                    <a:schemeClr val="tx1"/>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Bitstream Vera Sans Mono" panose="020B0609030804020204" pitchFamily="49" charset="0"/>
              </a:rPr>
              <a:t>In Design</a:t>
            </a:r>
            <a:endParaRPr lang="en-US" b="1" dirty="0">
              <a:ln w="3175">
                <a:solidFill>
                  <a:schemeClr val="tx1"/>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Bitstream Vera Sans Mono" panose="020B0609030804020204" pitchFamily="49" charset="0"/>
            </a:endParaRPr>
          </a:p>
        </p:txBody>
      </p:sp>
    </p:spTree>
    <p:extLst>
      <p:ext uri="{BB962C8B-B14F-4D97-AF65-F5344CB8AC3E}">
        <p14:creationId xmlns:p14="http://schemas.microsoft.com/office/powerpoint/2010/main" val="40452873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704088"/>
          </a:xfrm>
        </p:spPr>
        <p:txBody>
          <a:bodyPr vert="horz" lIns="0" rIns="0" bIns="0" anchor="b">
            <a:normAutofit fontScale="90000"/>
          </a:bodyPr>
          <a:lstStyle/>
          <a:p>
            <a:pPr algn="ctr"/>
            <a:r>
              <a:rPr lang="en-US" b="1" dirty="0">
                <a:solidFill>
                  <a:srgbClr val="0B508F"/>
                </a:solidFill>
                <a:effectLst>
                  <a:outerShdw blurRad="38100" dist="38100" dir="2700000" algn="tl">
                    <a:srgbClr val="000000">
                      <a:alpha val="43137"/>
                    </a:srgbClr>
                  </a:outerShdw>
                </a:effectLst>
              </a:rPr>
              <a:t>District B – Project 2</a:t>
            </a:r>
          </a:p>
        </p:txBody>
      </p:sp>
      <p:sp>
        <p:nvSpPr>
          <p:cNvPr id="5" name="TextBox 4"/>
          <p:cNvSpPr txBox="1"/>
          <p:nvPr/>
        </p:nvSpPr>
        <p:spPr>
          <a:xfrm>
            <a:off x="721066" y="1285739"/>
            <a:ext cx="7696200" cy="984885"/>
          </a:xfrm>
          <a:prstGeom prst="rect">
            <a:avLst/>
          </a:prstGeom>
          <a:noFill/>
        </p:spPr>
        <p:txBody>
          <a:bodyPr wrap="square" rtlCol="0">
            <a:spAutoFit/>
          </a:bodyPr>
          <a:lstStyle/>
          <a:p>
            <a:r>
              <a:rPr lang="en-US" b="1" dirty="0" smtClean="0"/>
              <a:t>Trinity/Houston Gardens </a:t>
            </a:r>
            <a:r>
              <a:rPr lang="en-US" sz="1200" dirty="0" smtClean="0"/>
              <a:t>(</a:t>
            </a:r>
            <a:r>
              <a:rPr lang="en-US" sz="1200" dirty="0"/>
              <a:t>N - Weaver Rd.; S - Crosstimbers </a:t>
            </a:r>
            <a:r>
              <a:rPr lang="en-US" sz="1200" dirty="0" smtClean="0"/>
              <a:t>St.; E </a:t>
            </a:r>
            <a:r>
              <a:rPr lang="en-US" sz="1200" dirty="0"/>
              <a:t>- Lavender St</a:t>
            </a:r>
            <a:r>
              <a:rPr lang="en-US" sz="1200" dirty="0" smtClean="0"/>
              <a:t>.; W </a:t>
            </a:r>
            <a:r>
              <a:rPr lang="en-US" sz="1200" dirty="0"/>
              <a:t>- Painter </a:t>
            </a:r>
            <a:r>
              <a:rPr lang="en-US" sz="1200" dirty="0" smtClean="0"/>
              <a:t> St</a:t>
            </a:r>
            <a:r>
              <a:rPr lang="en-US" sz="1200" dirty="0"/>
              <a:t>.)</a:t>
            </a:r>
          </a:p>
          <a:p>
            <a:r>
              <a:rPr lang="en-US" sz="1300" b="1" dirty="0"/>
              <a:t>Drainage </a:t>
            </a:r>
            <a:r>
              <a:rPr lang="en-US" sz="1300" b="1" dirty="0" smtClean="0"/>
              <a:t>Issues: </a:t>
            </a:r>
            <a:r>
              <a:rPr lang="en-US" sz="1300" dirty="0" smtClean="0"/>
              <a:t>Culverts </a:t>
            </a:r>
            <a:r>
              <a:rPr lang="en-US" sz="1300" dirty="0"/>
              <a:t>undersized, collapsed or not set to proper flow line </a:t>
            </a:r>
            <a:endParaRPr lang="en-US" sz="1300" dirty="0" smtClean="0"/>
          </a:p>
          <a:p>
            <a:r>
              <a:rPr lang="en-US" sz="1300" dirty="0" smtClean="0"/>
              <a:t>Silted </a:t>
            </a:r>
            <a:r>
              <a:rPr lang="en-US" sz="1300" dirty="0"/>
              <a:t>ditch flow </a:t>
            </a:r>
            <a:r>
              <a:rPr lang="en-US" sz="1300" dirty="0" smtClean="0"/>
              <a:t>lines and culverts</a:t>
            </a:r>
            <a:endParaRPr lang="en-US" sz="1300" dirty="0"/>
          </a:p>
          <a:p>
            <a:endParaRPr lang="en-US" sz="1400" b="1"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043540" y="4685320"/>
            <a:ext cx="2199179" cy="1715739"/>
          </a:xfrm>
          <a:prstGeom prst="rect">
            <a:avLst/>
          </a:prstGeom>
          <a:ln w="3175">
            <a:solidFill>
              <a:schemeClr val="accent1"/>
            </a:solidFill>
          </a:ln>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999304" y="2334540"/>
            <a:ext cx="2287652" cy="1715739"/>
          </a:xfrm>
          <a:prstGeom prst="rect">
            <a:avLst/>
          </a:prstGeom>
          <a:ln w="3175">
            <a:solidFill>
              <a:schemeClr val="tx1"/>
            </a:solidFill>
          </a:ln>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863" y="2048583"/>
            <a:ext cx="4851399" cy="457530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Rounded Rectangle 7"/>
          <p:cNvSpPr/>
          <p:nvPr/>
        </p:nvSpPr>
        <p:spPr>
          <a:xfrm rot="20607147">
            <a:off x="7183713" y="593444"/>
            <a:ext cx="1529943" cy="408623"/>
          </a:xfrm>
          <a:prstGeom prst="roundRect">
            <a:avLst/>
          </a:prstGeom>
          <a:ln cap="rnd">
            <a:miter lim="800000"/>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en-US" b="1" dirty="0" smtClean="0">
                <a:ln w="3175">
                  <a:solidFill>
                    <a:schemeClr val="tx1"/>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Bitstream Vera Sans Mono" panose="020B0609030804020204" pitchFamily="49" charset="0"/>
              </a:rPr>
              <a:t>In Design</a:t>
            </a:r>
            <a:endParaRPr lang="en-US" b="1" dirty="0">
              <a:ln w="3175">
                <a:solidFill>
                  <a:schemeClr val="tx1"/>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Bitstream Vera Sans Mono" panose="020B0609030804020204" pitchFamily="49" charset="0"/>
            </a:endParaRPr>
          </a:p>
        </p:txBody>
      </p:sp>
    </p:spTree>
    <p:extLst>
      <p:ext uri="{BB962C8B-B14F-4D97-AF65-F5344CB8AC3E}">
        <p14:creationId xmlns:p14="http://schemas.microsoft.com/office/powerpoint/2010/main" val="436020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685800"/>
          </a:xfrm>
        </p:spPr>
        <p:txBody>
          <a:bodyPr vert="horz" lIns="0" rIns="0" bIns="0" anchor="b">
            <a:normAutofit fontScale="90000"/>
          </a:bodyPr>
          <a:lstStyle/>
          <a:p>
            <a:pPr algn="ctr"/>
            <a:r>
              <a:rPr lang="en-US" b="1" dirty="0">
                <a:solidFill>
                  <a:srgbClr val="0B508F"/>
                </a:solidFill>
                <a:effectLst>
                  <a:outerShdw blurRad="38100" dist="38100" dir="2700000" algn="tl">
                    <a:srgbClr val="000000">
                      <a:alpha val="43137"/>
                    </a:srgbClr>
                  </a:outerShdw>
                </a:effectLst>
              </a:rPr>
              <a:t>District C – Project 1</a:t>
            </a:r>
          </a:p>
        </p:txBody>
      </p:sp>
      <p:pic>
        <p:nvPicPr>
          <p:cNvPr id="20482"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685800" y="2192179"/>
            <a:ext cx="4038600" cy="38912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descr="V:\SWMB\00 - LDP_ASSESSMENT_WORK PLAN\00 - SWM - In-House Design (11x17)\00 - SWM In-House Design Projects\09 Greenmont Dr. 5942\00 PROJECT PHOTOS\Site Visit Pictures (10.04.2016)\20161004_0837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2025834"/>
            <a:ext cx="2860357" cy="2145268"/>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62000" y="1347866"/>
            <a:ext cx="5993372" cy="892552"/>
          </a:xfrm>
          <a:prstGeom prst="rect">
            <a:avLst/>
          </a:prstGeom>
        </p:spPr>
        <p:txBody>
          <a:bodyPr wrap="none">
            <a:spAutoFit/>
          </a:bodyPr>
          <a:lstStyle/>
          <a:p>
            <a:r>
              <a:rPr lang="en-US" b="1" dirty="0">
                <a:solidFill>
                  <a:prstClr val="black"/>
                </a:solidFill>
              </a:rPr>
              <a:t>5942 Greenmont Dr</a:t>
            </a:r>
            <a:r>
              <a:rPr lang="en-US" b="1" dirty="0" smtClean="0">
                <a:solidFill>
                  <a:prstClr val="black"/>
                </a:solidFill>
              </a:rPr>
              <a:t>.</a:t>
            </a:r>
          </a:p>
          <a:p>
            <a:r>
              <a:rPr lang="en-US" sz="1600" b="1" dirty="0">
                <a:solidFill>
                  <a:prstClr val="black"/>
                </a:solidFill>
              </a:rPr>
              <a:t>Drainage </a:t>
            </a:r>
            <a:r>
              <a:rPr lang="en-US" sz="1600" b="1" dirty="0" smtClean="0">
                <a:solidFill>
                  <a:prstClr val="black"/>
                </a:solidFill>
              </a:rPr>
              <a:t>Issues: </a:t>
            </a:r>
            <a:r>
              <a:rPr lang="en-US" sz="1600" dirty="0" smtClean="0">
                <a:solidFill>
                  <a:prstClr val="black"/>
                </a:solidFill>
              </a:rPr>
              <a:t>36-inch </a:t>
            </a:r>
            <a:r>
              <a:rPr lang="en-US" sz="1600" dirty="0">
                <a:solidFill>
                  <a:prstClr val="black"/>
                </a:solidFill>
              </a:rPr>
              <a:t>outfall has collapsed and caused cave-in</a:t>
            </a:r>
          </a:p>
          <a:p>
            <a:r>
              <a:rPr lang="en-US" b="1" dirty="0" smtClean="0">
                <a:solidFill>
                  <a:prstClr val="black"/>
                </a:solidFill>
              </a:rPr>
              <a:t> </a:t>
            </a:r>
            <a:endParaRPr lang="en-US" b="1" dirty="0">
              <a:solidFill>
                <a:prstClr val="black"/>
              </a:solidFill>
            </a:endParaRPr>
          </a:p>
        </p:txBody>
      </p:sp>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5962" y="4343400"/>
            <a:ext cx="2844000" cy="210208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7123" y="757723"/>
            <a:ext cx="842477" cy="842477"/>
          </a:xfrm>
          <a:prstGeom prst="rect">
            <a:avLst/>
          </a:prstGeom>
        </p:spPr>
      </p:pic>
    </p:spTree>
    <p:extLst>
      <p:ext uri="{BB962C8B-B14F-4D97-AF65-F5344CB8AC3E}">
        <p14:creationId xmlns:p14="http://schemas.microsoft.com/office/powerpoint/2010/main" val="8287262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180"/>
            <a:ext cx="8229600" cy="780288"/>
          </a:xfrm>
        </p:spPr>
        <p:txBody>
          <a:bodyPr vert="horz" lIns="0" rIns="0" bIns="0" anchor="b">
            <a:normAutofit fontScale="90000"/>
          </a:bodyPr>
          <a:lstStyle/>
          <a:p>
            <a:pPr algn="ctr"/>
            <a:r>
              <a:rPr lang="en-US" b="1" dirty="0">
                <a:solidFill>
                  <a:srgbClr val="0B508F"/>
                </a:solidFill>
                <a:effectLst>
                  <a:outerShdw blurRad="38100" dist="38100" dir="2700000" algn="tl">
                    <a:srgbClr val="000000">
                      <a:alpha val="43137"/>
                    </a:srgbClr>
                  </a:outerShdw>
                </a:effectLst>
              </a:rPr>
              <a:t>District C – Project 2</a:t>
            </a:r>
          </a:p>
        </p:txBody>
      </p:sp>
      <p:sp>
        <p:nvSpPr>
          <p:cNvPr id="5" name="Rectangle 4"/>
          <p:cNvSpPr/>
          <p:nvPr/>
        </p:nvSpPr>
        <p:spPr>
          <a:xfrm>
            <a:off x="685800" y="1436009"/>
            <a:ext cx="6639190" cy="892552"/>
          </a:xfrm>
          <a:prstGeom prst="rect">
            <a:avLst/>
          </a:prstGeom>
        </p:spPr>
        <p:txBody>
          <a:bodyPr wrap="none">
            <a:spAutoFit/>
          </a:bodyPr>
          <a:lstStyle/>
          <a:p>
            <a:r>
              <a:rPr lang="en-US" b="1" dirty="0">
                <a:solidFill>
                  <a:prstClr val="black"/>
                </a:solidFill>
              </a:rPr>
              <a:t>3600 </a:t>
            </a:r>
            <a:r>
              <a:rPr lang="en-US" b="1" dirty="0" smtClean="0">
                <a:solidFill>
                  <a:prstClr val="black"/>
                </a:solidFill>
              </a:rPr>
              <a:t>Flora St.</a:t>
            </a:r>
          </a:p>
          <a:p>
            <a:r>
              <a:rPr lang="en-US" sz="1600" b="1" dirty="0" smtClean="0">
                <a:solidFill>
                  <a:prstClr val="black"/>
                </a:solidFill>
              </a:rPr>
              <a:t>Drainage Issues: </a:t>
            </a:r>
            <a:r>
              <a:rPr lang="en-US" sz="1600" dirty="0" smtClean="0">
                <a:solidFill>
                  <a:prstClr val="black"/>
                </a:solidFill>
              </a:rPr>
              <a:t>Existing </a:t>
            </a:r>
            <a:r>
              <a:rPr lang="en-US" sz="1600" dirty="0">
                <a:solidFill>
                  <a:prstClr val="black"/>
                </a:solidFill>
              </a:rPr>
              <a:t>culvert/grate failure </a:t>
            </a:r>
            <a:r>
              <a:rPr lang="en-US" sz="1600" dirty="0" smtClean="0">
                <a:solidFill>
                  <a:prstClr val="black"/>
                </a:solidFill>
              </a:rPr>
              <a:t>blocking </a:t>
            </a:r>
            <a:r>
              <a:rPr lang="en-US" sz="1600" dirty="0">
                <a:solidFill>
                  <a:prstClr val="black"/>
                </a:solidFill>
              </a:rPr>
              <a:t>proper drainage</a:t>
            </a:r>
          </a:p>
          <a:p>
            <a:endParaRPr lang="en-US" b="1" dirty="0">
              <a:solidFill>
                <a:prstClr val="black"/>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23015" y="760784"/>
            <a:ext cx="1119805" cy="839416"/>
          </a:xfrm>
          <a:prstGeom prst="rect">
            <a:avLst/>
          </a:prstGeom>
        </p:spPr>
      </p:pic>
      <p:pic>
        <p:nvPicPr>
          <p:cNvPr id="11" name="Picture 10" descr="C:\Users\e098343\AppData\Local\Microsoft\Windows\Temporary Internet Files\Content.Word\IMG_1079.jpg"/>
          <p:cNvPicPr/>
          <p:nvPr/>
        </p:nvPicPr>
        <p:blipFill>
          <a:blip r:embed="rId3" cstate="print">
            <a:extLst>
              <a:ext uri="{28A0092B-C50C-407E-A947-70E740481C1C}">
                <a14:useLocalDpi xmlns:a14="http://schemas.microsoft.com/office/drawing/2010/main"/>
              </a:ext>
            </a:extLst>
          </a:blip>
          <a:srcRect/>
          <a:stretch>
            <a:fillRect/>
          </a:stretch>
        </p:blipFill>
        <p:spPr bwMode="auto">
          <a:xfrm>
            <a:off x="4453550" y="2072976"/>
            <a:ext cx="3776050" cy="2270424"/>
          </a:xfrm>
          <a:prstGeom prst="rect">
            <a:avLst/>
          </a:prstGeom>
          <a:noFill/>
          <a:ln w="3175">
            <a:solidFill>
              <a:schemeClr val="tx1"/>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53550" y="4515229"/>
            <a:ext cx="3776050" cy="2133600"/>
          </a:xfrm>
          <a:prstGeom prst="rect">
            <a:avLst/>
          </a:prstGeom>
        </p:spPr>
      </p:pic>
      <p:sp>
        <p:nvSpPr>
          <p:cNvPr id="15" name="TextBox 14"/>
          <p:cNvSpPr txBox="1"/>
          <p:nvPr/>
        </p:nvSpPr>
        <p:spPr>
          <a:xfrm>
            <a:off x="4453550" y="2072976"/>
            <a:ext cx="1482811" cy="369332"/>
          </a:xfrm>
          <a:prstGeom prst="rect">
            <a:avLst/>
          </a:prstGeom>
          <a:noFill/>
        </p:spPr>
        <p:txBody>
          <a:bodyPr wrap="square" rtlCol="0">
            <a:spAutoFit/>
          </a:bodyPr>
          <a:lstStyle/>
          <a:p>
            <a:r>
              <a:rPr lang="en-US" b="1" dirty="0" smtClean="0">
                <a:ln w="6600">
                  <a:solidFill>
                    <a:srgbClr val="ED7D31"/>
                  </a:solidFill>
                  <a:prstDash val="solid"/>
                </a:ln>
                <a:solidFill>
                  <a:srgbClr val="FFFFFF"/>
                </a:solidFill>
                <a:effectLst>
                  <a:outerShdw dist="38100" dir="2700000" algn="tl" rotWithShape="0">
                    <a:srgbClr val="ED7D31"/>
                  </a:outerShdw>
                </a:effectLst>
                <a:latin typeface="Calibri" panose="020F0502020204030204"/>
              </a:rPr>
              <a:t>BEFORE</a:t>
            </a:r>
            <a:endParaRPr lang="en-US"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endParaRPr>
          </a:p>
        </p:txBody>
      </p:sp>
      <p:sp>
        <p:nvSpPr>
          <p:cNvPr id="16" name="TextBox 15"/>
          <p:cNvSpPr txBox="1"/>
          <p:nvPr/>
        </p:nvSpPr>
        <p:spPr>
          <a:xfrm>
            <a:off x="4452815" y="4526897"/>
            <a:ext cx="1482811" cy="369332"/>
          </a:xfrm>
          <a:prstGeom prst="rect">
            <a:avLst/>
          </a:prstGeom>
          <a:noFill/>
        </p:spPr>
        <p:txBody>
          <a:bodyPr wrap="square" rtlCol="0">
            <a:spAutoFit/>
          </a:bodyPr>
          <a:lstStyle/>
          <a:p>
            <a:r>
              <a:rPr lang="en-US" b="1" dirty="0" smtClean="0">
                <a:ln w="6600">
                  <a:solidFill>
                    <a:srgbClr val="ED7D31"/>
                  </a:solidFill>
                  <a:prstDash val="solid"/>
                </a:ln>
                <a:solidFill>
                  <a:srgbClr val="FFFFFF"/>
                </a:solidFill>
                <a:effectLst>
                  <a:outerShdw dist="38100" dir="2700000" algn="tl" rotWithShape="0">
                    <a:srgbClr val="ED7D31"/>
                  </a:outerShdw>
                </a:effectLst>
                <a:latin typeface="Calibri" panose="020F0502020204030204"/>
              </a:rPr>
              <a:t>AFTER</a:t>
            </a:r>
            <a:endParaRPr lang="en-US"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endParaRPr>
          </a:p>
        </p:txBody>
      </p:sp>
      <p:pic>
        <p:nvPicPr>
          <p:cNvPr id="17" name="Picture 2"/>
          <p:cNvPicPr>
            <a:picLocks noGrp="1" noChangeAspect="1" noChangeArrowheads="1"/>
          </p:cNvPicPr>
          <p:nvPr>
            <p:ph sz="half" idx="1"/>
          </p:nvPr>
        </p:nvPicPr>
        <p:blipFill>
          <a:blip r:embed="rId5">
            <a:extLst>
              <a:ext uri="{28A0092B-C50C-407E-A947-70E740481C1C}">
                <a14:useLocalDpi xmlns:a14="http://schemas.microsoft.com/office/drawing/2010/main"/>
              </a:ext>
            </a:extLst>
          </a:blip>
          <a:srcRect/>
          <a:stretch>
            <a:fillRect/>
          </a:stretch>
        </p:blipFill>
        <p:spPr bwMode="auto">
          <a:xfrm>
            <a:off x="800598" y="2057399"/>
            <a:ext cx="3390402" cy="324123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322258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180"/>
            <a:ext cx="8229600" cy="780288"/>
          </a:xfrm>
        </p:spPr>
        <p:txBody>
          <a:bodyPr vert="horz" lIns="0" rIns="0" bIns="0" anchor="b">
            <a:normAutofit fontScale="90000"/>
          </a:bodyPr>
          <a:lstStyle/>
          <a:p>
            <a:pPr algn="ctr"/>
            <a:r>
              <a:rPr lang="en-US" b="1" dirty="0">
                <a:solidFill>
                  <a:srgbClr val="0B508F"/>
                </a:solidFill>
                <a:effectLst>
                  <a:outerShdw blurRad="38100" dist="38100" dir="2700000" algn="tl">
                    <a:srgbClr val="000000">
                      <a:alpha val="43137"/>
                    </a:srgbClr>
                  </a:outerShdw>
                </a:effectLst>
              </a:rPr>
              <a:t>District C – Project 2</a:t>
            </a:r>
          </a:p>
        </p:txBody>
      </p:sp>
      <p:pic>
        <p:nvPicPr>
          <p:cNvPr id="21506" name="Picture 2"/>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bwMode="auto">
          <a:xfrm>
            <a:off x="800597" y="2210812"/>
            <a:ext cx="3187219" cy="30469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685800" y="1436009"/>
            <a:ext cx="6639190" cy="892552"/>
          </a:xfrm>
          <a:prstGeom prst="rect">
            <a:avLst/>
          </a:prstGeom>
        </p:spPr>
        <p:txBody>
          <a:bodyPr wrap="none">
            <a:spAutoFit/>
          </a:bodyPr>
          <a:lstStyle/>
          <a:p>
            <a:r>
              <a:rPr lang="en-US" b="1" dirty="0">
                <a:solidFill>
                  <a:prstClr val="black"/>
                </a:solidFill>
              </a:rPr>
              <a:t>3600 </a:t>
            </a:r>
            <a:r>
              <a:rPr lang="en-US" b="1" dirty="0" smtClean="0">
                <a:solidFill>
                  <a:prstClr val="black"/>
                </a:solidFill>
              </a:rPr>
              <a:t>Flora St.</a:t>
            </a:r>
          </a:p>
          <a:p>
            <a:r>
              <a:rPr lang="en-US" sz="1600" b="1" dirty="0" smtClean="0">
                <a:solidFill>
                  <a:prstClr val="black"/>
                </a:solidFill>
              </a:rPr>
              <a:t>Drainage Issues: </a:t>
            </a:r>
            <a:r>
              <a:rPr lang="en-US" sz="1600" dirty="0" smtClean="0">
                <a:solidFill>
                  <a:prstClr val="black"/>
                </a:solidFill>
              </a:rPr>
              <a:t>Existing </a:t>
            </a:r>
            <a:r>
              <a:rPr lang="en-US" sz="1600" dirty="0">
                <a:solidFill>
                  <a:prstClr val="black"/>
                </a:solidFill>
              </a:rPr>
              <a:t>culvert/grate failure </a:t>
            </a:r>
            <a:r>
              <a:rPr lang="en-US" sz="1600" dirty="0" smtClean="0">
                <a:solidFill>
                  <a:prstClr val="black"/>
                </a:solidFill>
              </a:rPr>
              <a:t>blocking </a:t>
            </a:r>
            <a:r>
              <a:rPr lang="en-US" sz="1600" dirty="0">
                <a:solidFill>
                  <a:prstClr val="black"/>
                </a:solidFill>
              </a:rPr>
              <a:t>proper drainage</a:t>
            </a:r>
          </a:p>
          <a:p>
            <a:endParaRPr lang="en-US" b="1" dirty="0">
              <a:solidFill>
                <a:prstClr val="black"/>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23015" y="760784"/>
            <a:ext cx="1119805" cy="839416"/>
          </a:xfrm>
          <a:prstGeom prst="rect">
            <a:avLst/>
          </a:prstGeom>
        </p:spPr>
      </p:pic>
      <p:sp>
        <p:nvSpPr>
          <p:cNvPr id="12" name="Rectangle 11"/>
          <p:cNvSpPr/>
          <p:nvPr/>
        </p:nvSpPr>
        <p:spPr>
          <a:xfrm>
            <a:off x="4114801" y="2210812"/>
            <a:ext cx="4114799" cy="3046988"/>
          </a:xfrm>
          <a:prstGeom prst="rect">
            <a:avLst/>
          </a:prstGeom>
          <a:solidFill>
            <a:schemeClr val="bg1"/>
          </a:solidFill>
          <a:ln cmpd="dbl">
            <a:solidFill>
              <a:srgbClr val="000000"/>
            </a:solidFill>
          </a:ln>
          <a:scene3d>
            <a:camera prst="orthographicFront"/>
            <a:lightRig rig="threePt" dir="t"/>
          </a:scene3d>
          <a:sp3d>
            <a:bevelT prst="slope"/>
          </a:sp3d>
        </p:spPr>
        <p:txBody>
          <a:bodyPr wrap="square" rtlCol="0">
            <a:spAutoFit/>
          </a:bodyPr>
          <a:lstStyle/>
          <a:p>
            <a:endParaRPr lang="en-US" sz="1200" b="1" dirty="0" smtClean="0"/>
          </a:p>
          <a:p>
            <a:r>
              <a:rPr lang="en-US" sz="1200" b="1" dirty="0" smtClean="0"/>
              <a:t>Subject</a:t>
            </a:r>
            <a:r>
              <a:rPr lang="en-US" sz="1200" b="1" dirty="0"/>
              <a:t>: </a:t>
            </a:r>
            <a:r>
              <a:rPr lang="en-US" sz="1200" dirty="0"/>
              <a:t>SWAT Project Westmoreland</a:t>
            </a:r>
          </a:p>
          <a:p>
            <a:r>
              <a:rPr lang="en-US" sz="1200" dirty="0"/>
              <a:t> </a:t>
            </a:r>
          </a:p>
          <a:p>
            <a:r>
              <a:rPr lang="en-US" sz="1200" dirty="0" smtClean="0"/>
              <a:t>“Dear </a:t>
            </a:r>
            <a:r>
              <a:rPr lang="en-US" sz="1200" dirty="0"/>
              <a:t>Council Member Cohen,</a:t>
            </a:r>
          </a:p>
          <a:p>
            <a:r>
              <a:rPr lang="en-US" sz="1200" dirty="0"/>
              <a:t> </a:t>
            </a:r>
          </a:p>
          <a:p>
            <a:r>
              <a:rPr lang="en-US" sz="1200" dirty="0"/>
              <a:t>The Officers and Board of the Westmoreland Civic Association would like to express our sincere appreciation for the recent completion of a SWAT project in our neighborhood. The project was completed in a timely manor and with minimum disruption of traffic flow. Thank you for representing District C</a:t>
            </a:r>
            <a:r>
              <a:rPr lang="en-US" sz="1200" dirty="0" smtClean="0"/>
              <a:t>.”</a:t>
            </a:r>
            <a:endParaRPr lang="en-US" sz="1200" dirty="0"/>
          </a:p>
          <a:p>
            <a:r>
              <a:rPr lang="en-US" sz="1200" dirty="0"/>
              <a:t> </a:t>
            </a:r>
          </a:p>
          <a:p>
            <a:r>
              <a:rPr lang="en-US" sz="1200" dirty="0"/>
              <a:t> </a:t>
            </a:r>
          </a:p>
          <a:p>
            <a:r>
              <a:rPr lang="en-US" sz="1200" dirty="0"/>
              <a:t>David Krentz</a:t>
            </a:r>
          </a:p>
          <a:p>
            <a:r>
              <a:rPr lang="en-US" sz="1200" dirty="0"/>
              <a:t>President, Westmoreland Civic </a:t>
            </a:r>
            <a:r>
              <a:rPr lang="en-US" sz="1200" dirty="0" smtClean="0"/>
              <a:t>Association</a:t>
            </a:r>
          </a:p>
          <a:p>
            <a:endParaRPr lang="en-US" sz="1200" dirty="0"/>
          </a:p>
        </p:txBody>
      </p:sp>
    </p:spTree>
    <p:extLst>
      <p:ext uri="{BB962C8B-B14F-4D97-AF65-F5344CB8AC3E}">
        <p14:creationId xmlns:p14="http://schemas.microsoft.com/office/powerpoint/2010/main" val="8074931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392" y="1981200"/>
            <a:ext cx="6292043" cy="28234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434113" y="595161"/>
            <a:ext cx="8229600" cy="700239"/>
          </a:xfrm>
        </p:spPr>
        <p:txBody>
          <a:bodyPr vert="horz" lIns="0" rIns="0" bIns="0" anchor="b">
            <a:normAutofit fontScale="90000"/>
          </a:bodyPr>
          <a:lstStyle/>
          <a:p>
            <a:pPr algn="ctr"/>
            <a:r>
              <a:rPr lang="en-US" b="1" dirty="0">
                <a:solidFill>
                  <a:srgbClr val="0B508F"/>
                </a:solidFill>
                <a:effectLst>
                  <a:outerShdw blurRad="38100" dist="38100" dir="2700000" algn="tl">
                    <a:srgbClr val="000000">
                      <a:alpha val="43137"/>
                    </a:srgbClr>
                  </a:outerShdw>
                </a:effectLst>
              </a:rPr>
              <a:t>District D – Project 1</a:t>
            </a:r>
          </a:p>
        </p:txBody>
      </p:sp>
      <p:pic>
        <p:nvPicPr>
          <p:cNvPr id="8" name="Picture 2"/>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tretch>
            <a:fillRect/>
          </a:stretch>
        </p:blipFill>
        <p:spPr bwMode="auto">
          <a:xfrm rot="16200000">
            <a:off x="1936749" y="4315664"/>
            <a:ext cx="1845514" cy="29677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5200669" y="4243011"/>
            <a:ext cx="1828802" cy="311473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1286648" y="1213990"/>
            <a:ext cx="7400152" cy="1077218"/>
          </a:xfrm>
          <a:prstGeom prst="rect">
            <a:avLst/>
          </a:prstGeom>
        </p:spPr>
        <p:txBody>
          <a:bodyPr wrap="square">
            <a:spAutoFit/>
          </a:bodyPr>
          <a:lstStyle/>
          <a:p>
            <a:r>
              <a:rPr lang="en-US" b="1" dirty="0"/>
              <a:t>7300 Calais Rd</a:t>
            </a:r>
            <a:r>
              <a:rPr lang="en-US" b="1" dirty="0" smtClean="0"/>
              <a:t>. (from Calais Rd. to St. Lo Rd.)</a:t>
            </a:r>
            <a:endParaRPr lang="en-US" dirty="0"/>
          </a:p>
          <a:p>
            <a:r>
              <a:rPr lang="en-US" sz="1400" b="1" dirty="0">
                <a:solidFill>
                  <a:prstClr val="black"/>
                </a:solidFill>
              </a:rPr>
              <a:t>Drainage Issues</a:t>
            </a:r>
            <a:r>
              <a:rPr lang="en-US" sz="1400" b="1" dirty="0" smtClean="0">
                <a:solidFill>
                  <a:prstClr val="black"/>
                </a:solidFill>
              </a:rPr>
              <a:t>: </a:t>
            </a:r>
            <a:r>
              <a:rPr lang="en-US" sz="1400" dirty="0" smtClean="0"/>
              <a:t>Needs Clear and Grubbing/ Re-establishment </a:t>
            </a:r>
          </a:p>
          <a:p>
            <a:r>
              <a:rPr lang="en-US" sz="1400" dirty="0" smtClean="0"/>
              <a:t>Ditch </a:t>
            </a:r>
            <a:r>
              <a:rPr lang="en-US" sz="1400" dirty="0"/>
              <a:t>ID: DUNK-00-05-A, B</a:t>
            </a:r>
          </a:p>
          <a:p>
            <a:endParaRPr lang="en-US" b="1" dirty="0"/>
          </a:p>
        </p:txBody>
      </p:sp>
      <p:sp>
        <p:nvSpPr>
          <p:cNvPr id="9" name="Rounded Rectangle 8"/>
          <p:cNvSpPr/>
          <p:nvPr/>
        </p:nvSpPr>
        <p:spPr>
          <a:xfrm rot="20502384">
            <a:off x="7182620" y="739451"/>
            <a:ext cx="1428037" cy="715089"/>
          </a:xfrm>
          <a:prstGeom prst="roundRect">
            <a:avLst/>
          </a:prstGeom>
          <a:ln>
            <a:solidFill>
              <a:srgbClr val="FFFF00"/>
            </a:solidFill>
          </a:ln>
        </p:spPr>
        <p:style>
          <a:lnRef idx="2">
            <a:schemeClr val="accent6"/>
          </a:lnRef>
          <a:fillRef idx="1">
            <a:schemeClr val="lt1"/>
          </a:fillRef>
          <a:effectRef idx="0">
            <a:schemeClr val="accent6"/>
          </a:effectRef>
          <a:fontRef idx="minor">
            <a:schemeClr val="dk1"/>
          </a:fontRef>
        </p:style>
        <p:txBody>
          <a:bodyPr wrap="none" lIns="91440" tIns="45720" rIns="91440" bIns="45720">
            <a:spAutoFit/>
          </a:bodyPr>
          <a:lstStyle/>
          <a:p>
            <a:pPr algn="ctr"/>
            <a:r>
              <a:rPr lang="en-US" b="0" cap="none" spc="0" dirty="0" smtClean="0">
                <a:ln w="0">
                  <a:solidFill>
                    <a:srgbClr val="FFFF00"/>
                  </a:solidFill>
                </a:ln>
                <a:gradFill>
                  <a:gsLst>
                    <a:gs pos="21000">
                      <a:srgbClr val="53575C"/>
                    </a:gs>
                    <a:gs pos="88000">
                      <a:srgbClr val="C5C7CA"/>
                    </a:gs>
                  </a:gsLst>
                  <a:lin ang="5400000"/>
                </a:gradFill>
                <a:effectLst/>
                <a:latin typeface="Franklin Gothic Demi Cond" panose="020B0706030402020204" pitchFamily="34" charset="0"/>
              </a:rPr>
              <a:t>Construction </a:t>
            </a:r>
          </a:p>
          <a:p>
            <a:pPr algn="ctr"/>
            <a:r>
              <a:rPr lang="en-US" b="0" cap="none" spc="0" dirty="0" smtClean="0">
                <a:ln w="0">
                  <a:solidFill>
                    <a:srgbClr val="FFFF00"/>
                  </a:solidFill>
                </a:ln>
                <a:gradFill>
                  <a:gsLst>
                    <a:gs pos="21000">
                      <a:srgbClr val="53575C"/>
                    </a:gs>
                    <a:gs pos="88000">
                      <a:srgbClr val="C5C7CA"/>
                    </a:gs>
                  </a:gsLst>
                  <a:lin ang="5400000"/>
                </a:gradFill>
                <a:effectLst/>
                <a:latin typeface="Franklin Gothic Demi Cond" panose="020B0706030402020204" pitchFamily="34" charset="0"/>
              </a:rPr>
              <a:t>NTP Pending</a:t>
            </a:r>
            <a:endParaRPr lang="en-US" b="0" cap="none" spc="0" dirty="0">
              <a:ln w="0">
                <a:solidFill>
                  <a:srgbClr val="FFFF00"/>
                </a:solidFill>
              </a:ln>
              <a:gradFill>
                <a:gsLst>
                  <a:gs pos="21000">
                    <a:srgbClr val="53575C"/>
                  </a:gs>
                  <a:gs pos="88000">
                    <a:srgbClr val="C5C7CA"/>
                  </a:gs>
                </a:gsLst>
                <a:lin ang="5400000"/>
              </a:gradFill>
              <a:effectLst/>
              <a:latin typeface="Franklin Gothic Demi Cond" panose="020B0706030402020204" pitchFamily="34" charset="0"/>
            </a:endParaRPr>
          </a:p>
        </p:txBody>
      </p:sp>
    </p:spTree>
    <p:extLst>
      <p:ext uri="{BB962C8B-B14F-4D97-AF65-F5344CB8AC3E}">
        <p14:creationId xmlns:p14="http://schemas.microsoft.com/office/powerpoint/2010/main" val="8287262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02979"/>
            <a:ext cx="8229600" cy="780288"/>
          </a:xfrm>
        </p:spPr>
        <p:txBody>
          <a:bodyPr vert="horz" lIns="0" rIns="0" bIns="0" anchor="b">
            <a:normAutofit fontScale="90000"/>
          </a:bodyPr>
          <a:lstStyle/>
          <a:p>
            <a:pPr algn="ctr"/>
            <a:r>
              <a:rPr lang="en-US" b="1" dirty="0">
                <a:solidFill>
                  <a:srgbClr val="0B508F"/>
                </a:solidFill>
                <a:effectLst>
                  <a:outerShdw blurRad="38100" dist="38100" dir="2700000" algn="tl">
                    <a:srgbClr val="000000">
                      <a:alpha val="43137"/>
                    </a:srgbClr>
                  </a:outerShdw>
                </a:effectLst>
              </a:rPr>
              <a:t>District D – Project 2</a:t>
            </a:r>
          </a:p>
        </p:txBody>
      </p:sp>
      <p:pic>
        <p:nvPicPr>
          <p:cNvPr id="8" name="Picture 2"/>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tretch>
            <a:fillRect/>
          </a:stretch>
        </p:blipFill>
        <p:spPr bwMode="auto">
          <a:xfrm>
            <a:off x="1371006" y="4371540"/>
            <a:ext cx="2362794" cy="21054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45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006" y="2118329"/>
            <a:ext cx="6096594" cy="21756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1371006" y="1338041"/>
            <a:ext cx="7239594" cy="1077218"/>
          </a:xfrm>
          <a:prstGeom prst="rect">
            <a:avLst/>
          </a:prstGeom>
        </p:spPr>
        <p:txBody>
          <a:bodyPr wrap="square">
            <a:spAutoFit/>
          </a:bodyPr>
          <a:lstStyle/>
          <a:p>
            <a:r>
              <a:rPr lang="en-US" b="1" dirty="0"/>
              <a:t>4007 Botany </a:t>
            </a:r>
            <a:r>
              <a:rPr lang="en-US" b="1" dirty="0" smtClean="0"/>
              <a:t>Ln.</a:t>
            </a:r>
          </a:p>
          <a:p>
            <a:r>
              <a:rPr lang="en-US" sz="1400" b="1" dirty="0">
                <a:solidFill>
                  <a:prstClr val="black"/>
                </a:solidFill>
              </a:rPr>
              <a:t>Drainage </a:t>
            </a:r>
            <a:r>
              <a:rPr lang="en-US" sz="1400" b="1" dirty="0" smtClean="0">
                <a:solidFill>
                  <a:prstClr val="black"/>
                </a:solidFill>
              </a:rPr>
              <a:t>Issues: </a:t>
            </a:r>
            <a:r>
              <a:rPr lang="en-US" sz="1400" dirty="0" smtClean="0"/>
              <a:t>Needs Clear and Grubbing/ Re-establishment</a:t>
            </a:r>
          </a:p>
          <a:p>
            <a:r>
              <a:rPr lang="en-US" sz="1400" dirty="0" smtClean="0"/>
              <a:t>Ditch </a:t>
            </a:r>
            <a:r>
              <a:rPr lang="en-US" sz="1400" dirty="0"/>
              <a:t>ID: C127-01-00-A</a:t>
            </a:r>
          </a:p>
          <a:p>
            <a:endParaRPr lang="en-US" dirty="0"/>
          </a:p>
        </p:txBody>
      </p:sp>
      <p:pic>
        <p:nvPicPr>
          <p:cNvPr id="2457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4419600"/>
            <a:ext cx="3657600" cy="2057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Rounded Rectangle 8"/>
          <p:cNvSpPr/>
          <p:nvPr/>
        </p:nvSpPr>
        <p:spPr>
          <a:xfrm rot="20502384">
            <a:off x="7182620" y="739451"/>
            <a:ext cx="1428037" cy="715089"/>
          </a:xfrm>
          <a:prstGeom prst="roundRect">
            <a:avLst/>
          </a:prstGeom>
          <a:ln>
            <a:solidFill>
              <a:srgbClr val="FFFF00"/>
            </a:solidFill>
          </a:ln>
        </p:spPr>
        <p:style>
          <a:lnRef idx="2">
            <a:schemeClr val="accent6"/>
          </a:lnRef>
          <a:fillRef idx="1">
            <a:schemeClr val="lt1"/>
          </a:fillRef>
          <a:effectRef idx="0">
            <a:schemeClr val="accent6"/>
          </a:effectRef>
          <a:fontRef idx="minor">
            <a:schemeClr val="dk1"/>
          </a:fontRef>
        </p:style>
        <p:txBody>
          <a:bodyPr wrap="none" lIns="91440" tIns="45720" rIns="91440" bIns="45720">
            <a:spAutoFit/>
          </a:bodyPr>
          <a:lstStyle/>
          <a:p>
            <a:pPr algn="ctr"/>
            <a:r>
              <a:rPr lang="en-US" b="0" cap="none" spc="0" dirty="0" smtClean="0">
                <a:ln w="0">
                  <a:solidFill>
                    <a:srgbClr val="FFFF00"/>
                  </a:solidFill>
                </a:ln>
                <a:gradFill>
                  <a:gsLst>
                    <a:gs pos="21000">
                      <a:srgbClr val="53575C"/>
                    </a:gs>
                    <a:gs pos="88000">
                      <a:srgbClr val="C5C7CA"/>
                    </a:gs>
                  </a:gsLst>
                  <a:lin ang="5400000"/>
                </a:gradFill>
                <a:effectLst/>
                <a:latin typeface="Franklin Gothic Demi Cond" panose="020B0706030402020204" pitchFamily="34" charset="0"/>
              </a:rPr>
              <a:t>Construction </a:t>
            </a:r>
          </a:p>
          <a:p>
            <a:pPr algn="ctr"/>
            <a:r>
              <a:rPr lang="en-US" b="0" cap="none" spc="0" dirty="0" smtClean="0">
                <a:ln w="0">
                  <a:solidFill>
                    <a:srgbClr val="FFFF00"/>
                  </a:solidFill>
                </a:ln>
                <a:gradFill>
                  <a:gsLst>
                    <a:gs pos="21000">
                      <a:srgbClr val="53575C"/>
                    </a:gs>
                    <a:gs pos="88000">
                      <a:srgbClr val="C5C7CA"/>
                    </a:gs>
                  </a:gsLst>
                  <a:lin ang="5400000"/>
                </a:gradFill>
                <a:effectLst/>
                <a:latin typeface="Franklin Gothic Demi Cond" panose="020B0706030402020204" pitchFamily="34" charset="0"/>
              </a:rPr>
              <a:t>NTP Pending</a:t>
            </a:r>
            <a:endParaRPr lang="en-US" b="0" cap="none" spc="0" dirty="0">
              <a:ln w="0">
                <a:solidFill>
                  <a:srgbClr val="FFFF00"/>
                </a:solidFill>
              </a:ln>
              <a:gradFill>
                <a:gsLst>
                  <a:gs pos="21000">
                    <a:srgbClr val="53575C"/>
                  </a:gs>
                  <a:gs pos="88000">
                    <a:srgbClr val="C5C7CA"/>
                  </a:gs>
                </a:gsLst>
                <a:lin ang="5400000"/>
              </a:gradFill>
              <a:effectLst/>
              <a:latin typeface="Franklin Gothic Demi Cond" panose="020B0706030402020204" pitchFamily="34" charset="0"/>
            </a:endParaRPr>
          </a:p>
        </p:txBody>
      </p:sp>
    </p:spTree>
    <p:extLst>
      <p:ext uri="{BB962C8B-B14F-4D97-AF65-F5344CB8AC3E}">
        <p14:creationId xmlns:p14="http://schemas.microsoft.com/office/powerpoint/2010/main" val="7577744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533400"/>
          </a:xfrm>
        </p:spPr>
        <p:txBody>
          <a:bodyPr vert="horz" lIns="0" rIns="0" bIns="0" anchor="b">
            <a:normAutofit fontScale="90000"/>
          </a:bodyPr>
          <a:lstStyle/>
          <a:p>
            <a:pPr algn="ctr"/>
            <a:r>
              <a:rPr lang="en-US" b="1" dirty="0">
                <a:solidFill>
                  <a:srgbClr val="0B508F"/>
                </a:solidFill>
                <a:effectLst>
                  <a:outerShdw blurRad="38100" dist="38100" dir="2700000" algn="tl">
                    <a:srgbClr val="000000">
                      <a:alpha val="43137"/>
                    </a:srgbClr>
                  </a:outerShdw>
                </a:effectLst>
              </a:rPr>
              <a:t>District E – Project 1</a:t>
            </a:r>
          </a:p>
        </p:txBody>
      </p:sp>
      <p:pic>
        <p:nvPicPr>
          <p:cNvPr id="256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989928"/>
            <a:ext cx="3276600" cy="16118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1473739" y="1243339"/>
            <a:ext cx="5595378" cy="800219"/>
          </a:xfrm>
          <a:prstGeom prst="rect">
            <a:avLst/>
          </a:prstGeom>
        </p:spPr>
        <p:txBody>
          <a:bodyPr wrap="none">
            <a:spAutoFit/>
          </a:bodyPr>
          <a:lstStyle/>
          <a:p>
            <a:r>
              <a:rPr lang="en-US" b="1" dirty="0"/>
              <a:t>2440 Albright </a:t>
            </a:r>
            <a:r>
              <a:rPr lang="en-US" b="1" dirty="0" smtClean="0"/>
              <a:t>Dr. </a:t>
            </a:r>
            <a:r>
              <a:rPr lang="en-US" dirty="0" smtClean="0"/>
              <a:t>(</a:t>
            </a:r>
            <a:r>
              <a:rPr lang="en-US" sz="1600" dirty="0" smtClean="0"/>
              <a:t>from </a:t>
            </a:r>
            <a:r>
              <a:rPr lang="en-US" sz="1600" dirty="0"/>
              <a:t>Leprechaun </a:t>
            </a:r>
            <a:r>
              <a:rPr lang="en-US" sz="1600" dirty="0" smtClean="0"/>
              <a:t>St. </a:t>
            </a:r>
            <a:r>
              <a:rPr lang="en-US" sz="1600" dirty="0"/>
              <a:t>to Martinville Dr</a:t>
            </a:r>
            <a:r>
              <a:rPr lang="en-US" sz="1600" dirty="0" smtClean="0"/>
              <a:t>.)</a:t>
            </a:r>
            <a:endParaRPr lang="en-US" sz="1600" dirty="0"/>
          </a:p>
          <a:p>
            <a:r>
              <a:rPr lang="en-US" sz="1400" b="1" dirty="0">
                <a:solidFill>
                  <a:prstClr val="black"/>
                </a:solidFill>
              </a:rPr>
              <a:t>Drainage Issues</a:t>
            </a:r>
            <a:r>
              <a:rPr lang="en-US" sz="1400" b="1" dirty="0" smtClean="0">
                <a:solidFill>
                  <a:prstClr val="black"/>
                </a:solidFill>
              </a:rPr>
              <a:t>: </a:t>
            </a:r>
            <a:r>
              <a:rPr lang="en-US" sz="1400" dirty="0" smtClean="0"/>
              <a:t>Needs Clear and Grubbing/ Re-establishment</a:t>
            </a:r>
          </a:p>
          <a:p>
            <a:r>
              <a:rPr lang="en-US" sz="1400" dirty="0" smtClean="0"/>
              <a:t>Ditch </a:t>
            </a:r>
            <a:r>
              <a:rPr lang="en-US" sz="1400" dirty="0"/>
              <a:t>ID: </a:t>
            </a:r>
            <a:r>
              <a:rPr lang="en-US" sz="1400" dirty="0" smtClean="0"/>
              <a:t>C106-05-00-A</a:t>
            </a:r>
            <a:endParaRPr lang="en-US" b="1"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3015" y="760784"/>
            <a:ext cx="1119805" cy="839416"/>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r="11988" b="23269"/>
          <a:stretch/>
        </p:blipFill>
        <p:spPr>
          <a:xfrm>
            <a:off x="457200" y="3743040"/>
            <a:ext cx="4508347" cy="2949145"/>
          </a:xfrm>
          <a:prstGeom prst="rect">
            <a:avLst/>
          </a:prstGeom>
          <a:ln w="3175">
            <a:solidFill>
              <a:schemeClr val="tx1"/>
            </a:solidFill>
          </a:ln>
        </p:spPr>
      </p:pic>
      <p:sp>
        <p:nvSpPr>
          <p:cNvPr id="15" name="TextBox 14"/>
          <p:cNvSpPr txBox="1"/>
          <p:nvPr/>
        </p:nvSpPr>
        <p:spPr>
          <a:xfrm>
            <a:off x="458836" y="3743040"/>
            <a:ext cx="1482811" cy="369332"/>
          </a:xfrm>
          <a:prstGeom prst="rect">
            <a:avLst/>
          </a:prstGeom>
          <a:noFill/>
        </p:spPr>
        <p:txBody>
          <a:bodyPr wrap="square" rtlCol="0">
            <a:spAutoFit/>
          </a:bodyPr>
          <a:lstStyle/>
          <a:p>
            <a:r>
              <a:rPr lang="en-US" b="1" dirty="0" smtClean="0">
                <a:ln w="6600">
                  <a:solidFill>
                    <a:srgbClr val="ED7D31"/>
                  </a:solidFill>
                  <a:prstDash val="solid"/>
                </a:ln>
                <a:solidFill>
                  <a:srgbClr val="FFFFFF"/>
                </a:solidFill>
                <a:effectLst>
                  <a:outerShdw dist="38100" dir="2700000" algn="tl" rotWithShape="0">
                    <a:srgbClr val="ED7D31"/>
                  </a:outerShdw>
                </a:effectLst>
                <a:latin typeface="Calibri" panose="020F0502020204030204"/>
              </a:rPr>
              <a:t>BEFORE</a:t>
            </a:r>
            <a:endParaRPr lang="en-US"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endParaRPr>
          </a:p>
        </p:txBody>
      </p:sp>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14262" r="1811"/>
          <a:stretch/>
        </p:blipFill>
        <p:spPr>
          <a:xfrm>
            <a:off x="5591267" y="2514599"/>
            <a:ext cx="2943133" cy="4175631"/>
          </a:xfrm>
          <a:prstGeom prst="rect">
            <a:avLst/>
          </a:prstGeom>
          <a:ln w="3175">
            <a:solidFill>
              <a:schemeClr val="tx1"/>
            </a:solidFill>
          </a:ln>
        </p:spPr>
      </p:pic>
      <p:sp>
        <p:nvSpPr>
          <p:cNvPr id="17" name="TextBox 16"/>
          <p:cNvSpPr txBox="1"/>
          <p:nvPr/>
        </p:nvSpPr>
        <p:spPr>
          <a:xfrm>
            <a:off x="5528135" y="2526268"/>
            <a:ext cx="1482811" cy="369332"/>
          </a:xfrm>
          <a:prstGeom prst="rect">
            <a:avLst/>
          </a:prstGeom>
          <a:noFill/>
        </p:spPr>
        <p:txBody>
          <a:bodyPr wrap="square" rtlCol="0">
            <a:spAutoFit/>
          </a:bodyPr>
          <a:lstStyle/>
          <a:p>
            <a:r>
              <a:rPr lang="en-US" b="1" dirty="0" smtClean="0">
                <a:ln w="6600">
                  <a:solidFill>
                    <a:srgbClr val="ED7D31"/>
                  </a:solidFill>
                  <a:prstDash val="solid"/>
                </a:ln>
                <a:solidFill>
                  <a:srgbClr val="FFFFFF"/>
                </a:solidFill>
                <a:effectLst>
                  <a:outerShdw dist="38100" dir="2700000" algn="tl" rotWithShape="0">
                    <a:srgbClr val="ED7D31"/>
                  </a:outerShdw>
                </a:effectLst>
                <a:latin typeface="Calibri" panose="020F0502020204030204"/>
              </a:rPr>
              <a:t>AFTER</a:t>
            </a:r>
            <a:endParaRPr lang="en-US"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endParaRPr>
          </a:p>
        </p:txBody>
      </p:sp>
    </p:spTree>
    <p:extLst>
      <p:ext uri="{BB962C8B-B14F-4D97-AF65-F5344CB8AC3E}">
        <p14:creationId xmlns:p14="http://schemas.microsoft.com/office/powerpoint/2010/main" val="33123523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533400"/>
          </a:xfrm>
        </p:spPr>
        <p:txBody>
          <a:bodyPr vert="horz" lIns="0" rIns="0" bIns="0" anchor="b">
            <a:normAutofit fontScale="90000"/>
          </a:bodyPr>
          <a:lstStyle/>
          <a:p>
            <a:pPr algn="ctr"/>
            <a:r>
              <a:rPr lang="en-US" b="1" dirty="0">
                <a:solidFill>
                  <a:srgbClr val="0B508F"/>
                </a:solidFill>
                <a:effectLst>
                  <a:outerShdw blurRad="38100" dist="38100" dir="2700000" algn="tl">
                    <a:srgbClr val="000000">
                      <a:alpha val="43137"/>
                    </a:srgbClr>
                  </a:outerShdw>
                </a:effectLst>
              </a:rPr>
              <a:t>District E – Project 1</a:t>
            </a:r>
          </a:p>
        </p:txBody>
      </p:sp>
      <p:sp>
        <p:nvSpPr>
          <p:cNvPr id="5" name="Rectangle 4"/>
          <p:cNvSpPr/>
          <p:nvPr/>
        </p:nvSpPr>
        <p:spPr>
          <a:xfrm>
            <a:off x="1473739" y="1243339"/>
            <a:ext cx="5595378" cy="800219"/>
          </a:xfrm>
          <a:prstGeom prst="rect">
            <a:avLst/>
          </a:prstGeom>
        </p:spPr>
        <p:txBody>
          <a:bodyPr wrap="none">
            <a:spAutoFit/>
          </a:bodyPr>
          <a:lstStyle/>
          <a:p>
            <a:r>
              <a:rPr lang="en-US" b="1" dirty="0"/>
              <a:t>2440 Albright </a:t>
            </a:r>
            <a:r>
              <a:rPr lang="en-US" b="1" dirty="0" smtClean="0"/>
              <a:t>Dr. </a:t>
            </a:r>
            <a:r>
              <a:rPr lang="en-US" dirty="0" smtClean="0"/>
              <a:t>(</a:t>
            </a:r>
            <a:r>
              <a:rPr lang="en-US" sz="1600" dirty="0" smtClean="0"/>
              <a:t>from </a:t>
            </a:r>
            <a:r>
              <a:rPr lang="en-US" sz="1600" dirty="0"/>
              <a:t>Leprechaun </a:t>
            </a:r>
            <a:r>
              <a:rPr lang="en-US" sz="1600" dirty="0" smtClean="0"/>
              <a:t>St. </a:t>
            </a:r>
            <a:r>
              <a:rPr lang="en-US" sz="1600" dirty="0"/>
              <a:t>to Martinville Dr</a:t>
            </a:r>
            <a:r>
              <a:rPr lang="en-US" sz="1600" dirty="0" smtClean="0"/>
              <a:t>.)</a:t>
            </a:r>
            <a:endParaRPr lang="en-US" sz="1600" dirty="0"/>
          </a:p>
          <a:p>
            <a:r>
              <a:rPr lang="en-US" sz="1400" b="1" dirty="0">
                <a:solidFill>
                  <a:prstClr val="black"/>
                </a:solidFill>
              </a:rPr>
              <a:t>Drainage Issues</a:t>
            </a:r>
            <a:r>
              <a:rPr lang="en-US" sz="1400" b="1" dirty="0" smtClean="0">
                <a:solidFill>
                  <a:prstClr val="black"/>
                </a:solidFill>
              </a:rPr>
              <a:t>: </a:t>
            </a:r>
            <a:r>
              <a:rPr lang="en-US" sz="1400" dirty="0" smtClean="0"/>
              <a:t>Needs Clear and Grubbing/ Re-establishment</a:t>
            </a:r>
          </a:p>
          <a:p>
            <a:r>
              <a:rPr lang="en-US" sz="1400" dirty="0" smtClean="0"/>
              <a:t>Ditch </a:t>
            </a:r>
            <a:r>
              <a:rPr lang="en-US" sz="1400" dirty="0"/>
              <a:t>ID: </a:t>
            </a:r>
            <a:r>
              <a:rPr lang="en-US" sz="1400" dirty="0" smtClean="0"/>
              <a:t>C106-05-00-A</a:t>
            </a:r>
            <a:endParaRPr lang="en-US" b="1"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3015" y="760784"/>
            <a:ext cx="1119805" cy="839416"/>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b="15329"/>
          <a:stretch/>
        </p:blipFill>
        <p:spPr>
          <a:xfrm>
            <a:off x="685800" y="2044663"/>
            <a:ext cx="4038600" cy="1993937"/>
          </a:xfrm>
          <a:prstGeom prst="rect">
            <a:avLst/>
          </a:prstGeom>
          <a:ln w="3175">
            <a:solidFill>
              <a:schemeClr val="tx1"/>
            </a:solidFill>
          </a:ln>
        </p:spPr>
      </p:pic>
      <p:sp>
        <p:nvSpPr>
          <p:cNvPr id="18" name="TextBox 17"/>
          <p:cNvSpPr txBox="1"/>
          <p:nvPr/>
        </p:nvSpPr>
        <p:spPr>
          <a:xfrm>
            <a:off x="685801" y="2044662"/>
            <a:ext cx="1124532" cy="369332"/>
          </a:xfrm>
          <a:prstGeom prst="rect">
            <a:avLst/>
          </a:prstGeom>
          <a:noFill/>
        </p:spPr>
        <p:txBody>
          <a:bodyPr wrap="square" rtlCol="0">
            <a:spAutoFit/>
          </a:bodyPr>
          <a:lstStyle/>
          <a:p>
            <a:r>
              <a:rPr lang="en-US" b="1" dirty="0" smtClean="0">
                <a:ln w="6600">
                  <a:solidFill>
                    <a:srgbClr val="ED7D31"/>
                  </a:solidFill>
                  <a:prstDash val="solid"/>
                </a:ln>
                <a:solidFill>
                  <a:srgbClr val="FFFFFF"/>
                </a:solidFill>
                <a:effectLst>
                  <a:outerShdw dist="38100" dir="2700000" algn="tl" rotWithShape="0">
                    <a:srgbClr val="ED7D31"/>
                  </a:outerShdw>
                </a:effectLst>
                <a:latin typeface="Calibri" panose="020F0502020204030204"/>
              </a:rPr>
              <a:t>BEFORE</a:t>
            </a:r>
            <a:endParaRPr lang="en-US"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endParaRPr>
          </a:p>
        </p:txBody>
      </p:sp>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387" t="15030" r="425" b="14828"/>
          <a:stretch/>
        </p:blipFill>
        <p:spPr>
          <a:xfrm>
            <a:off x="701489" y="4267200"/>
            <a:ext cx="4022911" cy="2133600"/>
          </a:xfrm>
          <a:prstGeom prst="rect">
            <a:avLst/>
          </a:prstGeom>
          <a:ln w="3175">
            <a:solidFill>
              <a:schemeClr val="tx1"/>
            </a:solidFill>
          </a:ln>
        </p:spPr>
      </p:pic>
      <p:sp>
        <p:nvSpPr>
          <p:cNvPr id="20" name="TextBox 19"/>
          <p:cNvSpPr txBox="1"/>
          <p:nvPr/>
        </p:nvSpPr>
        <p:spPr>
          <a:xfrm>
            <a:off x="685800" y="4278868"/>
            <a:ext cx="1482811" cy="369332"/>
          </a:xfrm>
          <a:prstGeom prst="rect">
            <a:avLst/>
          </a:prstGeom>
          <a:noFill/>
        </p:spPr>
        <p:txBody>
          <a:bodyPr wrap="square" rtlCol="0">
            <a:spAutoFit/>
          </a:bodyPr>
          <a:lstStyle/>
          <a:p>
            <a:r>
              <a:rPr lang="en-US" b="1" dirty="0" smtClean="0">
                <a:ln w="6600">
                  <a:solidFill>
                    <a:srgbClr val="ED7D31"/>
                  </a:solidFill>
                  <a:prstDash val="solid"/>
                </a:ln>
                <a:solidFill>
                  <a:srgbClr val="FFFFFF"/>
                </a:solidFill>
                <a:effectLst>
                  <a:outerShdw dist="38100" dir="2700000" algn="tl" rotWithShape="0">
                    <a:srgbClr val="ED7D31"/>
                  </a:outerShdw>
                </a:effectLst>
                <a:latin typeface="Calibri" panose="020F0502020204030204"/>
              </a:rPr>
              <a:t>AFTER</a:t>
            </a:r>
            <a:endParaRPr lang="en-US"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endParaRPr>
          </a:p>
        </p:txBody>
      </p:sp>
      <p:sp>
        <p:nvSpPr>
          <p:cNvPr id="21" name="TextBox 20"/>
          <p:cNvSpPr txBox="1"/>
          <p:nvPr/>
        </p:nvSpPr>
        <p:spPr>
          <a:xfrm>
            <a:off x="4895267" y="1905000"/>
            <a:ext cx="3913554" cy="4524315"/>
          </a:xfrm>
          <a:prstGeom prst="rect">
            <a:avLst/>
          </a:prstGeom>
          <a:solidFill>
            <a:schemeClr val="bg1"/>
          </a:solidFill>
          <a:ln cmpd="dbl">
            <a:solidFill>
              <a:srgbClr val="000000"/>
            </a:solidFill>
          </a:ln>
          <a:scene3d>
            <a:camera prst="orthographicFront"/>
            <a:lightRig rig="threePt" dir="t"/>
          </a:scene3d>
          <a:sp3d>
            <a:bevelT prst="slope"/>
          </a:sp3d>
        </p:spPr>
        <p:txBody>
          <a:bodyPr wrap="square" rtlCol="0">
            <a:spAutoFit/>
          </a:bodyPr>
          <a:lstStyle/>
          <a:p>
            <a:r>
              <a:rPr lang="en-US" sz="1200" dirty="0"/>
              <a:t/>
            </a:r>
            <a:br>
              <a:rPr lang="en-US" sz="1200" dirty="0"/>
            </a:br>
            <a:r>
              <a:rPr lang="en-US" sz="1200" b="1" dirty="0"/>
              <a:t>Subject:</a:t>
            </a:r>
            <a:r>
              <a:rPr lang="en-US" sz="1200" dirty="0"/>
              <a:t> </a:t>
            </a:r>
            <a:r>
              <a:rPr lang="en-US" sz="1200" b="1" dirty="0"/>
              <a:t>Drainage project</a:t>
            </a:r>
            <a:endParaRPr lang="en-US" sz="1200" dirty="0"/>
          </a:p>
          <a:p>
            <a:endParaRPr lang="en-US" sz="1200" dirty="0" smtClean="0"/>
          </a:p>
          <a:p>
            <a:r>
              <a:rPr lang="en-US" sz="1200" dirty="0" smtClean="0"/>
              <a:t>“Mr</a:t>
            </a:r>
            <a:r>
              <a:rPr lang="en-US" sz="1200" dirty="0"/>
              <a:t>. Bryant,</a:t>
            </a:r>
          </a:p>
          <a:p>
            <a:r>
              <a:rPr lang="en-US" sz="1200" dirty="0"/>
              <a:t> </a:t>
            </a:r>
          </a:p>
          <a:p>
            <a:r>
              <a:rPr lang="en-US" sz="1200" dirty="0"/>
              <a:t>I want to again thank you and your crew for the excellent work you did in clearing our storm drainage pipes. I feel secure in the knowledge that my street, Leprechaun Street, Houston, TX 77017 will drain without obstruction in the future. Getting rid of the 18-inches of sludge in the concrete pipe feeding into the new retention pond will give relief not only to my street but also to the 170+ homes in the adjacent subdivision, and will allow our storm water to freely flow away down the recently cleaned Ditch #C106-05. Your guys did a thorough and efficient job, and were courteous and personable to my wife and I, and we appreciate meeting you as the work continued. It is good to know that management takes an active interest in our area.</a:t>
            </a:r>
          </a:p>
          <a:p>
            <a:r>
              <a:rPr lang="en-US" sz="1200" dirty="0"/>
              <a:t> </a:t>
            </a:r>
          </a:p>
          <a:p>
            <a:r>
              <a:rPr lang="en-US" sz="1200" dirty="0"/>
              <a:t>Have a wonderful week</a:t>
            </a:r>
            <a:r>
              <a:rPr lang="en-US" sz="1200" dirty="0" smtClean="0"/>
              <a:t>.”</a:t>
            </a:r>
            <a:endParaRPr lang="en-US" sz="1200" dirty="0"/>
          </a:p>
          <a:p>
            <a:r>
              <a:rPr lang="en-US" sz="1200" dirty="0"/>
              <a:t> </a:t>
            </a:r>
          </a:p>
          <a:p>
            <a:r>
              <a:rPr lang="en-US" sz="1200" dirty="0"/>
              <a:t>Baxter Williams</a:t>
            </a:r>
          </a:p>
          <a:p>
            <a:endParaRPr lang="en-US" sz="1200" dirty="0"/>
          </a:p>
        </p:txBody>
      </p:sp>
    </p:spTree>
    <p:extLst>
      <p:ext uri="{BB962C8B-B14F-4D97-AF65-F5344CB8AC3E}">
        <p14:creationId xmlns:p14="http://schemas.microsoft.com/office/powerpoint/2010/main" val="18772036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brays bayou overflows"/>
          <p:cNvPicPr>
            <a:picLocks noChangeAspect="1" noChangeArrowheads="1"/>
          </p:cNvPicPr>
          <p:nvPr/>
        </p:nvPicPr>
        <p:blipFill rotWithShape="1">
          <a:blip r:embed="rId2">
            <a:extLst>
              <a:ext uri="{28A0092B-C50C-407E-A947-70E740481C1C}">
                <a14:useLocalDpi xmlns:a14="http://schemas.microsoft.com/office/drawing/2010/main" val="0"/>
              </a:ext>
            </a:extLst>
          </a:blip>
          <a:srcRect l="11198"/>
          <a:stretch/>
        </p:blipFill>
        <p:spPr bwMode="auto">
          <a:xfrm>
            <a:off x="0" y="0"/>
            <a:ext cx="9144000" cy="6873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3350" y="1905702"/>
            <a:ext cx="9277350" cy="5078313"/>
          </a:xfrm>
          <a:prstGeom prst="rect">
            <a:avLst/>
          </a:prstGeom>
          <a:noFill/>
        </p:spPr>
        <p:txBody>
          <a:bodyPr wrap="square">
            <a:spAutoFit/>
          </a:bodyPr>
          <a:lstStyle/>
          <a:p>
            <a:pPr marL="274320" lvl="2" indent="0" algn="ctr">
              <a:buClr>
                <a:schemeClr val="accent3"/>
              </a:buClr>
              <a:buSzPct val="95000"/>
              <a:buNone/>
            </a:pPr>
            <a:r>
              <a:rPr lang="en-US" sz="54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 </a:t>
            </a:r>
            <a:r>
              <a:rPr lang="en-US" sz="54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01-11-17 </a:t>
            </a:r>
            <a:r>
              <a:rPr lang="en-US" sz="54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Mayor Turner rolled out </a:t>
            </a:r>
            <a:r>
              <a:rPr lang="en-US" sz="54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new initiative </a:t>
            </a:r>
            <a:r>
              <a:rPr lang="en-US" sz="54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a:t>
            </a:r>
            <a:r>
              <a:rPr lang="en-US" sz="5400" b="1" dirty="0" smtClean="0">
                <a:solidFill>
                  <a:schemeClr val="bg1">
                    <a:lumMod val="95000"/>
                  </a:schemeClr>
                </a:solidFill>
                <a:effectLst>
                  <a:outerShdw blurRad="38100" dist="38100" dir="2700000" algn="tl">
                    <a:srgbClr val="000000">
                      <a:alpha val="43137"/>
                    </a:srgbClr>
                  </a:outerShdw>
                </a:effectLst>
              </a:rPr>
              <a:t>proactively reduce </a:t>
            </a:r>
            <a:r>
              <a:rPr lang="en-US" sz="5400" b="1" dirty="0">
                <a:solidFill>
                  <a:schemeClr val="bg1">
                    <a:lumMod val="95000"/>
                  </a:schemeClr>
                </a:solidFill>
                <a:effectLst>
                  <a:outerShdw blurRad="38100" dist="38100" dir="2700000" algn="tl">
                    <a:srgbClr val="000000">
                      <a:alpha val="43137"/>
                    </a:srgbClr>
                  </a:outerShdw>
                </a:effectLst>
              </a:rPr>
              <a:t>drainage problems that are not directly attributed to overflow from the </a:t>
            </a:r>
            <a:r>
              <a:rPr lang="en-US" sz="5400" b="1" dirty="0" smtClean="0">
                <a:solidFill>
                  <a:schemeClr val="bg1">
                    <a:lumMod val="95000"/>
                  </a:schemeClr>
                </a:solidFill>
                <a:effectLst>
                  <a:outerShdw blurRad="38100" dist="38100" dir="2700000" algn="tl">
                    <a:srgbClr val="000000">
                      <a:alpha val="43137"/>
                    </a:srgbClr>
                  </a:outerShdw>
                </a:effectLst>
              </a:rPr>
              <a:t>bayous.</a:t>
            </a:r>
            <a:endParaRPr lang="en-US" sz="5400" b="1" i="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2" descr="015f01d1490c$39eb7244$_CDOSY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9237" y="95250"/>
            <a:ext cx="59531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2468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81829"/>
            <a:ext cx="8229600" cy="780288"/>
          </a:xfrm>
        </p:spPr>
        <p:txBody>
          <a:bodyPr vert="horz" lIns="0" rIns="0" bIns="0" anchor="b">
            <a:normAutofit fontScale="90000"/>
          </a:bodyPr>
          <a:lstStyle/>
          <a:p>
            <a:pPr algn="ctr"/>
            <a:r>
              <a:rPr lang="en-US" b="1" dirty="0">
                <a:solidFill>
                  <a:srgbClr val="0B508F"/>
                </a:solidFill>
                <a:effectLst>
                  <a:outerShdw blurRad="38100" dist="38100" dir="2700000" algn="tl">
                    <a:srgbClr val="000000">
                      <a:alpha val="43137"/>
                    </a:srgbClr>
                  </a:outerShdw>
                </a:effectLst>
              </a:rPr>
              <a:t>District E – Project 2</a:t>
            </a:r>
          </a:p>
        </p:txBody>
      </p:sp>
      <p:sp>
        <p:nvSpPr>
          <p:cNvPr id="5" name="Rectangle 4"/>
          <p:cNvSpPr/>
          <p:nvPr/>
        </p:nvSpPr>
        <p:spPr>
          <a:xfrm>
            <a:off x="6553200" y="1981200"/>
            <a:ext cx="2286000" cy="2154436"/>
          </a:xfrm>
          <a:prstGeom prst="rect">
            <a:avLst/>
          </a:prstGeom>
        </p:spPr>
        <p:txBody>
          <a:bodyPr wrap="square">
            <a:spAutoFit/>
          </a:bodyPr>
          <a:lstStyle/>
          <a:p>
            <a:r>
              <a:rPr lang="en-US" sz="1400" b="1" dirty="0" smtClean="0"/>
              <a:t>531 </a:t>
            </a:r>
            <a:r>
              <a:rPr lang="en-US" sz="1400" b="1" dirty="0"/>
              <a:t>Keith Ave</a:t>
            </a:r>
            <a:r>
              <a:rPr lang="en-US" sz="1400" b="1" dirty="0" smtClean="0"/>
              <a:t>. (</a:t>
            </a:r>
            <a:r>
              <a:rPr lang="en-US" sz="1400" dirty="0"/>
              <a:t>From S. Shaver </a:t>
            </a:r>
            <a:r>
              <a:rPr lang="en-US" sz="1400" dirty="0" smtClean="0"/>
              <a:t>St. to </a:t>
            </a:r>
            <a:r>
              <a:rPr lang="en-US" sz="1400" dirty="0"/>
              <a:t>Mize </a:t>
            </a:r>
            <a:r>
              <a:rPr lang="en-US" sz="1400" dirty="0" smtClean="0"/>
              <a:t>Rd.)</a:t>
            </a:r>
          </a:p>
          <a:p>
            <a:endParaRPr lang="en-US" sz="1400" dirty="0" smtClean="0"/>
          </a:p>
          <a:p>
            <a:r>
              <a:rPr lang="en-US" sz="1400" b="1" dirty="0">
                <a:solidFill>
                  <a:prstClr val="black"/>
                </a:solidFill>
              </a:rPr>
              <a:t>Drainage Issues:</a:t>
            </a:r>
          </a:p>
          <a:p>
            <a:r>
              <a:rPr lang="en-US" sz="1400" dirty="0"/>
              <a:t>Needs </a:t>
            </a:r>
            <a:r>
              <a:rPr lang="en-US" sz="1400" dirty="0" smtClean="0"/>
              <a:t>Clear and Grubbing/ </a:t>
            </a:r>
            <a:r>
              <a:rPr lang="en-US" sz="1400" dirty="0"/>
              <a:t>Re-establishment</a:t>
            </a:r>
          </a:p>
          <a:p>
            <a:r>
              <a:rPr lang="en-US" sz="1400" dirty="0"/>
              <a:t>Ditch ID: C106-08-04-A</a:t>
            </a:r>
          </a:p>
          <a:p>
            <a:endParaRPr lang="en-US" dirty="0"/>
          </a:p>
          <a:p>
            <a:endParaRPr lang="en-US" b="1" dirty="0"/>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08777"/>
            <a:ext cx="5939192" cy="24478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830" y="4439059"/>
            <a:ext cx="2976208" cy="194789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7123" y="910123"/>
            <a:ext cx="842477" cy="842477"/>
          </a:xfrm>
          <a:prstGeom prst="rect">
            <a:avLst/>
          </a:prstGeom>
        </p:spPr>
      </p:pic>
      <p:sp>
        <p:nvSpPr>
          <p:cNvPr id="9" name="TextBox 8"/>
          <p:cNvSpPr txBox="1"/>
          <p:nvPr/>
        </p:nvSpPr>
        <p:spPr>
          <a:xfrm>
            <a:off x="533400" y="4431268"/>
            <a:ext cx="1482811" cy="369332"/>
          </a:xfrm>
          <a:prstGeom prst="rect">
            <a:avLst/>
          </a:prstGeom>
          <a:noFill/>
        </p:spPr>
        <p:txBody>
          <a:bodyPr wrap="square" rtlCol="0">
            <a:spAutoFit/>
          </a:bodyPr>
          <a:lstStyle/>
          <a:p>
            <a:r>
              <a:rPr lang="en-US" b="1" dirty="0" smtClean="0">
                <a:ln w="6600">
                  <a:solidFill>
                    <a:srgbClr val="ED7D31"/>
                  </a:solidFill>
                  <a:prstDash val="solid"/>
                </a:ln>
                <a:solidFill>
                  <a:srgbClr val="FFFFFF"/>
                </a:solidFill>
                <a:effectLst>
                  <a:outerShdw dist="38100" dir="2700000" algn="tl" rotWithShape="0">
                    <a:srgbClr val="ED7D31"/>
                  </a:outerShdw>
                </a:effectLst>
                <a:latin typeface="Calibri" panose="020F0502020204030204"/>
              </a:rPr>
              <a:t>BEFORE</a:t>
            </a:r>
            <a:endParaRPr lang="en-US"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2062" y="4419600"/>
            <a:ext cx="3525408" cy="1983041"/>
          </a:xfrm>
          <a:prstGeom prst="rect">
            <a:avLst/>
          </a:prstGeom>
          <a:ln w="3175">
            <a:solidFill>
              <a:schemeClr val="tx1"/>
            </a:solidFill>
          </a:ln>
        </p:spPr>
      </p:pic>
      <p:sp>
        <p:nvSpPr>
          <p:cNvPr id="11" name="TextBox 10"/>
          <p:cNvSpPr txBox="1"/>
          <p:nvPr/>
        </p:nvSpPr>
        <p:spPr>
          <a:xfrm>
            <a:off x="3886200" y="4391789"/>
            <a:ext cx="1482811" cy="369332"/>
          </a:xfrm>
          <a:prstGeom prst="rect">
            <a:avLst/>
          </a:prstGeom>
          <a:noFill/>
        </p:spPr>
        <p:txBody>
          <a:bodyPr wrap="square" rtlCol="0">
            <a:spAutoFit/>
          </a:bodyPr>
          <a:lstStyle/>
          <a:p>
            <a:r>
              <a:rPr lang="en-US" b="1" dirty="0" smtClean="0">
                <a:ln w="6600">
                  <a:solidFill>
                    <a:srgbClr val="ED7D31"/>
                  </a:solidFill>
                  <a:prstDash val="solid"/>
                </a:ln>
                <a:solidFill>
                  <a:srgbClr val="FFFFFF"/>
                </a:solidFill>
                <a:effectLst>
                  <a:outerShdw dist="38100" dir="2700000" algn="tl" rotWithShape="0">
                    <a:srgbClr val="ED7D31"/>
                  </a:outerShdw>
                </a:effectLst>
                <a:latin typeface="Calibri" panose="020F0502020204030204"/>
              </a:rPr>
              <a:t>Construction</a:t>
            </a:r>
            <a:endParaRPr lang="en-US"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endParaRPr>
          </a:p>
        </p:txBody>
      </p:sp>
    </p:spTree>
    <p:extLst>
      <p:ext uri="{BB962C8B-B14F-4D97-AF65-F5344CB8AC3E}">
        <p14:creationId xmlns:p14="http://schemas.microsoft.com/office/powerpoint/2010/main" val="34898336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22305" y="563391"/>
            <a:ext cx="8229600" cy="780288"/>
          </a:xfrm>
        </p:spPr>
        <p:txBody>
          <a:bodyPr vert="horz" lIns="0" rIns="0" bIns="0" anchor="b">
            <a:normAutofit fontScale="90000"/>
          </a:bodyPr>
          <a:lstStyle/>
          <a:p>
            <a:pPr algn="ctr"/>
            <a:r>
              <a:rPr lang="en-US" b="1" dirty="0">
                <a:solidFill>
                  <a:srgbClr val="0B508F"/>
                </a:solidFill>
                <a:effectLst>
                  <a:outerShdw blurRad="38100" dist="38100" dir="2700000" algn="tl">
                    <a:srgbClr val="000000">
                      <a:alpha val="43137"/>
                    </a:srgbClr>
                  </a:outerShdw>
                </a:effectLst>
              </a:rPr>
              <a:t>District F – Project 1</a:t>
            </a:r>
          </a:p>
        </p:txBody>
      </p:sp>
      <p:pic>
        <p:nvPicPr>
          <p:cNvPr id="9" name="Content Placeholder 6" descr="Screen Clipping"/>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4724401" y="4495800"/>
            <a:ext cx="2971800" cy="2196998"/>
          </a:xfrm>
          <a:ln w="3175">
            <a:solidFill>
              <a:schemeClr val="tx1"/>
            </a:solidFill>
          </a:ln>
        </p:spPr>
      </p:pic>
      <p:pic>
        <p:nvPicPr>
          <p:cNvPr id="276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6532" y="2057401"/>
            <a:ext cx="6249668" cy="228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1295400" y="1239560"/>
            <a:ext cx="7391400" cy="1046440"/>
          </a:xfrm>
          <a:prstGeom prst="rect">
            <a:avLst/>
          </a:prstGeom>
        </p:spPr>
        <p:txBody>
          <a:bodyPr wrap="square">
            <a:spAutoFit/>
          </a:bodyPr>
          <a:lstStyle/>
          <a:p>
            <a:r>
              <a:rPr lang="en-US" b="1" dirty="0"/>
              <a:t>Tanglewilde </a:t>
            </a:r>
            <a:r>
              <a:rPr lang="en-US" b="1" dirty="0" smtClean="0"/>
              <a:t>- Westmont Area </a:t>
            </a:r>
            <a:r>
              <a:rPr lang="en-US" sz="1600" dirty="0" smtClean="0"/>
              <a:t>(from </a:t>
            </a:r>
            <a:r>
              <a:rPr lang="en-US" sz="1600" dirty="0"/>
              <a:t>Jeanetta </a:t>
            </a:r>
            <a:r>
              <a:rPr lang="en-US" sz="1600" dirty="0" smtClean="0"/>
              <a:t>St. </a:t>
            </a:r>
            <a:r>
              <a:rPr lang="en-US" sz="1600" dirty="0"/>
              <a:t>to </a:t>
            </a:r>
            <a:r>
              <a:rPr lang="en-US" sz="1600" dirty="0" smtClean="0"/>
              <a:t>Westerland </a:t>
            </a:r>
            <a:r>
              <a:rPr lang="en-US" sz="1600" dirty="0"/>
              <a:t>Dr</a:t>
            </a:r>
            <a:r>
              <a:rPr lang="en-US" sz="1600" dirty="0" smtClean="0"/>
              <a:t>.)</a:t>
            </a:r>
          </a:p>
          <a:p>
            <a:r>
              <a:rPr lang="en-US" sz="1400" b="1" dirty="0">
                <a:solidFill>
                  <a:prstClr val="black"/>
                </a:solidFill>
              </a:rPr>
              <a:t>Drainage </a:t>
            </a:r>
            <a:r>
              <a:rPr lang="en-US" sz="1400" b="1" dirty="0" smtClean="0">
                <a:solidFill>
                  <a:prstClr val="black"/>
                </a:solidFill>
              </a:rPr>
              <a:t>Issues: </a:t>
            </a:r>
            <a:r>
              <a:rPr lang="en-US" sz="1400" dirty="0" smtClean="0"/>
              <a:t>Needs Clear and Grubbing/ Re-establishment</a:t>
            </a:r>
          </a:p>
          <a:p>
            <a:r>
              <a:rPr lang="en-US" sz="1400" dirty="0" smtClean="0"/>
              <a:t>Ditch </a:t>
            </a:r>
            <a:r>
              <a:rPr lang="en-US" sz="1400" dirty="0"/>
              <a:t>ID: </a:t>
            </a:r>
            <a:r>
              <a:rPr lang="en-US" sz="1400" dirty="0" smtClean="0"/>
              <a:t>W147-00-00-A</a:t>
            </a:r>
            <a:endParaRPr lang="en-US" sz="1400" dirty="0"/>
          </a:p>
          <a:p>
            <a:endParaRPr lang="en-US" sz="1600" dirty="0"/>
          </a:p>
        </p:txBody>
      </p:sp>
      <p:pic>
        <p:nvPicPr>
          <p:cNvPr id="8" name="Picture 7"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7086" y="4495800"/>
            <a:ext cx="2981246" cy="2209799"/>
          </a:xfrm>
          <a:prstGeom prst="rect">
            <a:avLst/>
          </a:prstGeom>
          <a:ln w="3175">
            <a:solidFill>
              <a:schemeClr val="tx1"/>
            </a:solidFill>
          </a:ln>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4323" y="910123"/>
            <a:ext cx="842477" cy="842477"/>
          </a:xfrm>
          <a:prstGeom prst="rect">
            <a:avLst/>
          </a:prstGeom>
        </p:spPr>
      </p:pic>
    </p:spTree>
    <p:extLst>
      <p:ext uri="{BB962C8B-B14F-4D97-AF65-F5344CB8AC3E}">
        <p14:creationId xmlns:p14="http://schemas.microsoft.com/office/powerpoint/2010/main" val="8287262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vert="horz" lIns="0" rIns="0" bIns="0" anchor="b">
            <a:normAutofit fontScale="90000"/>
          </a:bodyPr>
          <a:lstStyle/>
          <a:p>
            <a:pPr algn="ctr"/>
            <a:r>
              <a:rPr lang="en-US" b="1" dirty="0">
                <a:solidFill>
                  <a:srgbClr val="0B508F"/>
                </a:solidFill>
                <a:effectLst>
                  <a:outerShdw blurRad="38100" dist="38100" dir="2700000" algn="tl">
                    <a:srgbClr val="000000">
                      <a:alpha val="43137"/>
                    </a:srgbClr>
                  </a:outerShdw>
                </a:effectLst>
              </a:rPr>
              <a:t>District F – Project 2</a:t>
            </a:r>
          </a:p>
        </p:txBody>
      </p:sp>
      <p:pic>
        <p:nvPicPr>
          <p:cNvPr id="1026" name="Picture 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304800" y="2209800"/>
            <a:ext cx="5286300" cy="29834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228600" y="1447800"/>
            <a:ext cx="6781800" cy="892552"/>
          </a:xfrm>
          <a:prstGeom prst="rect">
            <a:avLst/>
          </a:prstGeom>
        </p:spPr>
        <p:txBody>
          <a:bodyPr wrap="square">
            <a:spAutoFit/>
          </a:bodyPr>
          <a:lstStyle/>
          <a:p>
            <a:r>
              <a:rPr lang="en-US" b="1" dirty="0" smtClean="0"/>
              <a:t>Bellaire West Detention Pond</a:t>
            </a:r>
          </a:p>
          <a:p>
            <a:r>
              <a:rPr lang="en-US" sz="1600" b="1" dirty="0">
                <a:solidFill>
                  <a:prstClr val="black"/>
                </a:solidFill>
              </a:rPr>
              <a:t>Drainage </a:t>
            </a:r>
            <a:r>
              <a:rPr lang="en-US" sz="1600" b="1" dirty="0" smtClean="0">
                <a:solidFill>
                  <a:prstClr val="black"/>
                </a:solidFill>
              </a:rPr>
              <a:t>Issues: </a:t>
            </a:r>
            <a:r>
              <a:rPr lang="en-US" sz="1600" dirty="0" smtClean="0"/>
              <a:t>Needs Clear and Grubbing/ Re-establishment</a:t>
            </a:r>
            <a:endParaRPr lang="en-US" sz="1600" b="1" dirty="0">
              <a:solidFill>
                <a:prstClr val="black"/>
              </a:solidFill>
            </a:endParaRPr>
          </a:p>
          <a:p>
            <a:endParaRPr lang="en-US"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209800"/>
            <a:ext cx="3124200" cy="21651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4323" y="685800"/>
            <a:ext cx="842477" cy="842477"/>
          </a:xfrm>
          <a:prstGeom prst="rect">
            <a:avLst/>
          </a:prstGeom>
        </p:spPr>
      </p:pic>
    </p:spTree>
    <p:extLst>
      <p:ext uri="{BB962C8B-B14F-4D97-AF65-F5344CB8AC3E}">
        <p14:creationId xmlns:p14="http://schemas.microsoft.com/office/powerpoint/2010/main" val="20055743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04530"/>
            <a:ext cx="8229600" cy="619803"/>
          </a:xfrm>
        </p:spPr>
        <p:txBody>
          <a:bodyPr vert="horz" lIns="0" rIns="0" bIns="0" anchor="b">
            <a:normAutofit fontScale="90000"/>
          </a:bodyPr>
          <a:lstStyle/>
          <a:p>
            <a:pPr algn="ctr"/>
            <a:r>
              <a:rPr lang="en-US" b="1" dirty="0">
                <a:solidFill>
                  <a:srgbClr val="0B508F"/>
                </a:solidFill>
                <a:effectLst>
                  <a:outerShdw blurRad="38100" dist="38100" dir="2700000" algn="tl">
                    <a:srgbClr val="000000">
                      <a:alpha val="43137"/>
                    </a:srgbClr>
                  </a:outerShdw>
                </a:effectLst>
              </a:rPr>
              <a:t>District G – Project 1</a:t>
            </a:r>
          </a:p>
        </p:txBody>
      </p:sp>
      <p:pic>
        <p:nvPicPr>
          <p:cNvPr id="6" name="Picture 2" descr="V:\SWMB\00 - LDP_ASSESSMENT_WORK PLAN\00 - SWM - In-House Design (11x17)\00 - SWM In-House Design Projects\00 Project - No need HCFCD approval\03 Woodbend 614\Site Visit Pictures (10.04.2016)\20161004_0932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6226" y="2133600"/>
            <a:ext cx="2922067" cy="2191551"/>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3258" y="4480402"/>
            <a:ext cx="2985035" cy="22266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2133600"/>
            <a:ext cx="4064577" cy="45734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893219" y="1333381"/>
            <a:ext cx="8098381" cy="800219"/>
          </a:xfrm>
          <a:prstGeom prst="rect">
            <a:avLst/>
          </a:prstGeom>
        </p:spPr>
        <p:txBody>
          <a:bodyPr wrap="square">
            <a:spAutoFit/>
          </a:bodyPr>
          <a:lstStyle/>
          <a:p>
            <a:r>
              <a:rPr lang="en-US" b="1" dirty="0"/>
              <a:t>614 Woodbend </a:t>
            </a:r>
            <a:r>
              <a:rPr lang="en-US" b="1" dirty="0" smtClean="0"/>
              <a:t>Ln.</a:t>
            </a:r>
          </a:p>
          <a:p>
            <a:r>
              <a:rPr lang="en-US" sz="1400" b="1" dirty="0">
                <a:solidFill>
                  <a:prstClr val="black"/>
                </a:solidFill>
              </a:rPr>
              <a:t>Drainage </a:t>
            </a:r>
            <a:r>
              <a:rPr lang="en-US" sz="1400" b="1" dirty="0" smtClean="0">
                <a:solidFill>
                  <a:prstClr val="black"/>
                </a:solidFill>
              </a:rPr>
              <a:t>Issues: </a:t>
            </a:r>
            <a:r>
              <a:rPr lang="en-US" sz="1400" dirty="0" smtClean="0">
                <a:solidFill>
                  <a:prstClr val="black"/>
                </a:solidFill>
              </a:rPr>
              <a:t>120-inch </a:t>
            </a:r>
            <a:r>
              <a:rPr lang="en-US" sz="1400" dirty="0">
                <a:solidFill>
                  <a:prstClr val="black"/>
                </a:solidFill>
              </a:rPr>
              <a:t>storm sewer line has eroded at bottom </a:t>
            </a:r>
            <a:endParaRPr lang="en-US" sz="1400" dirty="0" smtClean="0">
              <a:solidFill>
                <a:prstClr val="black"/>
              </a:solidFill>
            </a:endParaRPr>
          </a:p>
          <a:p>
            <a:r>
              <a:rPr lang="en-US" sz="1400" dirty="0" smtClean="0">
                <a:solidFill>
                  <a:prstClr val="black"/>
                </a:solidFill>
              </a:rPr>
              <a:t>and </a:t>
            </a:r>
            <a:r>
              <a:rPr lang="en-US" sz="1400" dirty="0">
                <a:solidFill>
                  <a:prstClr val="black"/>
                </a:solidFill>
              </a:rPr>
              <a:t>caused multiple small </a:t>
            </a:r>
            <a:r>
              <a:rPr lang="en-US" sz="1400" dirty="0" smtClean="0">
                <a:solidFill>
                  <a:prstClr val="black"/>
                </a:solidFill>
              </a:rPr>
              <a:t>cave-ins</a:t>
            </a:r>
            <a:endParaRPr lang="en-US" dirty="0"/>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55863" y="762000"/>
            <a:ext cx="842477" cy="842477"/>
          </a:xfrm>
          <a:prstGeom prst="rect">
            <a:avLst/>
          </a:prstGeom>
        </p:spPr>
      </p:pic>
    </p:spTree>
    <p:extLst>
      <p:ext uri="{BB962C8B-B14F-4D97-AF65-F5344CB8AC3E}">
        <p14:creationId xmlns:p14="http://schemas.microsoft.com/office/powerpoint/2010/main" val="26449129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780288"/>
          </a:xfrm>
        </p:spPr>
        <p:txBody>
          <a:bodyPr vert="horz" lIns="0" rIns="0" bIns="0" anchor="b">
            <a:normAutofit fontScale="90000"/>
          </a:bodyPr>
          <a:lstStyle/>
          <a:p>
            <a:pPr algn="ctr"/>
            <a:r>
              <a:rPr lang="en-US" b="1" dirty="0">
                <a:solidFill>
                  <a:srgbClr val="0B508F"/>
                </a:solidFill>
                <a:effectLst>
                  <a:outerShdw blurRad="38100" dist="38100" dir="2700000" algn="tl">
                    <a:srgbClr val="000000">
                      <a:alpha val="43137"/>
                    </a:srgbClr>
                  </a:outerShdw>
                </a:effectLst>
              </a:rPr>
              <a:t>District G – Project 2</a:t>
            </a:r>
          </a:p>
        </p:txBody>
      </p:sp>
      <p:sp>
        <p:nvSpPr>
          <p:cNvPr id="5" name="Rectangle 4"/>
          <p:cNvSpPr/>
          <p:nvPr/>
        </p:nvSpPr>
        <p:spPr>
          <a:xfrm>
            <a:off x="762000" y="1460211"/>
            <a:ext cx="7772400" cy="584775"/>
          </a:xfrm>
          <a:prstGeom prst="rect">
            <a:avLst/>
          </a:prstGeom>
        </p:spPr>
        <p:txBody>
          <a:bodyPr wrap="square">
            <a:spAutoFit/>
          </a:bodyPr>
          <a:lstStyle/>
          <a:p>
            <a:r>
              <a:rPr lang="en-US" b="1" dirty="0"/>
              <a:t>1209 S Dairy Ashford Rd</a:t>
            </a:r>
            <a:r>
              <a:rPr lang="en-US" b="1" dirty="0" smtClean="0"/>
              <a:t>.</a:t>
            </a:r>
            <a:endParaRPr lang="en-US" b="1" dirty="0"/>
          </a:p>
          <a:p>
            <a:r>
              <a:rPr lang="en-US" sz="1400" b="1" dirty="0">
                <a:solidFill>
                  <a:prstClr val="black"/>
                </a:solidFill>
              </a:rPr>
              <a:t>Drainage </a:t>
            </a:r>
            <a:r>
              <a:rPr lang="en-US" sz="1400" b="1" dirty="0" smtClean="0">
                <a:solidFill>
                  <a:prstClr val="black"/>
                </a:solidFill>
              </a:rPr>
              <a:t>Issues: </a:t>
            </a:r>
            <a:r>
              <a:rPr lang="en-US" sz="1400" dirty="0" smtClean="0">
                <a:solidFill>
                  <a:prstClr val="black"/>
                </a:solidFill>
              </a:rPr>
              <a:t>36-inch </a:t>
            </a:r>
            <a:r>
              <a:rPr lang="en-US" sz="1400" dirty="0">
                <a:solidFill>
                  <a:prstClr val="black"/>
                </a:solidFill>
              </a:rPr>
              <a:t>outfall has collapsed at Terry Hershey Park and caused </a:t>
            </a:r>
            <a:r>
              <a:rPr lang="en-US" sz="1400" dirty="0" smtClean="0">
                <a:solidFill>
                  <a:prstClr val="black"/>
                </a:solidFill>
              </a:rPr>
              <a:t>a cave-in</a:t>
            </a:r>
            <a:endParaRPr lang="en-US" b="1"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5863" y="762000"/>
            <a:ext cx="842477" cy="842477"/>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15345" r="38286" b="28248"/>
          <a:stretch/>
        </p:blipFill>
        <p:spPr>
          <a:xfrm>
            <a:off x="5181600" y="2089554"/>
            <a:ext cx="3016740" cy="2067991"/>
          </a:xfrm>
          <a:prstGeom prst="rect">
            <a:avLst/>
          </a:prstGeom>
          <a:ln w="3175">
            <a:solidFill>
              <a:schemeClr val="tx1"/>
            </a:solidFill>
          </a:ln>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r="44250" b="23179"/>
          <a:stretch/>
        </p:blipFill>
        <p:spPr>
          <a:xfrm>
            <a:off x="5181600" y="4252843"/>
            <a:ext cx="3016739" cy="2343438"/>
          </a:xfrm>
          <a:prstGeom prst="rect">
            <a:avLst/>
          </a:prstGeom>
          <a:ln w="3175">
            <a:solidFill>
              <a:schemeClr val="tx1"/>
            </a:solidFill>
          </a:ln>
        </p:spPr>
      </p:pic>
      <p:sp>
        <p:nvSpPr>
          <p:cNvPr id="15" name="TextBox 14"/>
          <p:cNvSpPr txBox="1"/>
          <p:nvPr/>
        </p:nvSpPr>
        <p:spPr>
          <a:xfrm>
            <a:off x="5181600" y="2057400"/>
            <a:ext cx="1482811" cy="369332"/>
          </a:xfrm>
          <a:prstGeom prst="rect">
            <a:avLst/>
          </a:prstGeom>
          <a:noFill/>
        </p:spPr>
        <p:txBody>
          <a:bodyPr wrap="square" rtlCol="0">
            <a:spAutoFit/>
          </a:bodyPr>
          <a:lstStyle/>
          <a:p>
            <a:r>
              <a:rPr lang="en-US" b="1" dirty="0" smtClean="0">
                <a:ln w="6600">
                  <a:solidFill>
                    <a:srgbClr val="ED7D31"/>
                  </a:solidFill>
                  <a:prstDash val="solid"/>
                </a:ln>
                <a:solidFill>
                  <a:srgbClr val="FFFFFF"/>
                </a:solidFill>
                <a:effectLst>
                  <a:outerShdw dist="38100" dir="2700000" algn="tl" rotWithShape="0">
                    <a:srgbClr val="ED7D31"/>
                  </a:outerShdw>
                </a:effectLst>
                <a:latin typeface="Calibri" panose="020F0502020204030204"/>
              </a:rPr>
              <a:t>BEFORE</a:t>
            </a:r>
            <a:endParaRPr lang="en-US"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endParaRPr>
          </a:p>
        </p:txBody>
      </p:sp>
      <p:sp>
        <p:nvSpPr>
          <p:cNvPr id="17" name="TextBox 16"/>
          <p:cNvSpPr txBox="1"/>
          <p:nvPr/>
        </p:nvSpPr>
        <p:spPr>
          <a:xfrm>
            <a:off x="5181600" y="4267200"/>
            <a:ext cx="1482811" cy="369332"/>
          </a:xfrm>
          <a:prstGeom prst="rect">
            <a:avLst/>
          </a:prstGeom>
          <a:noFill/>
        </p:spPr>
        <p:txBody>
          <a:bodyPr wrap="square" rtlCol="0">
            <a:spAutoFit/>
          </a:bodyPr>
          <a:lstStyle/>
          <a:p>
            <a:r>
              <a:rPr lang="en-US" b="1" dirty="0" smtClean="0">
                <a:ln w="6600">
                  <a:solidFill>
                    <a:srgbClr val="ED7D31"/>
                  </a:solidFill>
                  <a:prstDash val="solid"/>
                </a:ln>
                <a:solidFill>
                  <a:srgbClr val="FFFFFF"/>
                </a:solidFill>
                <a:effectLst>
                  <a:outerShdw dist="38100" dir="2700000" algn="tl" rotWithShape="0">
                    <a:srgbClr val="ED7D31"/>
                  </a:outerShdw>
                </a:effectLst>
                <a:latin typeface="Calibri" panose="020F0502020204030204"/>
              </a:rPr>
              <a:t>Construction</a:t>
            </a:r>
            <a:endParaRPr lang="en-US"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endParaRPr>
          </a:p>
        </p:txBody>
      </p:sp>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319" y="2127511"/>
            <a:ext cx="3702554" cy="34350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83938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52140"/>
            <a:ext cx="8229600" cy="780288"/>
          </a:xfrm>
        </p:spPr>
        <p:txBody>
          <a:bodyPr vert="horz" lIns="0" rIns="0" bIns="0" anchor="b">
            <a:normAutofit fontScale="90000"/>
          </a:bodyPr>
          <a:lstStyle/>
          <a:p>
            <a:pPr algn="ctr"/>
            <a:r>
              <a:rPr lang="en-US" b="1" dirty="0">
                <a:solidFill>
                  <a:srgbClr val="0B508F"/>
                </a:solidFill>
                <a:effectLst>
                  <a:outerShdw blurRad="38100" dist="38100" dir="2700000" algn="tl">
                    <a:srgbClr val="000000">
                      <a:alpha val="43137"/>
                    </a:srgbClr>
                  </a:outerShdw>
                </a:effectLst>
              </a:rPr>
              <a:t>District H – Project 1</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021841" y="1997958"/>
            <a:ext cx="2133601" cy="1642884"/>
          </a:xfrm>
          <a:prstGeom prst="rect">
            <a:avLst/>
          </a:prstGeom>
          <a:ln w="3175">
            <a:solidFill>
              <a:schemeClr val="tx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993384" y="4309937"/>
            <a:ext cx="2190513" cy="1642885"/>
          </a:xfrm>
          <a:prstGeom prst="rect">
            <a:avLst/>
          </a:prstGeom>
          <a:ln w="3175">
            <a:solidFill>
              <a:schemeClr val="tx1"/>
            </a:solidFill>
          </a:ln>
        </p:spPr>
      </p:pic>
      <p:sp>
        <p:nvSpPr>
          <p:cNvPr id="5" name="Rectangle 4"/>
          <p:cNvSpPr/>
          <p:nvPr/>
        </p:nvSpPr>
        <p:spPr>
          <a:xfrm>
            <a:off x="6096000" y="2598979"/>
            <a:ext cx="2895600" cy="2031325"/>
          </a:xfrm>
          <a:prstGeom prst="rect">
            <a:avLst/>
          </a:prstGeom>
        </p:spPr>
        <p:txBody>
          <a:bodyPr wrap="square">
            <a:spAutoFit/>
          </a:bodyPr>
          <a:lstStyle/>
          <a:p>
            <a:r>
              <a:rPr lang="en-US" sz="1400" b="1" dirty="0"/>
              <a:t>Northside/ Northline Area Roadside Ditch Project 1</a:t>
            </a:r>
          </a:p>
          <a:p>
            <a:r>
              <a:rPr lang="en-US" sz="1400" dirty="0"/>
              <a:t>(</a:t>
            </a:r>
            <a:r>
              <a:rPr lang="en-US" sz="1400" dirty="0" smtClean="0"/>
              <a:t>N - Turner </a:t>
            </a:r>
            <a:r>
              <a:rPr lang="en-US" sz="1400" dirty="0"/>
              <a:t>Dr.; </a:t>
            </a:r>
            <a:r>
              <a:rPr lang="en-US" sz="1400" dirty="0" smtClean="0"/>
              <a:t>S - Luther St.; </a:t>
            </a:r>
          </a:p>
          <a:p>
            <a:r>
              <a:rPr lang="en-US" sz="1400" dirty="0" smtClean="0"/>
              <a:t>E - </a:t>
            </a:r>
            <a:r>
              <a:rPr lang="en-US" sz="1400" dirty="0"/>
              <a:t>Clark Rd.; </a:t>
            </a:r>
            <a:r>
              <a:rPr lang="en-US" sz="1400" dirty="0" smtClean="0"/>
              <a:t>W - </a:t>
            </a:r>
            <a:r>
              <a:rPr lang="en-US" sz="1400" dirty="0"/>
              <a:t>Fulton St</a:t>
            </a:r>
            <a:r>
              <a:rPr lang="en-US" sz="1400" dirty="0" smtClean="0"/>
              <a:t>.)</a:t>
            </a:r>
          </a:p>
          <a:p>
            <a:endParaRPr lang="en-US" sz="1400" dirty="0" smtClean="0"/>
          </a:p>
          <a:p>
            <a:r>
              <a:rPr lang="en-US" sz="1400" b="1" dirty="0" smtClean="0">
                <a:solidFill>
                  <a:prstClr val="black"/>
                </a:solidFill>
              </a:rPr>
              <a:t>Drainage Issues: </a:t>
            </a:r>
          </a:p>
          <a:p>
            <a:r>
              <a:rPr lang="en-US" sz="1400" dirty="0" smtClean="0"/>
              <a:t>Culverts </a:t>
            </a:r>
            <a:r>
              <a:rPr lang="en-US" sz="1400" dirty="0"/>
              <a:t>undersized, collapsed or not set to proper flow line </a:t>
            </a:r>
          </a:p>
          <a:p>
            <a:r>
              <a:rPr lang="en-US" sz="1400" dirty="0"/>
              <a:t>Silted ditch flow </a:t>
            </a:r>
            <a:r>
              <a:rPr lang="en-US" sz="1400" dirty="0" smtClean="0"/>
              <a:t>lines and culverts</a:t>
            </a:r>
            <a:endParaRPr 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521" y="1752598"/>
            <a:ext cx="3732112" cy="44740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ounded Rectangle 9"/>
          <p:cNvSpPr/>
          <p:nvPr/>
        </p:nvSpPr>
        <p:spPr>
          <a:xfrm rot="20641822">
            <a:off x="7371084" y="691541"/>
            <a:ext cx="1230779" cy="578882"/>
          </a:xfrm>
          <a:prstGeom prst="roundRect">
            <a:avLst/>
          </a:prstGeom>
          <a:ln>
            <a:solidFill>
              <a:srgbClr val="FF33CC"/>
            </a:solidFill>
          </a:ln>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n-US" sz="1400" b="1" cap="none" spc="0" dirty="0" smtClean="0">
                <a:ln w="12700">
                  <a:solidFill>
                    <a:srgbClr val="FF33CC"/>
                  </a:solidFill>
                  <a:prstDash val="solid"/>
                </a:ln>
                <a:solidFill>
                  <a:srgbClr val="FF33CC"/>
                </a:solidFill>
                <a:effectLst>
                  <a:outerShdw dist="38100" dir="2640000" algn="bl" rotWithShape="0">
                    <a:schemeClr val="accent1"/>
                  </a:outerShdw>
                </a:effectLst>
                <a:latin typeface="HP Simplified Light" panose="020B0404020204020204" pitchFamily="34" charset="0"/>
              </a:rPr>
              <a:t>Reconfigured </a:t>
            </a:r>
          </a:p>
          <a:p>
            <a:pPr algn="ctr"/>
            <a:r>
              <a:rPr lang="en-US" sz="1400" b="1" cap="none" spc="0" dirty="0" smtClean="0">
                <a:ln w="12700">
                  <a:solidFill>
                    <a:srgbClr val="FF33CC"/>
                  </a:solidFill>
                  <a:prstDash val="solid"/>
                </a:ln>
                <a:solidFill>
                  <a:srgbClr val="FF33CC"/>
                </a:solidFill>
                <a:effectLst>
                  <a:outerShdw dist="38100" dir="2640000" algn="bl" rotWithShape="0">
                    <a:schemeClr val="accent1"/>
                  </a:outerShdw>
                </a:effectLst>
                <a:latin typeface="HP Simplified Light" panose="020B0404020204020204" pitchFamily="34" charset="0"/>
              </a:rPr>
              <a:t>DR 2015</a:t>
            </a:r>
            <a:endParaRPr lang="en-US" sz="1400" b="1" cap="none" spc="0" dirty="0">
              <a:ln w="12700">
                <a:solidFill>
                  <a:srgbClr val="FF33CC"/>
                </a:solidFill>
                <a:prstDash val="solid"/>
              </a:ln>
              <a:solidFill>
                <a:srgbClr val="FF33CC"/>
              </a:solidFill>
              <a:effectLst>
                <a:outerShdw dist="38100" dir="2640000" algn="bl" rotWithShape="0">
                  <a:schemeClr val="accent1"/>
                </a:outerShdw>
              </a:effectLst>
              <a:latin typeface="HP Simplified Light" panose="020B0404020204020204" pitchFamily="34" charset="0"/>
            </a:endParaRPr>
          </a:p>
        </p:txBody>
      </p:sp>
    </p:spTree>
    <p:extLst>
      <p:ext uri="{BB962C8B-B14F-4D97-AF65-F5344CB8AC3E}">
        <p14:creationId xmlns:p14="http://schemas.microsoft.com/office/powerpoint/2010/main" val="25643215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780288"/>
          </a:xfrm>
        </p:spPr>
        <p:txBody>
          <a:bodyPr vert="horz" lIns="0" rIns="0" bIns="0" anchor="b">
            <a:normAutofit fontScale="90000"/>
          </a:bodyPr>
          <a:lstStyle/>
          <a:p>
            <a:pPr algn="ctr"/>
            <a:r>
              <a:rPr lang="en-US" b="1" dirty="0">
                <a:solidFill>
                  <a:srgbClr val="0B508F"/>
                </a:solidFill>
                <a:effectLst>
                  <a:outerShdw blurRad="38100" dist="38100" dir="2700000" algn="tl">
                    <a:srgbClr val="000000">
                      <a:alpha val="43137"/>
                    </a:srgbClr>
                  </a:outerShdw>
                </a:effectLst>
              </a:rPr>
              <a:t>District H – Project 2</a:t>
            </a:r>
          </a:p>
        </p:txBody>
      </p:sp>
      <p:sp>
        <p:nvSpPr>
          <p:cNvPr id="5" name="Rectangle 4"/>
          <p:cNvSpPr/>
          <p:nvPr/>
        </p:nvSpPr>
        <p:spPr>
          <a:xfrm>
            <a:off x="3924160" y="1447800"/>
            <a:ext cx="5029201" cy="1600438"/>
          </a:xfrm>
          <a:prstGeom prst="rect">
            <a:avLst/>
          </a:prstGeom>
        </p:spPr>
        <p:txBody>
          <a:bodyPr wrap="square">
            <a:spAutoFit/>
          </a:bodyPr>
          <a:lstStyle/>
          <a:p>
            <a:r>
              <a:rPr lang="en-US" sz="1400" b="1" dirty="0"/>
              <a:t>Northside/ Northline Area Roadside Ditch Project </a:t>
            </a:r>
            <a:r>
              <a:rPr lang="en-US" sz="1400" b="1" dirty="0" smtClean="0"/>
              <a:t>2</a:t>
            </a:r>
            <a:endParaRPr lang="en-US" sz="1400" b="1" dirty="0"/>
          </a:p>
          <a:p>
            <a:r>
              <a:rPr lang="en-US" sz="1400" dirty="0" smtClean="0"/>
              <a:t>(N - Wellington </a:t>
            </a:r>
            <a:r>
              <a:rPr lang="en-US" sz="1400" dirty="0"/>
              <a:t>St.; </a:t>
            </a:r>
            <a:r>
              <a:rPr lang="en-US" sz="1400" dirty="0" smtClean="0"/>
              <a:t>S - </a:t>
            </a:r>
            <a:r>
              <a:rPr lang="en-US" sz="1400" dirty="0"/>
              <a:t>Keel </a:t>
            </a:r>
            <a:r>
              <a:rPr lang="en-US" sz="1400" dirty="0" smtClean="0"/>
              <a:t>Rd.; E - </a:t>
            </a:r>
            <a:r>
              <a:rPr lang="en-US" sz="1400" dirty="0"/>
              <a:t>O'Donnell Dr.; </a:t>
            </a:r>
            <a:endParaRPr lang="en-US" sz="1400" dirty="0" smtClean="0"/>
          </a:p>
          <a:p>
            <a:r>
              <a:rPr lang="en-US" sz="1400" dirty="0" smtClean="0"/>
              <a:t>W - </a:t>
            </a:r>
            <a:r>
              <a:rPr lang="en-US" sz="1400" dirty="0"/>
              <a:t>Fulton St</a:t>
            </a:r>
            <a:r>
              <a:rPr lang="en-US" sz="1400" dirty="0" smtClean="0"/>
              <a:t>.)</a:t>
            </a:r>
          </a:p>
          <a:p>
            <a:endParaRPr lang="en-US" sz="1400" dirty="0" smtClean="0"/>
          </a:p>
          <a:p>
            <a:r>
              <a:rPr lang="en-US" sz="1400" b="1" dirty="0" smtClean="0">
                <a:solidFill>
                  <a:prstClr val="black"/>
                </a:solidFill>
              </a:rPr>
              <a:t>Drainage Issues:</a:t>
            </a:r>
          </a:p>
          <a:p>
            <a:r>
              <a:rPr lang="en-US" sz="1400" dirty="0" smtClean="0"/>
              <a:t>Culverts </a:t>
            </a:r>
            <a:r>
              <a:rPr lang="en-US" sz="1400" dirty="0"/>
              <a:t>undersized, collapsed or not set to proper flow line </a:t>
            </a:r>
          </a:p>
          <a:p>
            <a:r>
              <a:rPr lang="en-US" sz="1400" dirty="0"/>
              <a:t>Silted ditch flow </a:t>
            </a:r>
            <a:r>
              <a:rPr lang="en-US" sz="1400" dirty="0" smtClean="0"/>
              <a:t>lines and culverts</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3505200" cy="51361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399" y="5002831"/>
            <a:ext cx="4881333" cy="1484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2399" y="3352800"/>
            <a:ext cx="4881333" cy="152169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Rounded Rectangle 8"/>
          <p:cNvSpPr/>
          <p:nvPr/>
        </p:nvSpPr>
        <p:spPr>
          <a:xfrm rot="20641822">
            <a:off x="7371084" y="691541"/>
            <a:ext cx="1230779" cy="578882"/>
          </a:xfrm>
          <a:prstGeom prst="roundRect">
            <a:avLst/>
          </a:prstGeom>
          <a:ln>
            <a:solidFill>
              <a:srgbClr val="FF33CC"/>
            </a:solidFill>
          </a:ln>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n-US" sz="1400" b="1" cap="none" spc="0" dirty="0" smtClean="0">
                <a:ln w="12700">
                  <a:solidFill>
                    <a:srgbClr val="FF33CC"/>
                  </a:solidFill>
                  <a:prstDash val="solid"/>
                </a:ln>
                <a:solidFill>
                  <a:srgbClr val="FF33CC"/>
                </a:solidFill>
                <a:effectLst>
                  <a:outerShdw dist="38100" dir="2640000" algn="bl" rotWithShape="0">
                    <a:schemeClr val="accent1"/>
                  </a:outerShdw>
                </a:effectLst>
                <a:latin typeface="HP Simplified Light" panose="020B0404020204020204" pitchFamily="34" charset="0"/>
              </a:rPr>
              <a:t>Reconfigured </a:t>
            </a:r>
          </a:p>
          <a:p>
            <a:pPr algn="ctr"/>
            <a:r>
              <a:rPr lang="en-US" sz="1400" b="1" cap="none" spc="0" dirty="0" smtClean="0">
                <a:ln w="12700">
                  <a:solidFill>
                    <a:srgbClr val="FF33CC"/>
                  </a:solidFill>
                  <a:prstDash val="solid"/>
                </a:ln>
                <a:solidFill>
                  <a:srgbClr val="FF33CC"/>
                </a:solidFill>
                <a:effectLst>
                  <a:outerShdw dist="38100" dir="2640000" algn="bl" rotWithShape="0">
                    <a:schemeClr val="accent1"/>
                  </a:outerShdw>
                </a:effectLst>
                <a:latin typeface="HP Simplified Light" panose="020B0404020204020204" pitchFamily="34" charset="0"/>
              </a:rPr>
              <a:t>DR 2015</a:t>
            </a:r>
            <a:endParaRPr lang="en-US" sz="1400" b="1" cap="none" spc="0" dirty="0">
              <a:ln w="12700">
                <a:solidFill>
                  <a:srgbClr val="FF33CC"/>
                </a:solidFill>
                <a:prstDash val="solid"/>
              </a:ln>
              <a:solidFill>
                <a:srgbClr val="FF33CC"/>
              </a:solidFill>
              <a:effectLst>
                <a:outerShdw dist="38100" dir="2640000" algn="bl" rotWithShape="0">
                  <a:schemeClr val="accent1"/>
                </a:outerShdw>
              </a:effectLst>
              <a:latin typeface="HP Simplified Light" panose="020B0404020204020204" pitchFamily="34" charset="0"/>
            </a:endParaRPr>
          </a:p>
        </p:txBody>
      </p:sp>
    </p:spTree>
    <p:extLst>
      <p:ext uri="{BB962C8B-B14F-4D97-AF65-F5344CB8AC3E}">
        <p14:creationId xmlns:p14="http://schemas.microsoft.com/office/powerpoint/2010/main" val="4029453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780288"/>
          </a:xfrm>
        </p:spPr>
        <p:txBody>
          <a:bodyPr vert="horz" lIns="0" rIns="0" bIns="0" anchor="b">
            <a:normAutofit fontScale="90000"/>
          </a:bodyPr>
          <a:lstStyle/>
          <a:p>
            <a:pPr algn="ctr"/>
            <a:r>
              <a:rPr lang="en-US" b="1" dirty="0">
                <a:solidFill>
                  <a:srgbClr val="0B508F"/>
                </a:solidFill>
                <a:effectLst>
                  <a:outerShdw blurRad="38100" dist="38100" dir="2700000" algn="tl">
                    <a:srgbClr val="000000">
                      <a:alpha val="43137"/>
                    </a:srgbClr>
                  </a:outerShdw>
                </a:effectLst>
              </a:rPr>
              <a:t>District I – Project 1</a:t>
            </a:r>
          </a:p>
        </p:txBody>
      </p:sp>
      <p:pic>
        <p:nvPicPr>
          <p:cNvPr id="6" name="Content Placeholder 3"/>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5361942" y="2335648"/>
            <a:ext cx="1711819" cy="21601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990600" y="1455003"/>
            <a:ext cx="8382000" cy="1046440"/>
          </a:xfrm>
          <a:prstGeom prst="rect">
            <a:avLst/>
          </a:prstGeom>
        </p:spPr>
        <p:txBody>
          <a:bodyPr wrap="square">
            <a:spAutoFit/>
          </a:bodyPr>
          <a:lstStyle/>
          <a:p>
            <a:r>
              <a:rPr lang="en-US" sz="1600" b="1" dirty="0"/>
              <a:t>Plum Creek Clean Up (Part </a:t>
            </a:r>
            <a:r>
              <a:rPr lang="en-US" sz="1600" b="1" dirty="0" smtClean="0"/>
              <a:t>A) </a:t>
            </a:r>
            <a:r>
              <a:rPr lang="en-US" sz="1600" dirty="0" smtClean="0"/>
              <a:t>(from I-610 E. </a:t>
            </a:r>
            <a:r>
              <a:rPr lang="en-US" sz="1600" dirty="0"/>
              <a:t>to </a:t>
            </a:r>
            <a:r>
              <a:rPr lang="en-US" sz="1600" dirty="0" smtClean="0"/>
              <a:t>Coral St.)</a:t>
            </a:r>
          </a:p>
          <a:p>
            <a:r>
              <a:rPr lang="en-US" sz="1600" b="1" dirty="0" smtClean="0">
                <a:solidFill>
                  <a:prstClr val="black"/>
                </a:solidFill>
              </a:rPr>
              <a:t>Drainage </a:t>
            </a:r>
            <a:r>
              <a:rPr lang="en-US" sz="1600" b="1" dirty="0">
                <a:solidFill>
                  <a:prstClr val="black"/>
                </a:solidFill>
              </a:rPr>
              <a:t>Issues</a:t>
            </a:r>
            <a:r>
              <a:rPr lang="en-US" sz="1600" b="1" dirty="0" smtClean="0">
                <a:solidFill>
                  <a:prstClr val="black"/>
                </a:solidFill>
              </a:rPr>
              <a:t>: </a:t>
            </a:r>
            <a:r>
              <a:rPr lang="en-US" sz="1400" dirty="0" smtClean="0"/>
              <a:t>Needs Clear and Grubbing/ Re-establishment</a:t>
            </a:r>
          </a:p>
          <a:p>
            <a:r>
              <a:rPr lang="en-US" sz="1400" dirty="0" smtClean="0"/>
              <a:t>Ditch </a:t>
            </a:r>
            <a:r>
              <a:rPr lang="en-US" sz="1400" dirty="0"/>
              <a:t>ID: </a:t>
            </a:r>
            <a:r>
              <a:rPr lang="en-US" sz="1400" dirty="0" smtClean="0"/>
              <a:t>C102-00-00-M</a:t>
            </a:r>
            <a:endParaRPr lang="en-US" sz="1400" dirty="0"/>
          </a:p>
          <a:p>
            <a:endParaRPr lang="en-US" sz="16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2286000"/>
            <a:ext cx="4215178" cy="3348657"/>
          </a:xfrm>
          <a:prstGeom prst="rect">
            <a:avLst/>
          </a:prstGeom>
          <a:ln w="3175">
            <a:solidFill>
              <a:schemeClr val="tx1"/>
            </a:solidFill>
          </a:ln>
        </p:spPr>
      </p:pic>
      <p:sp>
        <p:nvSpPr>
          <p:cNvPr id="9" name="Rounded Rectangle 8"/>
          <p:cNvSpPr/>
          <p:nvPr/>
        </p:nvSpPr>
        <p:spPr>
          <a:xfrm rot="20502384">
            <a:off x="7086543" y="815651"/>
            <a:ext cx="1428037" cy="715089"/>
          </a:xfrm>
          <a:prstGeom prst="roundRect">
            <a:avLst/>
          </a:prstGeom>
          <a:ln>
            <a:solidFill>
              <a:srgbClr val="FFFF00"/>
            </a:solidFill>
          </a:ln>
        </p:spPr>
        <p:style>
          <a:lnRef idx="2">
            <a:schemeClr val="accent6"/>
          </a:lnRef>
          <a:fillRef idx="1">
            <a:schemeClr val="lt1"/>
          </a:fillRef>
          <a:effectRef idx="0">
            <a:schemeClr val="accent6"/>
          </a:effectRef>
          <a:fontRef idx="minor">
            <a:schemeClr val="dk1"/>
          </a:fontRef>
        </p:style>
        <p:txBody>
          <a:bodyPr wrap="none" lIns="91440" tIns="45720" rIns="91440" bIns="45720">
            <a:spAutoFit/>
          </a:bodyPr>
          <a:lstStyle/>
          <a:p>
            <a:pPr algn="ctr"/>
            <a:r>
              <a:rPr lang="en-US" b="0" cap="none" spc="0" dirty="0" smtClean="0">
                <a:ln w="0">
                  <a:solidFill>
                    <a:srgbClr val="FFFF00"/>
                  </a:solidFill>
                </a:ln>
                <a:gradFill>
                  <a:gsLst>
                    <a:gs pos="21000">
                      <a:srgbClr val="53575C"/>
                    </a:gs>
                    <a:gs pos="88000">
                      <a:srgbClr val="C5C7CA"/>
                    </a:gs>
                  </a:gsLst>
                  <a:lin ang="5400000"/>
                </a:gradFill>
                <a:effectLst/>
                <a:latin typeface="Franklin Gothic Demi Cond" panose="020B0706030402020204" pitchFamily="34" charset="0"/>
              </a:rPr>
              <a:t>Construction </a:t>
            </a:r>
          </a:p>
          <a:p>
            <a:pPr algn="ctr"/>
            <a:r>
              <a:rPr lang="en-US" b="0" cap="none" spc="0" dirty="0" smtClean="0">
                <a:ln w="0">
                  <a:solidFill>
                    <a:srgbClr val="FFFF00"/>
                  </a:solidFill>
                </a:ln>
                <a:gradFill>
                  <a:gsLst>
                    <a:gs pos="21000">
                      <a:srgbClr val="53575C"/>
                    </a:gs>
                    <a:gs pos="88000">
                      <a:srgbClr val="C5C7CA"/>
                    </a:gs>
                  </a:gsLst>
                  <a:lin ang="5400000"/>
                </a:gradFill>
                <a:effectLst/>
                <a:latin typeface="Franklin Gothic Demi Cond" panose="020B0706030402020204" pitchFamily="34" charset="0"/>
              </a:rPr>
              <a:t>NTP Pending</a:t>
            </a:r>
            <a:endParaRPr lang="en-US" b="0" cap="none" spc="0" dirty="0">
              <a:ln w="0">
                <a:solidFill>
                  <a:srgbClr val="FFFF00"/>
                </a:solidFill>
              </a:ln>
              <a:gradFill>
                <a:gsLst>
                  <a:gs pos="21000">
                    <a:srgbClr val="53575C"/>
                  </a:gs>
                  <a:gs pos="88000">
                    <a:srgbClr val="C5C7CA"/>
                  </a:gs>
                </a:gsLst>
                <a:lin ang="5400000"/>
              </a:gradFill>
              <a:effectLst/>
              <a:latin typeface="Franklin Gothic Demi Cond" panose="020B0706030402020204" pitchFamily="34" charset="0"/>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0410"/>
          <a:stretch/>
        </p:blipFill>
        <p:spPr>
          <a:xfrm rot="5400000">
            <a:off x="6899587" y="2632387"/>
            <a:ext cx="2183585" cy="1543240"/>
          </a:xfrm>
          <a:prstGeom prst="rect">
            <a:avLst/>
          </a:prstGeom>
          <a:ln w="3175">
            <a:solidFill>
              <a:schemeClr val="tx1"/>
            </a:solidFill>
          </a:ln>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8728" y="4643136"/>
            <a:ext cx="3525408" cy="1983041"/>
          </a:xfrm>
          <a:prstGeom prst="rect">
            <a:avLst/>
          </a:prstGeom>
          <a:ln w="3175">
            <a:solidFill>
              <a:schemeClr val="tx1"/>
            </a:solidFill>
          </a:ln>
        </p:spPr>
      </p:pic>
    </p:spTree>
    <p:extLst>
      <p:ext uri="{BB962C8B-B14F-4D97-AF65-F5344CB8AC3E}">
        <p14:creationId xmlns:p14="http://schemas.microsoft.com/office/powerpoint/2010/main" val="33357743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80288"/>
          </a:xfrm>
        </p:spPr>
        <p:txBody>
          <a:bodyPr vert="horz" lIns="0" rIns="0" bIns="0" anchor="b">
            <a:normAutofit fontScale="90000"/>
          </a:bodyPr>
          <a:lstStyle/>
          <a:p>
            <a:pPr algn="ctr"/>
            <a:r>
              <a:rPr lang="en-US" b="1" dirty="0">
                <a:solidFill>
                  <a:srgbClr val="0B508F"/>
                </a:solidFill>
                <a:effectLst>
                  <a:outerShdw blurRad="38100" dist="38100" dir="2700000" algn="tl">
                    <a:srgbClr val="000000">
                      <a:alpha val="43137"/>
                    </a:srgbClr>
                  </a:outerShdw>
                </a:effectLst>
              </a:rPr>
              <a:t>District I – Project 2</a:t>
            </a:r>
          </a:p>
        </p:txBody>
      </p:sp>
      <p:sp>
        <p:nvSpPr>
          <p:cNvPr id="3" name="Rectangle 2"/>
          <p:cNvSpPr/>
          <p:nvPr/>
        </p:nvSpPr>
        <p:spPr>
          <a:xfrm>
            <a:off x="4724400" y="1860317"/>
            <a:ext cx="4038600" cy="1631216"/>
          </a:xfrm>
          <a:prstGeom prst="rect">
            <a:avLst/>
          </a:prstGeom>
        </p:spPr>
        <p:txBody>
          <a:bodyPr wrap="square">
            <a:spAutoFit/>
          </a:bodyPr>
          <a:lstStyle/>
          <a:p>
            <a:r>
              <a:rPr lang="en-US" sz="1400" b="1" dirty="0"/>
              <a:t>Plum Creek Clean Up (Part </a:t>
            </a:r>
            <a:r>
              <a:rPr lang="en-US" sz="1400" b="1" dirty="0" smtClean="0"/>
              <a:t>B) </a:t>
            </a:r>
          </a:p>
          <a:p>
            <a:r>
              <a:rPr lang="en-US" sz="1400" dirty="0" smtClean="0"/>
              <a:t>(Coral St. to Office </a:t>
            </a:r>
            <a:r>
              <a:rPr lang="en-US" sz="1400" dirty="0"/>
              <a:t>C</a:t>
            </a:r>
            <a:r>
              <a:rPr lang="en-US" sz="1400" dirty="0" smtClean="0"/>
              <a:t>ity Dr.)</a:t>
            </a:r>
          </a:p>
          <a:p>
            <a:endParaRPr lang="en-US" sz="1400" dirty="0" smtClean="0"/>
          </a:p>
          <a:p>
            <a:r>
              <a:rPr lang="en-US" sz="1400" b="1" dirty="0">
                <a:solidFill>
                  <a:prstClr val="black"/>
                </a:solidFill>
              </a:rPr>
              <a:t>Drainage Issues:</a:t>
            </a:r>
          </a:p>
          <a:p>
            <a:r>
              <a:rPr lang="en-US" sz="1400" dirty="0"/>
              <a:t>Needs </a:t>
            </a:r>
            <a:r>
              <a:rPr lang="en-US" sz="1400" dirty="0" smtClean="0"/>
              <a:t>Clear and Grubbing/ </a:t>
            </a:r>
            <a:r>
              <a:rPr lang="en-US" sz="1400" dirty="0"/>
              <a:t>Re-establishment</a:t>
            </a:r>
          </a:p>
          <a:p>
            <a:r>
              <a:rPr lang="en-US" sz="1400" dirty="0"/>
              <a:t>Ditch ID: </a:t>
            </a:r>
            <a:r>
              <a:rPr lang="en-US" sz="1400" dirty="0" smtClean="0"/>
              <a:t>C102-00-00-L</a:t>
            </a:r>
            <a:endParaRPr lang="en-US" sz="1400" dirty="0"/>
          </a:p>
          <a:p>
            <a:endParaRPr lang="en-US" sz="1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860317"/>
            <a:ext cx="3321562" cy="4166719"/>
          </a:xfrm>
          <a:prstGeom prst="rect">
            <a:avLst/>
          </a:prstGeom>
          <a:ln w="3175">
            <a:solidFill>
              <a:schemeClr val="tx1"/>
            </a:solidFill>
          </a:ln>
        </p:spPr>
      </p:pic>
      <p:sp>
        <p:nvSpPr>
          <p:cNvPr id="7" name="Rounded Rectangle 6"/>
          <p:cNvSpPr/>
          <p:nvPr/>
        </p:nvSpPr>
        <p:spPr>
          <a:xfrm rot="20502384">
            <a:off x="7086543" y="815651"/>
            <a:ext cx="1428037" cy="715089"/>
          </a:xfrm>
          <a:prstGeom prst="roundRect">
            <a:avLst/>
          </a:prstGeom>
          <a:ln>
            <a:solidFill>
              <a:srgbClr val="FFFF00"/>
            </a:solidFill>
          </a:ln>
        </p:spPr>
        <p:style>
          <a:lnRef idx="2">
            <a:schemeClr val="accent6"/>
          </a:lnRef>
          <a:fillRef idx="1">
            <a:schemeClr val="lt1"/>
          </a:fillRef>
          <a:effectRef idx="0">
            <a:schemeClr val="accent6"/>
          </a:effectRef>
          <a:fontRef idx="minor">
            <a:schemeClr val="dk1"/>
          </a:fontRef>
        </p:style>
        <p:txBody>
          <a:bodyPr wrap="none" lIns="91440" tIns="45720" rIns="91440" bIns="45720">
            <a:spAutoFit/>
          </a:bodyPr>
          <a:lstStyle/>
          <a:p>
            <a:pPr algn="ctr"/>
            <a:r>
              <a:rPr lang="en-US" b="0" cap="none" spc="0" dirty="0" smtClean="0">
                <a:ln w="0">
                  <a:solidFill>
                    <a:srgbClr val="FFFF00"/>
                  </a:solidFill>
                </a:ln>
                <a:gradFill>
                  <a:gsLst>
                    <a:gs pos="21000">
                      <a:srgbClr val="53575C"/>
                    </a:gs>
                    <a:gs pos="88000">
                      <a:srgbClr val="C5C7CA"/>
                    </a:gs>
                  </a:gsLst>
                  <a:lin ang="5400000"/>
                </a:gradFill>
                <a:effectLst/>
                <a:latin typeface="Franklin Gothic Demi Cond" panose="020B0706030402020204" pitchFamily="34" charset="0"/>
              </a:rPr>
              <a:t>Construction </a:t>
            </a:r>
          </a:p>
          <a:p>
            <a:pPr algn="ctr"/>
            <a:r>
              <a:rPr lang="en-US" b="0" cap="none" spc="0" dirty="0" smtClean="0">
                <a:ln w="0">
                  <a:solidFill>
                    <a:srgbClr val="FFFF00"/>
                  </a:solidFill>
                </a:ln>
                <a:gradFill>
                  <a:gsLst>
                    <a:gs pos="21000">
                      <a:srgbClr val="53575C"/>
                    </a:gs>
                    <a:gs pos="88000">
                      <a:srgbClr val="C5C7CA"/>
                    </a:gs>
                  </a:gsLst>
                  <a:lin ang="5400000"/>
                </a:gradFill>
                <a:effectLst/>
                <a:latin typeface="Franklin Gothic Demi Cond" panose="020B0706030402020204" pitchFamily="34" charset="0"/>
              </a:rPr>
              <a:t>NTP Pending</a:t>
            </a:r>
            <a:endParaRPr lang="en-US" b="0" cap="none" spc="0" dirty="0">
              <a:ln w="0">
                <a:solidFill>
                  <a:srgbClr val="FFFF00"/>
                </a:solidFill>
              </a:ln>
              <a:gradFill>
                <a:gsLst>
                  <a:gs pos="21000">
                    <a:srgbClr val="53575C"/>
                  </a:gs>
                  <a:gs pos="88000">
                    <a:srgbClr val="C5C7CA"/>
                  </a:gs>
                </a:gsLst>
                <a:lin ang="5400000"/>
              </a:gradFill>
              <a:effectLst/>
              <a:latin typeface="Franklin Gothic Demi Cond" panose="020B07060304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99" y="3581400"/>
            <a:ext cx="4347799" cy="2445636"/>
          </a:xfrm>
          <a:prstGeom prst="rect">
            <a:avLst/>
          </a:prstGeom>
        </p:spPr>
      </p:pic>
    </p:spTree>
    <p:extLst>
      <p:ext uri="{BB962C8B-B14F-4D97-AF65-F5344CB8AC3E}">
        <p14:creationId xmlns:p14="http://schemas.microsoft.com/office/powerpoint/2010/main" val="16710660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71420"/>
            <a:ext cx="8229600" cy="780288"/>
          </a:xfrm>
        </p:spPr>
        <p:txBody>
          <a:bodyPr vert="horz" lIns="0" rIns="0" bIns="0" anchor="b">
            <a:normAutofit fontScale="90000"/>
          </a:bodyPr>
          <a:lstStyle/>
          <a:p>
            <a:pPr algn="ctr"/>
            <a:r>
              <a:rPr lang="en-US" b="1" dirty="0">
                <a:solidFill>
                  <a:srgbClr val="0B508F"/>
                </a:solidFill>
                <a:effectLst>
                  <a:outerShdw blurRad="38100" dist="38100" dir="2700000" algn="tl">
                    <a:srgbClr val="000000">
                      <a:alpha val="43137"/>
                    </a:srgbClr>
                  </a:outerShdw>
                </a:effectLst>
              </a:rPr>
              <a:t>District J – Project 1</a:t>
            </a:r>
          </a:p>
        </p:txBody>
      </p:sp>
      <p:pic>
        <p:nvPicPr>
          <p:cNvPr id="4098"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86230" y="2133600"/>
            <a:ext cx="4632398" cy="3886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790486" y="1438870"/>
            <a:ext cx="7543800" cy="923330"/>
          </a:xfrm>
          <a:prstGeom prst="rect">
            <a:avLst/>
          </a:prstGeom>
        </p:spPr>
        <p:txBody>
          <a:bodyPr wrap="square">
            <a:spAutoFit/>
          </a:bodyPr>
          <a:lstStyle/>
          <a:p>
            <a:r>
              <a:rPr lang="en-US" b="1" dirty="0"/>
              <a:t>9238 Tooley Dr</a:t>
            </a:r>
            <a:r>
              <a:rPr lang="en-US" b="1" dirty="0" smtClean="0"/>
              <a:t>.</a:t>
            </a:r>
          </a:p>
          <a:p>
            <a:r>
              <a:rPr lang="en-US" sz="1600" b="1" dirty="0">
                <a:solidFill>
                  <a:prstClr val="black"/>
                </a:solidFill>
              </a:rPr>
              <a:t>Drainage Issues</a:t>
            </a:r>
            <a:r>
              <a:rPr lang="en-US" sz="1600" b="1" dirty="0" smtClean="0">
                <a:solidFill>
                  <a:prstClr val="black"/>
                </a:solidFill>
              </a:rPr>
              <a:t>: </a:t>
            </a:r>
            <a:r>
              <a:rPr lang="en-US" sz="1600" dirty="0" smtClean="0">
                <a:solidFill>
                  <a:prstClr val="black"/>
                </a:solidFill>
              </a:rPr>
              <a:t>60-inch </a:t>
            </a:r>
            <a:r>
              <a:rPr lang="en-US" sz="1600" dirty="0">
                <a:solidFill>
                  <a:prstClr val="black"/>
                </a:solidFill>
              </a:rPr>
              <a:t>outfall has collapsed and caused </a:t>
            </a:r>
            <a:r>
              <a:rPr lang="en-US" sz="1600" dirty="0" smtClean="0">
                <a:solidFill>
                  <a:prstClr val="black"/>
                </a:solidFill>
              </a:rPr>
              <a:t>a cave-in</a:t>
            </a:r>
            <a:endParaRPr lang="en-US" sz="1600" dirty="0"/>
          </a:p>
          <a:p>
            <a:endParaRPr lang="en-US" b="1" dirty="0"/>
          </a:p>
        </p:txBody>
      </p:sp>
      <p:pic>
        <p:nvPicPr>
          <p:cNvPr id="6" name="Picture 3" descr="V:\SWMB\00 - LDP_ASSESSMENT_WORK PLAN\00 - SWM - In-House Design (11x17)\00 - SWM In-House Design Projects\11 Tooley Dr. 9238\00 PROJECT PHOTOS\Site Visit Pictures (10.13.2016)\20161013_0951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7640" y="2133600"/>
            <a:ext cx="2634957" cy="1976218"/>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8" name="Picture 2" descr="V:\SWMB\00 - LDP_ASSESSMENT_WORK PLAN\00 - SWM - In-House Design (11x17)\00 - SWM In-House Design Projects\11 Tooley Dr. 9238\00 PROJECT PHOTOS\Site Visit Pictures (10.13.2016)\20161013_09485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5829" y="4238272"/>
            <a:ext cx="2634956" cy="1781527"/>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9" name="Rounded Rectangle 8"/>
          <p:cNvSpPr/>
          <p:nvPr/>
        </p:nvSpPr>
        <p:spPr>
          <a:xfrm rot="20502384">
            <a:off x="7086543" y="891851"/>
            <a:ext cx="1428037" cy="715089"/>
          </a:xfrm>
          <a:prstGeom prst="roundRect">
            <a:avLst/>
          </a:prstGeom>
          <a:ln>
            <a:solidFill>
              <a:srgbClr val="FFFF00"/>
            </a:solidFill>
          </a:ln>
        </p:spPr>
        <p:style>
          <a:lnRef idx="2">
            <a:schemeClr val="accent6"/>
          </a:lnRef>
          <a:fillRef idx="1">
            <a:schemeClr val="lt1"/>
          </a:fillRef>
          <a:effectRef idx="0">
            <a:schemeClr val="accent6"/>
          </a:effectRef>
          <a:fontRef idx="minor">
            <a:schemeClr val="dk1"/>
          </a:fontRef>
        </p:style>
        <p:txBody>
          <a:bodyPr wrap="none" lIns="91440" tIns="45720" rIns="91440" bIns="45720">
            <a:spAutoFit/>
          </a:bodyPr>
          <a:lstStyle/>
          <a:p>
            <a:pPr algn="ctr"/>
            <a:r>
              <a:rPr lang="en-US" b="0" cap="none" spc="0" dirty="0" smtClean="0">
                <a:ln w="0">
                  <a:solidFill>
                    <a:srgbClr val="FFFF00"/>
                  </a:solidFill>
                </a:ln>
                <a:gradFill>
                  <a:gsLst>
                    <a:gs pos="21000">
                      <a:srgbClr val="53575C"/>
                    </a:gs>
                    <a:gs pos="88000">
                      <a:srgbClr val="C5C7CA"/>
                    </a:gs>
                  </a:gsLst>
                  <a:lin ang="5400000"/>
                </a:gradFill>
                <a:effectLst/>
                <a:latin typeface="Franklin Gothic Demi Cond" panose="020B0706030402020204" pitchFamily="34" charset="0"/>
              </a:rPr>
              <a:t>Construction </a:t>
            </a:r>
          </a:p>
          <a:p>
            <a:pPr algn="ctr"/>
            <a:r>
              <a:rPr lang="en-US" b="0" cap="none" spc="0" dirty="0" smtClean="0">
                <a:ln w="0">
                  <a:solidFill>
                    <a:srgbClr val="FFFF00"/>
                  </a:solidFill>
                </a:ln>
                <a:gradFill>
                  <a:gsLst>
                    <a:gs pos="21000">
                      <a:srgbClr val="53575C"/>
                    </a:gs>
                    <a:gs pos="88000">
                      <a:srgbClr val="C5C7CA"/>
                    </a:gs>
                  </a:gsLst>
                  <a:lin ang="5400000"/>
                </a:gradFill>
                <a:effectLst/>
                <a:latin typeface="Franklin Gothic Demi Cond" panose="020B0706030402020204" pitchFamily="34" charset="0"/>
              </a:rPr>
              <a:t>NTP Pending</a:t>
            </a:r>
            <a:endParaRPr lang="en-US" b="0" cap="none" spc="0" dirty="0">
              <a:ln w="0">
                <a:solidFill>
                  <a:srgbClr val="FFFF00"/>
                </a:solidFill>
              </a:ln>
              <a:gradFill>
                <a:gsLst>
                  <a:gs pos="21000">
                    <a:srgbClr val="53575C"/>
                  </a:gs>
                  <a:gs pos="88000">
                    <a:srgbClr val="C5C7CA"/>
                  </a:gs>
                </a:gsLst>
                <a:lin ang="5400000"/>
              </a:gradFill>
              <a:effectLst/>
              <a:latin typeface="Franklin Gothic Demi Cond" panose="020B0706030402020204" pitchFamily="34" charset="0"/>
            </a:endParaRPr>
          </a:p>
        </p:txBody>
      </p:sp>
    </p:spTree>
    <p:extLst>
      <p:ext uri="{BB962C8B-B14F-4D97-AF65-F5344CB8AC3E}">
        <p14:creationId xmlns:p14="http://schemas.microsoft.com/office/powerpoint/2010/main" val="8287262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346" y="0"/>
            <a:ext cx="8579708" cy="1143000"/>
          </a:xfrm>
        </p:spPr>
        <p:txBody>
          <a:bodyPr vert="horz" lIns="0" rIns="0" bIns="0" anchor="b">
            <a:normAutofit fontScale="90000"/>
          </a:bodyPr>
          <a:lstStyle/>
          <a:p>
            <a:r>
              <a:rPr lang="en-US" b="1" dirty="0">
                <a:solidFill>
                  <a:srgbClr val="0B508F"/>
                </a:solidFill>
                <a:effectLst>
                  <a:outerShdw blurRad="38100" dist="38100" dir="2700000" algn="tl">
                    <a:srgbClr val="000000">
                      <a:alpha val="43137"/>
                    </a:srgbClr>
                  </a:outerShdw>
                </a:effectLst>
              </a:rPr>
              <a:t>SWAT - </a:t>
            </a:r>
            <a:r>
              <a:rPr lang="en-US" b="1" dirty="0" smtClean="0">
                <a:solidFill>
                  <a:srgbClr val="0B508F"/>
                </a:solidFill>
                <a:effectLst>
                  <a:outerShdw blurRad="38100" dist="38100" dir="2700000" algn="tl">
                    <a:srgbClr val="000000">
                      <a:alpha val="43137"/>
                    </a:srgbClr>
                  </a:outerShdw>
                </a:effectLst>
              </a:rPr>
              <a:t>Storm Water Action Team</a:t>
            </a:r>
            <a:endParaRPr lang="en-US" b="1" dirty="0">
              <a:solidFill>
                <a:srgbClr val="0B508F"/>
              </a:solidFill>
              <a:effectLst>
                <a:outerShdw blurRad="38100" dist="38100" dir="2700000" algn="tl">
                  <a:srgbClr val="000000">
                    <a:alpha val="43137"/>
                  </a:srgbClr>
                </a:outerShdw>
              </a:effectLst>
            </a:endParaRPr>
          </a:p>
        </p:txBody>
      </p:sp>
      <p:sp>
        <p:nvSpPr>
          <p:cNvPr id="9" name="Content Placeholder 2"/>
          <p:cNvSpPr>
            <a:spLocks noGrp="1"/>
          </p:cNvSpPr>
          <p:nvPr>
            <p:ph idx="1"/>
          </p:nvPr>
        </p:nvSpPr>
        <p:spPr>
          <a:xfrm>
            <a:off x="457200" y="1219200"/>
            <a:ext cx="8229600" cy="5090160"/>
          </a:xfrm>
        </p:spPr>
        <p:txBody>
          <a:bodyPr>
            <a:normAutofit fontScale="92500" lnSpcReduction="10000"/>
          </a:bodyPr>
          <a:lstStyle/>
          <a:p>
            <a:pPr marL="0" indent="0">
              <a:buNone/>
            </a:pPr>
            <a:r>
              <a:rPr lang="en-US" sz="1600" b="1" u="sng" dirty="0" smtClean="0"/>
              <a:t>Improvements</a:t>
            </a:r>
            <a:endParaRPr lang="en-US" sz="1600" b="1" dirty="0" smtClean="0"/>
          </a:p>
          <a:p>
            <a:r>
              <a:rPr lang="en-US" sz="1600" dirty="0" smtClean="0"/>
              <a:t>Ditch Widening</a:t>
            </a:r>
          </a:p>
          <a:p>
            <a:r>
              <a:rPr lang="en-US" sz="1600" dirty="0" smtClean="0"/>
              <a:t>Driveway Culvert Replacement</a:t>
            </a:r>
          </a:p>
          <a:p>
            <a:r>
              <a:rPr lang="en-US" sz="1600" dirty="0" smtClean="0"/>
              <a:t>Inlet Replacement</a:t>
            </a:r>
          </a:p>
          <a:p>
            <a:r>
              <a:rPr lang="en-US" sz="1600" dirty="0" smtClean="0"/>
              <a:t>Side Lot Swales</a:t>
            </a:r>
          </a:p>
          <a:p>
            <a:r>
              <a:rPr lang="en-US" sz="1600" dirty="0" smtClean="0"/>
              <a:t>Sewer Line Replacements/Repairs (collapsed outfalls)</a:t>
            </a:r>
          </a:p>
          <a:p>
            <a:r>
              <a:rPr lang="en-US" sz="1600" dirty="0" smtClean="0"/>
              <a:t>Detention Ponds</a:t>
            </a:r>
          </a:p>
          <a:p>
            <a:pPr marL="0" indent="0">
              <a:buClrTx/>
              <a:buNone/>
            </a:pPr>
            <a:endParaRPr lang="en-US" sz="900" b="1" u="sng" dirty="0" smtClean="0"/>
          </a:p>
          <a:p>
            <a:pPr marL="0" indent="0">
              <a:buClrTx/>
              <a:buNone/>
            </a:pPr>
            <a:r>
              <a:rPr lang="en-US" sz="1600" b="1" u="sng" dirty="0" smtClean="0"/>
              <a:t>Funding</a:t>
            </a:r>
            <a:r>
              <a:rPr lang="en-US" sz="1600" b="1" dirty="0" smtClean="0"/>
              <a:t>           </a:t>
            </a:r>
          </a:p>
          <a:p>
            <a:r>
              <a:rPr lang="en-US" sz="1600" dirty="0" smtClean="0"/>
              <a:t>$10 million approved by City Council on January 11, 2017</a:t>
            </a:r>
          </a:p>
          <a:p>
            <a:r>
              <a:rPr lang="en-US" sz="1600" dirty="0" smtClean="0"/>
              <a:t>Start with 22 projects/2 in each council district</a:t>
            </a:r>
          </a:p>
          <a:p>
            <a:pPr marL="0" indent="0">
              <a:buClrTx/>
              <a:buNone/>
            </a:pPr>
            <a:endParaRPr lang="en-US" sz="900" b="1" u="sng" dirty="0" smtClean="0"/>
          </a:p>
          <a:p>
            <a:pPr marL="0" indent="0">
              <a:buClrTx/>
              <a:buNone/>
            </a:pPr>
            <a:r>
              <a:rPr lang="en-US" sz="1600" b="1" u="sng" dirty="0" smtClean="0"/>
              <a:t>Issues</a:t>
            </a:r>
            <a:r>
              <a:rPr lang="en-US" sz="1600" b="1" dirty="0" smtClean="0"/>
              <a:t>               </a:t>
            </a:r>
          </a:p>
          <a:p>
            <a:r>
              <a:rPr lang="en-US" sz="1600" dirty="0" smtClean="0"/>
              <a:t>Department Resources</a:t>
            </a:r>
          </a:p>
          <a:p>
            <a:r>
              <a:rPr lang="en-US" sz="1600" dirty="0" smtClean="0"/>
              <a:t>Policy Changes</a:t>
            </a:r>
          </a:p>
          <a:p>
            <a:pPr lvl="1">
              <a:buClrTx/>
              <a:buFont typeface="Wingdings" panose="05000000000000000000" pitchFamily="2" charset="2"/>
              <a:buChar char="Ø"/>
            </a:pPr>
            <a:r>
              <a:rPr lang="en-US" sz="1400" dirty="0" smtClean="0"/>
              <a:t>De minimus Storage</a:t>
            </a:r>
          </a:p>
          <a:p>
            <a:pPr lvl="1">
              <a:buClrTx/>
              <a:buFont typeface="Wingdings" panose="05000000000000000000" pitchFamily="2" charset="2"/>
              <a:buChar char="Ø"/>
            </a:pPr>
            <a:r>
              <a:rPr lang="en-US" sz="1400" dirty="0" smtClean="0"/>
              <a:t>Roadside Ditch Driveways</a:t>
            </a:r>
          </a:p>
          <a:p>
            <a:pPr lvl="1">
              <a:buClrTx/>
              <a:buFont typeface="Wingdings" panose="05000000000000000000" pitchFamily="2" charset="2"/>
              <a:buChar char="Ø"/>
            </a:pPr>
            <a:r>
              <a:rPr lang="en-US" sz="1400" dirty="0" smtClean="0"/>
              <a:t>Roadside Ditch/Off-Road Ditch Obstructions</a:t>
            </a:r>
          </a:p>
          <a:p>
            <a:r>
              <a:rPr lang="en-US" sz="1600" dirty="0"/>
              <a:t>Ditch Widening</a:t>
            </a:r>
          </a:p>
          <a:p>
            <a:pPr lvl="1">
              <a:buClrTx/>
              <a:buFont typeface="Wingdings" panose="05000000000000000000" pitchFamily="2" charset="2"/>
              <a:buChar char="Ø"/>
            </a:pPr>
            <a:r>
              <a:rPr lang="en-US" sz="1400" dirty="0" smtClean="0"/>
              <a:t>Roadside Ditch Driveways</a:t>
            </a:r>
          </a:p>
          <a:p>
            <a:pPr lvl="1">
              <a:buClrTx/>
              <a:buFont typeface="Wingdings" panose="05000000000000000000" pitchFamily="2" charset="2"/>
              <a:buChar char="Ø"/>
            </a:pPr>
            <a:r>
              <a:rPr lang="en-US" sz="1400" dirty="0" smtClean="0"/>
              <a:t>Roadside Ditch/Off-Road Ditch Obstructions</a:t>
            </a:r>
            <a:endParaRPr lang="en-US" sz="1400" dirty="0"/>
          </a:p>
        </p:txBody>
      </p:sp>
    </p:spTree>
    <p:extLst>
      <p:ext uri="{BB962C8B-B14F-4D97-AF65-F5344CB8AC3E}">
        <p14:creationId xmlns:p14="http://schemas.microsoft.com/office/powerpoint/2010/main" val="36109468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00443"/>
            <a:ext cx="8229600" cy="780288"/>
          </a:xfrm>
        </p:spPr>
        <p:txBody>
          <a:bodyPr vert="horz" lIns="0" rIns="0" bIns="0" anchor="b">
            <a:normAutofit fontScale="90000"/>
          </a:bodyPr>
          <a:lstStyle/>
          <a:p>
            <a:pPr algn="ctr"/>
            <a:r>
              <a:rPr lang="en-US" b="1" dirty="0">
                <a:solidFill>
                  <a:srgbClr val="0B508F"/>
                </a:solidFill>
                <a:effectLst>
                  <a:outerShdw blurRad="38100" dist="38100" dir="2700000" algn="tl">
                    <a:srgbClr val="000000">
                      <a:alpha val="43137"/>
                    </a:srgbClr>
                  </a:outerShdw>
                </a:effectLst>
              </a:rPr>
              <a:t>District J – Project 2</a:t>
            </a:r>
          </a:p>
        </p:txBody>
      </p:sp>
      <p:sp>
        <p:nvSpPr>
          <p:cNvPr id="5" name="Rectangle 4"/>
          <p:cNvSpPr/>
          <p:nvPr/>
        </p:nvSpPr>
        <p:spPr>
          <a:xfrm>
            <a:off x="6185425" y="2233556"/>
            <a:ext cx="2895600" cy="2215991"/>
          </a:xfrm>
          <a:prstGeom prst="rect">
            <a:avLst/>
          </a:prstGeom>
        </p:spPr>
        <p:txBody>
          <a:bodyPr wrap="square">
            <a:spAutoFit/>
          </a:bodyPr>
          <a:lstStyle/>
          <a:p>
            <a:r>
              <a:rPr lang="en-US" sz="1400" b="1" dirty="0"/>
              <a:t>Bedford </a:t>
            </a:r>
            <a:r>
              <a:rPr lang="en-US" sz="1400" b="1" dirty="0" smtClean="0"/>
              <a:t>Project </a:t>
            </a:r>
          </a:p>
          <a:p>
            <a:r>
              <a:rPr lang="en-US" sz="1400" dirty="0" smtClean="0"/>
              <a:t>(N </a:t>
            </a:r>
            <a:r>
              <a:rPr lang="en-US" sz="1400" dirty="0"/>
              <a:t>-</a:t>
            </a:r>
            <a:r>
              <a:rPr lang="en-US" sz="1400" dirty="0" smtClean="0"/>
              <a:t> </a:t>
            </a:r>
            <a:r>
              <a:rPr lang="en-US" sz="1400" dirty="0"/>
              <a:t>Beltway 8</a:t>
            </a:r>
            <a:r>
              <a:rPr lang="en-US" sz="1400" dirty="0" smtClean="0"/>
              <a:t>; S </a:t>
            </a:r>
            <a:r>
              <a:rPr lang="en-US" sz="1400" dirty="0"/>
              <a:t>-</a:t>
            </a:r>
            <a:r>
              <a:rPr lang="en-US" sz="1400" dirty="0" smtClean="0"/>
              <a:t> Dorrance Rd.;                  E</a:t>
            </a:r>
            <a:r>
              <a:rPr lang="en-US" sz="1400" dirty="0"/>
              <a:t> </a:t>
            </a:r>
            <a:r>
              <a:rPr lang="en-US" sz="1400" dirty="0" smtClean="0"/>
              <a:t>- Bedford Dr.; </a:t>
            </a:r>
            <a:r>
              <a:rPr lang="en-US" sz="1400" dirty="0"/>
              <a:t>W </a:t>
            </a:r>
            <a:r>
              <a:rPr lang="en-US" sz="1400" dirty="0" smtClean="0"/>
              <a:t>- Dover St.)</a:t>
            </a:r>
          </a:p>
          <a:p>
            <a:endParaRPr lang="en-US" sz="1400" dirty="0" smtClean="0"/>
          </a:p>
          <a:p>
            <a:r>
              <a:rPr lang="en-US" sz="1400" b="1" dirty="0" smtClean="0">
                <a:solidFill>
                  <a:prstClr val="black"/>
                </a:solidFill>
              </a:rPr>
              <a:t>Drainage </a:t>
            </a:r>
            <a:r>
              <a:rPr lang="en-US" sz="1400" b="1" dirty="0">
                <a:solidFill>
                  <a:prstClr val="black"/>
                </a:solidFill>
              </a:rPr>
              <a:t>Issues:</a:t>
            </a:r>
          </a:p>
          <a:p>
            <a:r>
              <a:rPr lang="en-US" sz="1400" dirty="0"/>
              <a:t>Culverts undersized, collapsed or not set to proper flow line </a:t>
            </a:r>
          </a:p>
          <a:p>
            <a:r>
              <a:rPr lang="en-US" sz="1400" dirty="0"/>
              <a:t>Silted ditch flow </a:t>
            </a:r>
            <a:r>
              <a:rPr lang="en-US" sz="1400" dirty="0" smtClean="0"/>
              <a:t>lines and culverts</a:t>
            </a:r>
            <a:endParaRPr lang="en-US" sz="1400" dirty="0"/>
          </a:p>
          <a:p>
            <a:endParaRPr lang="en-US" sz="1400" dirty="0"/>
          </a:p>
          <a:p>
            <a:endParaRPr lang="en-US" sz="1200" b="1"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8869"/>
            <a:ext cx="2906486" cy="470202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4" descr="V:\SWMB\00 - LDP_ASSESSMENT_WORK PLAN\00 - SWM - In-House Design (11x17)\00 - SWM In-House Design Projects\Road Side Project\1. Bedford Street 11520\Site Visit Pictures (11.16.2016)\20161116_12433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1608869"/>
            <a:ext cx="2819400" cy="2114549"/>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8" name="Picture 3" descr="V:\SWMB\00 - LDP_ASSESSMENT_WORK PLAN\00 - SWM - In-House Design (11x17)\00 - SWM In-House Design Projects\Road Side Project\1. Bedford Street 11520\Site Visit Pictures (11.16.2016)\20161116_12474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568" r="2833" b="15183"/>
          <a:stretch/>
        </p:blipFill>
        <p:spPr bwMode="auto">
          <a:xfrm>
            <a:off x="3352800" y="3824967"/>
            <a:ext cx="2819400" cy="2485924"/>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0" name="Rounded Rectangle 9"/>
          <p:cNvSpPr/>
          <p:nvPr/>
        </p:nvSpPr>
        <p:spPr>
          <a:xfrm rot="20607147">
            <a:off x="7183713" y="895211"/>
            <a:ext cx="1529943" cy="408623"/>
          </a:xfrm>
          <a:prstGeom prst="roundRect">
            <a:avLst/>
          </a:prstGeom>
          <a:ln cap="rnd">
            <a:miter lim="800000"/>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en-US" b="1" dirty="0" smtClean="0">
                <a:ln w="3175">
                  <a:solidFill>
                    <a:schemeClr val="tx1"/>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Bitstream Vera Sans Mono" panose="020B0609030804020204" pitchFamily="49" charset="0"/>
              </a:rPr>
              <a:t>In Design</a:t>
            </a:r>
            <a:endParaRPr lang="en-US" b="1" dirty="0">
              <a:ln w="3175">
                <a:solidFill>
                  <a:schemeClr val="tx1"/>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Bitstream Vera Sans Mono" panose="020B0609030804020204" pitchFamily="49" charset="0"/>
            </a:endParaRPr>
          </a:p>
        </p:txBody>
      </p:sp>
    </p:spTree>
    <p:extLst>
      <p:ext uri="{BB962C8B-B14F-4D97-AF65-F5344CB8AC3E}">
        <p14:creationId xmlns:p14="http://schemas.microsoft.com/office/powerpoint/2010/main" val="36547031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780288"/>
          </a:xfrm>
        </p:spPr>
        <p:txBody>
          <a:bodyPr vert="horz" lIns="0" rIns="0" bIns="0" anchor="b">
            <a:normAutofit fontScale="90000"/>
          </a:bodyPr>
          <a:lstStyle/>
          <a:p>
            <a:pPr algn="ctr"/>
            <a:r>
              <a:rPr lang="en-US" b="1" dirty="0">
                <a:solidFill>
                  <a:srgbClr val="0B508F"/>
                </a:solidFill>
                <a:effectLst>
                  <a:outerShdw blurRad="38100" dist="38100" dir="2700000" algn="tl">
                    <a:srgbClr val="000000">
                      <a:alpha val="43137"/>
                    </a:srgbClr>
                  </a:outerShdw>
                </a:effectLst>
              </a:rPr>
              <a:t>District K – Project 1</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828800"/>
            <a:ext cx="4971761" cy="30289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4944616"/>
            <a:ext cx="3021824" cy="1701175"/>
          </a:xfrm>
          <a:prstGeom prst="rect">
            <a:avLst/>
          </a:prstGeom>
          <a:ln w="3175">
            <a:solidFill>
              <a:schemeClr val="tx1"/>
            </a:solidFill>
          </a:ln>
        </p:spPr>
      </p:pic>
      <p:sp>
        <p:nvSpPr>
          <p:cNvPr id="5" name="Rectangle 4"/>
          <p:cNvSpPr/>
          <p:nvPr/>
        </p:nvSpPr>
        <p:spPr>
          <a:xfrm>
            <a:off x="6096000" y="2425019"/>
            <a:ext cx="2945482" cy="1723549"/>
          </a:xfrm>
          <a:prstGeom prst="rect">
            <a:avLst/>
          </a:prstGeom>
        </p:spPr>
        <p:txBody>
          <a:bodyPr wrap="square">
            <a:spAutoFit/>
          </a:bodyPr>
          <a:lstStyle/>
          <a:p>
            <a:r>
              <a:rPr lang="pl-PL" b="1" dirty="0"/>
              <a:t>11507 Bowlan </a:t>
            </a:r>
            <a:r>
              <a:rPr lang="pl-PL" b="1" dirty="0" smtClean="0"/>
              <a:t>L</a:t>
            </a:r>
            <a:r>
              <a:rPr lang="en-US" b="1" dirty="0" smtClean="0"/>
              <a:t>n. </a:t>
            </a:r>
            <a:r>
              <a:rPr lang="pl-PL" dirty="0"/>
              <a:t>(Westbury Pkg. 2</a:t>
            </a:r>
            <a:r>
              <a:rPr lang="pl-PL" dirty="0" smtClean="0"/>
              <a:t>)</a:t>
            </a:r>
            <a:endParaRPr lang="en-US" dirty="0" smtClean="0"/>
          </a:p>
          <a:p>
            <a:endParaRPr lang="en-US" dirty="0" smtClean="0"/>
          </a:p>
          <a:p>
            <a:r>
              <a:rPr lang="en-US" sz="1600" b="1" dirty="0" smtClean="0"/>
              <a:t>Drainage Issues: </a:t>
            </a:r>
            <a:endParaRPr lang="en-US" sz="1600" b="1" dirty="0"/>
          </a:p>
          <a:p>
            <a:r>
              <a:rPr lang="en-US" sz="1600" dirty="0" smtClean="0">
                <a:solidFill>
                  <a:prstClr val="black"/>
                </a:solidFill>
              </a:rPr>
              <a:t>24-inch </a:t>
            </a:r>
            <a:r>
              <a:rPr lang="en-US" sz="1600" dirty="0">
                <a:solidFill>
                  <a:prstClr val="black"/>
                </a:solidFill>
              </a:rPr>
              <a:t>outfall collapse</a:t>
            </a:r>
            <a:endParaRPr lang="en-US" sz="1600" dirty="0"/>
          </a:p>
          <a:p>
            <a:endParaRPr lang="pl-PL" b="1" dirty="0"/>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51374" t="10300"/>
          <a:stretch/>
        </p:blipFill>
        <p:spPr>
          <a:xfrm>
            <a:off x="4078275" y="4946071"/>
            <a:ext cx="1807886" cy="1699720"/>
          </a:xfrm>
          <a:prstGeom prst="rect">
            <a:avLst/>
          </a:prstGeom>
          <a:ln w="3175">
            <a:solidFill>
              <a:schemeClr val="tx1"/>
            </a:solidFill>
          </a:ln>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3015" y="762000"/>
            <a:ext cx="1119805" cy="839416"/>
          </a:xfrm>
          <a:prstGeom prst="rect">
            <a:avLst/>
          </a:prstGeom>
        </p:spPr>
      </p:pic>
    </p:spTree>
    <p:extLst>
      <p:ext uri="{BB962C8B-B14F-4D97-AF65-F5344CB8AC3E}">
        <p14:creationId xmlns:p14="http://schemas.microsoft.com/office/powerpoint/2010/main" val="10672975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780288"/>
          </a:xfrm>
        </p:spPr>
        <p:txBody>
          <a:bodyPr vert="horz" lIns="0" rIns="0" bIns="0" anchor="b">
            <a:normAutofit fontScale="90000"/>
          </a:bodyPr>
          <a:lstStyle/>
          <a:p>
            <a:pPr algn="ctr"/>
            <a:r>
              <a:rPr lang="en-US" b="1" dirty="0">
                <a:solidFill>
                  <a:srgbClr val="0B508F"/>
                </a:solidFill>
                <a:effectLst>
                  <a:outerShdw blurRad="38100" dist="38100" dir="2700000" algn="tl">
                    <a:srgbClr val="000000">
                      <a:alpha val="43137"/>
                    </a:srgbClr>
                  </a:outerShdw>
                </a:effectLst>
              </a:rPr>
              <a:t>District K – Project 1</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l="11613" t="3476" r="18359" b="6123"/>
          <a:stretch/>
        </p:blipFill>
        <p:spPr>
          <a:xfrm>
            <a:off x="4121465" y="1834923"/>
            <a:ext cx="2507935" cy="1822678"/>
          </a:xfrm>
          <a:prstGeom prst="rect">
            <a:avLst/>
          </a:prstGeom>
          <a:ln w="3175">
            <a:solidFill>
              <a:schemeClr val="tx1"/>
            </a:solidFill>
          </a:ln>
        </p:spPr>
      </p:pic>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23015" y="762000"/>
            <a:ext cx="1119805" cy="83941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2425" y="3979614"/>
            <a:ext cx="4347738" cy="2497385"/>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a:ext>
            </a:extLst>
          </a:blip>
          <a:srcRect l="5065" t="2888" r="39721" b="1842"/>
          <a:stretch/>
        </p:blipFill>
        <p:spPr>
          <a:xfrm>
            <a:off x="5334000" y="3962400"/>
            <a:ext cx="2590800" cy="2514600"/>
          </a:xfrm>
          <a:prstGeom prst="rect">
            <a:avLst/>
          </a:prstGeom>
        </p:spPr>
      </p:pic>
      <p:sp>
        <p:nvSpPr>
          <p:cNvPr id="12" name="TextBox 11"/>
          <p:cNvSpPr txBox="1"/>
          <p:nvPr/>
        </p:nvSpPr>
        <p:spPr>
          <a:xfrm>
            <a:off x="4121465" y="1796571"/>
            <a:ext cx="1482811" cy="369332"/>
          </a:xfrm>
          <a:prstGeom prst="rect">
            <a:avLst/>
          </a:prstGeom>
          <a:noFill/>
        </p:spPr>
        <p:txBody>
          <a:bodyPr wrap="square" rtlCol="0">
            <a:spAutoFit/>
          </a:bodyPr>
          <a:lstStyle/>
          <a:p>
            <a:r>
              <a:rPr lang="en-US" b="1" dirty="0" smtClean="0">
                <a:ln w="6600">
                  <a:solidFill>
                    <a:srgbClr val="ED7D31"/>
                  </a:solidFill>
                  <a:prstDash val="solid"/>
                </a:ln>
                <a:solidFill>
                  <a:srgbClr val="FFFFFF"/>
                </a:solidFill>
                <a:effectLst>
                  <a:outerShdw dist="38100" dir="2700000" algn="tl" rotWithShape="0">
                    <a:srgbClr val="ED7D31"/>
                  </a:outerShdw>
                </a:effectLst>
                <a:latin typeface="Calibri" panose="020F0502020204030204"/>
              </a:rPr>
              <a:t>BEFORE</a:t>
            </a:r>
            <a:endParaRPr lang="en-US"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endParaRPr>
          </a:p>
        </p:txBody>
      </p:sp>
      <p:sp>
        <p:nvSpPr>
          <p:cNvPr id="13" name="TextBox 12"/>
          <p:cNvSpPr txBox="1"/>
          <p:nvPr/>
        </p:nvSpPr>
        <p:spPr>
          <a:xfrm>
            <a:off x="651335" y="3967947"/>
            <a:ext cx="1710865" cy="369332"/>
          </a:xfrm>
          <a:prstGeom prst="rect">
            <a:avLst/>
          </a:prstGeom>
          <a:noFill/>
        </p:spPr>
        <p:txBody>
          <a:bodyPr wrap="square" rtlCol="0">
            <a:spAutoFit/>
          </a:bodyPr>
          <a:lstStyle/>
          <a:p>
            <a:r>
              <a:rPr lang="en-US" b="1" dirty="0" smtClean="0">
                <a:ln w="6600">
                  <a:solidFill>
                    <a:srgbClr val="ED7D31"/>
                  </a:solidFill>
                  <a:prstDash val="solid"/>
                </a:ln>
                <a:solidFill>
                  <a:srgbClr val="FFFFFF"/>
                </a:solidFill>
                <a:effectLst>
                  <a:outerShdw dist="38100" dir="2700000" algn="tl" rotWithShape="0">
                    <a:srgbClr val="ED7D31"/>
                  </a:outerShdw>
                </a:effectLst>
                <a:latin typeface="Calibri" panose="020F0502020204030204"/>
              </a:rPr>
              <a:t>In Construction</a:t>
            </a:r>
            <a:endParaRPr lang="en-US"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endParaRPr>
          </a:p>
        </p:txBody>
      </p:sp>
      <p:sp>
        <p:nvSpPr>
          <p:cNvPr id="14" name="TextBox 13"/>
          <p:cNvSpPr txBox="1"/>
          <p:nvPr/>
        </p:nvSpPr>
        <p:spPr>
          <a:xfrm>
            <a:off x="5375735" y="3979615"/>
            <a:ext cx="1710865" cy="369332"/>
          </a:xfrm>
          <a:prstGeom prst="rect">
            <a:avLst/>
          </a:prstGeom>
          <a:noFill/>
        </p:spPr>
        <p:txBody>
          <a:bodyPr wrap="square" rtlCol="0">
            <a:spAutoFit/>
          </a:bodyPr>
          <a:lstStyle/>
          <a:p>
            <a:r>
              <a:rPr lang="en-US" b="1" dirty="0" smtClean="0">
                <a:ln w="6600">
                  <a:solidFill>
                    <a:srgbClr val="ED7D31"/>
                  </a:solidFill>
                  <a:prstDash val="solid"/>
                </a:ln>
                <a:solidFill>
                  <a:srgbClr val="FFFFFF"/>
                </a:solidFill>
                <a:effectLst>
                  <a:outerShdw dist="38100" dir="2700000" algn="tl" rotWithShape="0">
                    <a:srgbClr val="ED7D31"/>
                  </a:outerShdw>
                </a:effectLst>
                <a:latin typeface="Calibri" panose="020F0502020204030204"/>
              </a:rPr>
              <a:t>AFTER</a:t>
            </a:r>
            <a:endParaRPr lang="en-US"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endParaRPr>
          </a:p>
        </p:txBody>
      </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1" y="1828801"/>
            <a:ext cx="3001817" cy="182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Rectangle 14"/>
          <p:cNvSpPr/>
          <p:nvPr/>
        </p:nvSpPr>
        <p:spPr>
          <a:xfrm>
            <a:off x="6781800" y="1881426"/>
            <a:ext cx="2286000" cy="1723549"/>
          </a:xfrm>
          <a:prstGeom prst="rect">
            <a:avLst/>
          </a:prstGeom>
        </p:spPr>
        <p:txBody>
          <a:bodyPr wrap="square">
            <a:spAutoFit/>
          </a:bodyPr>
          <a:lstStyle/>
          <a:p>
            <a:r>
              <a:rPr lang="pl-PL" b="1" dirty="0"/>
              <a:t>11507 Bowlan </a:t>
            </a:r>
            <a:r>
              <a:rPr lang="pl-PL" b="1" dirty="0" smtClean="0"/>
              <a:t>L</a:t>
            </a:r>
            <a:r>
              <a:rPr lang="en-US" b="1" dirty="0" smtClean="0"/>
              <a:t>n. </a:t>
            </a:r>
            <a:r>
              <a:rPr lang="pl-PL" dirty="0"/>
              <a:t>(Westbury Pkg. 2</a:t>
            </a:r>
            <a:r>
              <a:rPr lang="pl-PL" dirty="0" smtClean="0"/>
              <a:t>)</a:t>
            </a:r>
            <a:endParaRPr lang="en-US" dirty="0" smtClean="0"/>
          </a:p>
          <a:p>
            <a:endParaRPr lang="en-US" dirty="0" smtClean="0"/>
          </a:p>
          <a:p>
            <a:r>
              <a:rPr lang="en-US" sz="1600" b="1" dirty="0" smtClean="0"/>
              <a:t>Drainage Issues: </a:t>
            </a:r>
            <a:endParaRPr lang="en-US" sz="1600" b="1" dirty="0"/>
          </a:p>
          <a:p>
            <a:r>
              <a:rPr lang="en-US" sz="1600" dirty="0" smtClean="0">
                <a:solidFill>
                  <a:prstClr val="black"/>
                </a:solidFill>
              </a:rPr>
              <a:t>24-inch </a:t>
            </a:r>
            <a:r>
              <a:rPr lang="en-US" sz="1600" dirty="0">
                <a:solidFill>
                  <a:prstClr val="black"/>
                </a:solidFill>
              </a:rPr>
              <a:t>outfall collapse</a:t>
            </a:r>
            <a:endParaRPr lang="en-US" sz="1600" dirty="0"/>
          </a:p>
          <a:p>
            <a:endParaRPr lang="pl-PL" b="1" dirty="0"/>
          </a:p>
        </p:txBody>
      </p:sp>
    </p:spTree>
    <p:extLst>
      <p:ext uri="{BB962C8B-B14F-4D97-AF65-F5344CB8AC3E}">
        <p14:creationId xmlns:p14="http://schemas.microsoft.com/office/powerpoint/2010/main" val="33573235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80288"/>
          </a:xfrm>
        </p:spPr>
        <p:txBody>
          <a:bodyPr vert="horz" lIns="0" rIns="0" bIns="0" anchor="b">
            <a:normAutofit fontScale="90000"/>
          </a:bodyPr>
          <a:lstStyle/>
          <a:p>
            <a:pPr algn="ctr"/>
            <a:r>
              <a:rPr lang="en-US" b="1" dirty="0">
                <a:solidFill>
                  <a:srgbClr val="0B508F"/>
                </a:solidFill>
                <a:effectLst>
                  <a:outerShdw blurRad="38100" dist="38100" dir="2700000" algn="tl">
                    <a:srgbClr val="000000">
                      <a:alpha val="43137"/>
                    </a:srgbClr>
                  </a:outerShdw>
                </a:effectLst>
              </a:rPr>
              <a:t>District K – Project 2</a:t>
            </a:r>
          </a:p>
        </p:txBody>
      </p:sp>
      <p:sp>
        <p:nvSpPr>
          <p:cNvPr id="5" name="Rectangle 4"/>
          <p:cNvSpPr/>
          <p:nvPr/>
        </p:nvSpPr>
        <p:spPr>
          <a:xfrm>
            <a:off x="788359" y="1422737"/>
            <a:ext cx="8279441" cy="1015663"/>
          </a:xfrm>
          <a:prstGeom prst="rect">
            <a:avLst/>
          </a:prstGeom>
        </p:spPr>
        <p:txBody>
          <a:bodyPr wrap="square">
            <a:spAutoFit/>
          </a:bodyPr>
          <a:lstStyle/>
          <a:p>
            <a:r>
              <a:rPr lang="en-US" b="1" dirty="0"/>
              <a:t>Cambridge Village </a:t>
            </a:r>
            <a:r>
              <a:rPr lang="en-US" b="1" dirty="0" smtClean="0"/>
              <a:t>Park </a:t>
            </a:r>
            <a:r>
              <a:rPr lang="en-US" sz="1400" dirty="0" smtClean="0"/>
              <a:t>(</a:t>
            </a:r>
            <a:r>
              <a:rPr lang="en-US" sz="1400" dirty="0"/>
              <a:t>N - Allum St.; </a:t>
            </a:r>
            <a:r>
              <a:rPr lang="en-US" sz="1400" dirty="0" smtClean="0"/>
              <a:t>S - Lotus </a:t>
            </a:r>
            <a:r>
              <a:rPr lang="en-US" sz="1400" dirty="0"/>
              <a:t>St.; </a:t>
            </a:r>
            <a:r>
              <a:rPr lang="en-US" sz="1400" dirty="0" smtClean="0"/>
              <a:t>E - </a:t>
            </a:r>
            <a:r>
              <a:rPr lang="en-US" sz="1400" dirty="0"/>
              <a:t>Nitida St</a:t>
            </a:r>
            <a:r>
              <a:rPr lang="en-US" sz="1400" dirty="0" smtClean="0"/>
              <a:t>.; W - </a:t>
            </a:r>
            <a:r>
              <a:rPr lang="en-US" sz="1400" dirty="0"/>
              <a:t>S. Post </a:t>
            </a:r>
            <a:r>
              <a:rPr lang="en-US" sz="1400" dirty="0" smtClean="0"/>
              <a:t>Oak Rd.)</a:t>
            </a:r>
            <a:endParaRPr lang="en-US" sz="1400" dirty="0"/>
          </a:p>
          <a:p>
            <a:r>
              <a:rPr lang="en-US" sz="1400" b="1" dirty="0" smtClean="0">
                <a:solidFill>
                  <a:prstClr val="black"/>
                </a:solidFill>
              </a:rPr>
              <a:t>Drainage Issues: </a:t>
            </a:r>
            <a:r>
              <a:rPr lang="en-US" sz="1400" dirty="0" smtClean="0"/>
              <a:t>Culverts </a:t>
            </a:r>
            <a:r>
              <a:rPr lang="en-US" sz="1400" dirty="0"/>
              <a:t>undersized, collapsed or not set to proper flow </a:t>
            </a:r>
            <a:r>
              <a:rPr lang="en-US" sz="1400" dirty="0" smtClean="0"/>
              <a:t>line</a:t>
            </a:r>
          </a:p>
          <a:p>
            <a:r>
              <a:rPr lang="en-US" sz="1400" dirty="0" smtClean="0"/>
              <a:t>Silted </a:t>
            </a:r>
            <a:r>
              <a:rPr lang="en-US" sz="1400" dirty="0"/>
              <a:t>ditch flow </a:t>
            </a:r>
            <a:r>
              <a:rPr lang="en-US" sz="1400" dirty="0" smtClean="0"/>
              <a:t>lines and culverts</a:t>
            </a:r>
            <a:endParaRPr lang="en-US" sz="1400" dirty="0"/>
          </a:p>
          <a:p>
            <a:endParaRPr lang="en-US" sz="1400" b="1"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221" y="2298730"/>
            <a:ext cx="3943162" cy="43601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descr="V:\SWMB\00 - LDP_ASSESSMENT_WORK PLAN\00 - SWM - In-House Design (11x17)\00 - SWM In-House Design Projects\Road Side Project\2. Nitida street\Site Visit Pictures (11.16.2016)\20161116_14494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7378" y="2286000"/>
            <a:ext cx="2567318" cy="1925489"/>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8" name="Picture 4" descr="V:\SWMB\00 - LDP_ASSESSMENT_WORK PLAN\00 - SWM - In-House Design (11x17)\00 - SWM In-House Design Projects\Road Side Project\2. Nitida street\Site Visit Pictures (11.16.2016)\20161116_15091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7378" y="4291598"/>
            <a:ext cx="2571222" cy="2367288"/>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0" name="Rounded Rectangle 9"/>
          <p:cNvSpPr/>
          <p:nvPr/>
        </p:nvSpPr>
        <p:spPr>
          <a:xfrm rot="20607147">
            <a:off x="7183713" y="895211"/>
            <a:ext cx="1529943" cy="408623"/>
          </a:xfrm>
          <a:prstGeom prst="roundRect">
            <a:avLst/>
          </a:prstGeom>
          <a:ln cap="rnd">
            <a:miter lim="800000"/>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en-US" b="1" dirty="0" smtClean="0">
                <a:ln w="3175">
                  <a:solidFill>
                    <a:schemeClr val="tx1"/>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Bitstream Vera Sans Mono" panose="020B0609030804020204" pitchFamily="49" charset="0"/>
              </a:rPr>
              <a:t>In Design</a:t>
            </a:r>
            <a:endParaRPr lang="en-US" b="1" dirty="0">
              <a:ln w="3175">
                <a:solidFill>
                  <a:schemeClr val="tx1"/>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Bitstream Vera Sans Mono" panose="020B0609030804020204" pitchFamily="49" charset="0"/>
            </a:endParaRPr>
          </a:p>
        </p:txBody>
      </p:sp>
    </p:spTree>
    <p:extLst>
      <p:ext uri="{BB962C8B-B14F-4D97-AF65-F5344CB8AC3E}">
        <p14:creationId xmlns:p14="http://schemas.microsoft.com/office/powerpoint/2010/main" val="10244878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08888"/>
          </a:xfrm>
        </p:spPr>
        <p:txBody>
          <a:bodyPr vert="horz" lIns="0" rIns="0" bIns="0" anchor="b">
            <a:normAutofit fontScale="90000"/>
          </a:bodyPr>
          <a:lstStyle/>
          <a:p>
            <a:pPr algn="ctr"/>
            <a:r>
              <a:rPr lang="en-US" b="1" dirty="0" smtClean="0">
                <a:solidFill>
                  <a:srgbClr val="0B508F"/>
                </a:solidFill>
                <a:effectLst>
                  <a:outerShdw blurRad="38100" dist="38100" dir="2700000" algn="tl">
                    <a:srgbClr val="000000">
                      <a:alpha val="43137"/>
                    </a:srgbClr>
                  </a:outerShdw>
                </a:effectLst>
              </a:rPr>
              <a:t>All Projects Identified </a:t>
            </a:r>
            <a:br>
              <a:rPr lang="en-US" b="1" dirty="0" smtClean="0">
                <a:solidFill>
                  <a:srgbClr val="0B508F"/>
                </a:solidFill>
                <a:effectLst>
                  <a:outerShdw blurRad="38100" dist="38100" dir="2700000" algn="tl">
                    <a:srgbClr val="000000">
                      <a:alpha val="43137"/>
                    </a:srgbClr>
                  </a:outerShdw>
                </a:effectLst>
              </a:rPr>
            </a:br>
            <a:r>
              <a:rPr lang="en-US" sz="2200" b="1" dirty="0" smtClean="0">
                <a:solidFill>
                  <a:srgbClr val="0B508F"/>
                </a:solidFill>
                <a:effectLst>
                  <a:outerShdw blurRad="38100" dist="38100" dir="2700000" algn="tl">
                    <a:srgbClr val="000000">
                      <a:alpha val="43137"/>
                    </a:srgbClr>
                  </a:outerShdw>
                </a:effectLst>
              </a:rPr>
              <a:t>(as of 4/11/17)</a:t>
            </a:r>
            <a:endParaRPr lang="en-US" sz="2200" b="1" dirty="0">
              <a:solidFill>
                <a:srgbClr val="0B508F"/>
              </a:solidFill>
              <a:effectLst>
                <a:outerShdw blurRad="38100" dist="38100" dir="2700000" algn="tl">
                  <a:srgbClr val="000000">
                    <a:alpha val="43137"/>
                  </a:srgbClr>
                </a:outerShdw>
              </a:effectLst>
            </a:endParaRPr>
          </a:p>
        </p:txBody>
      </p:sp>
      <p:sp>
        <p:nvSpPr>
          <p:cNvPr id="6" name="TextBox 5"/>
          <p:cNvSpPr txBox="1"/>
          <p:nvPr/>
        </p:nvSpPr>
        <p:spPr>
          <a:xfrm>
            <a:off x="609600" y="1597223"/>
            <a:ext cx="3657600" cy="307777"/>
          </a:xfrm>
          <a:prstGeom prst="rect">
            <a:avLst/>
          </a:prstGeom>
          <a:noFill/>
        </p:spPr>
        <p:txBody>
          <a:bodyPr wrap="square" rtlCol="0">
            <a:spAutoFit/>
          </a:bodyPr>
          <a:lstStyle/>
          <a:p>
            <a:r>
              <a:rPr lang="en-US" sz="1400" dirty="0" smtClean="0"/>
              <a:t>Projects by Council District and Asset Count</a:t>
            </a:r>
            <a:endParaRPr lang="en-US" sz="1400" dirty="0"/>
          </a:p>
        </p:txBody>
      </p:sp>
      <p:sp>
        <p:nvSpPr>
          <p:cNvPr id="11" name="TextBox 10"/>
          <p:cNvSpPr txBox="1"/>
          <p:nvPr/>
        </p:nvSpPr>
        <p:spPr>
          <a:xfrm>
            <a:off x="4953000" y="1597223"/>
            <a:ext cx="2819400" cy="307777"/>
          </a:xfrm>
          <a:prstGeom prst="rect">
            <a:avLst/>
          </a:prstGeom>
          <a:noFill/>
        </p:spPr>
        <p:txBody>
          <a:bodyPr wrap="square" rtlCol="0">
            <a:spAutoFit/>
          </a:bodyPr>
          <a:lstStyle/>
          <a:p>
            <a:r>
              <a:rPr lang="en-US" sz="1400" dirty="0" smtClean="0"/>
              <a:t>Projects by Asset Type</a:t>
            </a:r>
            <a:endParaRPr lang="en-US" sz="1400" dirty="0"/>
          </a:p>
        </p:txBody>
      </p:sp>
      <p:pic>
        <p:nvPicPr>
          <p:cNvPr id="7" name="Picture 6"/>
          <p:cNvPicPr>
            <a:picLocks noChangeAspect="1"/>
          </p:cNvPicPr>
          <p:nvPr/>
        </p:nvPicPr>
        <p:blipFill>
          <a:blip r:embed="rId2"/>
          <a:stretch>
            <a:fillRect/>
          </a:stretch>
        </p:blipFill>
        <p:spPr>
          <a:xfrm>
            <a:off x="838200" y="2002246"/>
            <a:ext cx="2979476" cy="4377097"/>
          </a:xfrm>
          <a:prstGeom prst="rect">
            <a:avLst/>
          </a:prstGeom>
        </p:spPr>
      </p:pic>
      <p:pic>
        <p:nvPicPr>
          <p:cNvPr id="5" name="Picture 4"/>
          <p:cNvPicPr>
            <a:picLocks noChangeAspect="1"/>
          </p:cNvPicPr>
          <p:nvPr/>
        </p:nvPicPr>
        <p:blipFill>
          <a:blip r:embed="rId3"/>
          <a:stretch>
            <a:fillRect/>
          </a:stretch>
        </p:blipFill>
        <p:spPr>
          <a:xfrm>
            <a:off x="4931508" y="2002246"/>
            <a:ext cx="3476625" cy="2981325"/>
          </a:xfrm>
          <a:prstGeom prst="rect">
            <a:avLst/>
          </a:prstGeom>
        </p:spPr>
      </p:pic>
    </p:spTree>
    <p:extLst>
      <p:ext uri="{BB962C8B-B14F-4D97-AF65-F5344CB8AC3E}">
        <p14:creationId xmlns:p14="http://schemas.microsoft.com/office/powerpoint/2010/main" val="2217533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08888"/>
          </a:xfrm>
        </p:spPr>
        <p:txBody>
          <a:bodyPr vert="horz" lIns="0" rIns="0" bIns="0" anchor="b">
            <a:normAutofit fontScale="90000"/>
          </a:bodyPr>
          <a:lstStyle/>
          <a:p>
            <a:pPr algn="ctr"/>
            <a:r>
              <a:rPr lang="en-US" b="1" dirty="0" smtClean="0">
                <a:solidFill>
                  <a:srgbClr val="0B508F"/>
                </a:solidFill>
                <a:effectLst>
                  <a:outerShdw blurRad="38100" dist="38100" dir="2700000" algn="tl">
                    <a:srgbClr val="000000">
                      <a:alpha val="43137"/>
                    </a:srgbClr>
                  </a:outerShdw>
                </a:effectLst>
              </a:rPr>
              <a:t>SWAT Projects Cost Estimate</a:t>
            </a:r>
            <a:br>
              <a:rPr lang="en-US" b="1" dirty="0" smtClean="0">
                <a:solidFill>
                  <a:srgbClr val="0B508F"/>
                </a:solidFill>
                <a:effectLst>
                  <a:outerShdw blurRad="38100" dist="38100" dir="2700000" algn="tl">
                    <a:srgbClr val="000000">
                      <a:alpha val="43137"/>
                    </a:srgbClr>
                  </a:outerShdw>
                </a:effectLst>
              </a:rPr>
            </a:br>
            <a:r>
              <a:rPr lang="en-US" sz="2200" b="1" dirty="0" smtClean="0">
                <a:solidFill>
                  <a:srgbClr val="0B508F"/>
                </a:solidFill>
                <a:effectLst>
                  <a:outerShdw blurRad="38100" dist="38100" dir="2700000" algn="tl">
                    <a:srgbClr val="000000">
                      <a:alpha val="43137"/>
                    </a:srgbClr>
                  </a:outerShdw>
                </a:effectLst>
              </a:rPr>
              <a:t>(as of 4/11/17)</a:t>
            </a:r>
            <a:endParaRPr lang="en-US" sz="2200" b="1" dirty="0">
              <a:solidFill>
                <a:srgbClr val="0B508F"/>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stretch>
            <a:fillRect/>
          </a:stretch>
        </p:blipFill>
        <p:spPr>
          <a:xfrm>
            <a:off x="1995487" y="2419350"/>
            <a:ext cx="5153025" cy="2228850"/>
          </a:xfrm>
          <a:prstGeom prst="rect">
            <a:avLst/>
          </a:prstGeom>
        </p:spPr>
      </p:pic>
    </p:spTree>
    <p:extLst>
      <p:ext uri="{BB962C8B-B14F-4D97-AF65-F5344CB8AC3E}">
        <p14:creationId xmlns:p14="http://schemas.microsoft.com/office/powerpoint/2010/main" val="98894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228600" y="2362200"/>
            <a:ext cx="8610600" cy="2438400"/>
          </a:xfrm>
          <a:prstGeom prst="rect">
            <a:avLst/>
          </a:prstGeom>
        </p:spPr>
        <p:txBody>
          <a:bodyPr>
            <a:noAutofit/>
          </a:bodyPr>
          <a:lstStyle/>
          <a:p>
            <a:pPr marL="0" indent="0" algn="ctr">
              <a:buNone/>
            </a:pPr>
            <a:r>
              <a:rPr lang="en-US" sz="2800" b="1" dirty="0"/>
              <a:t>Ideas for potential SWAT projects in your </a:t>
            </a:r>
            <a:r>
              <a:rPr lang="en-US" sz="2800" b="1" dirty="0" smtClean="0"/>
              <a:t>district?</a:t>
            </a:r>
            <a:endParaRPr lang="en-US" sz="2800" dirty="0"/>
          </a:p>
          <a:p>
            <a:pPr marL="0" indent="0" algn="ctr">
              <a:buNone/>
            </a:pPr>
            <a:endParaRPr lang="en-US" sz="2800" b="1" dirty="0"/>
          </a:p>
          <a:p>
            <a:pPr marL="0" indent="0" algn="ctr">
              <a:buNone/>
            </a:pPr>
            <a:r>
              <a:rPr lang="en-US" sz="2400" b="1" dirty="0" smtClean="0"/>
              <a:t>Contact</a:t>
            </a:r>
            <a:r>
              <a:rPr lang="en-US" sz="2400" b="1" dirty="0"/>
              <a:t>: </a:t>
            </a:r>
            <a:endParaRPr lang="en-US" sz="2400" b="1" dirty="0" smtClean="0"/>
          </a:p>
          <a:p>
            <a:pPr marL="0" indent="0" algn="ctr">
              <a:buNone/>
            </a:pPr>
            <a:r>
              <a:rPr lang="en-US" sz="2000" b="1" dirty="0" smtClean="0"/>
              <a:t> </a:t>
            </a:r>
            <a:r>
              <a:rPr lang="en-US" sz="2000" b="1" dirty="0"/>
              <a:t>Stephen Costello, 832-393-0811, </a:t>
            </a:r>
            <a:r>
              <a:rPr lang="en-US" sz="2000" b="1" u="sng" dirty="0" smtClean="0">
                <a:hlinkClick r:id="rId2"/>
              </a:rPr>
              <a:t>stephen.costello@houstontx.gov</a:t>
            </a:r>
            <a:endParaRPr lang="en-US" sz="2000" dirty="0"/>
          </a:p>
          <a:p>
            <a:pPr marL="0" indent="0" algn="ctr">
              <a:buNone/>
            </a:pPr>
            <a:r>
              <a:rPr lang="en-US" sz="2000" b="1" dirty="0"/>
              <a:t>Sallie Alcorn, 832-393-1123, </a:t>
            </a:r>
            <a:r>
              <a:rPr lang="en-US" sz="2000" b="1" u="sng" dirty="0">
                <a:hlinkClick r:id="rId3"/>
              </a:rPr>
              <a:t>sallie.alcorn@houstontx.gov</a:t>
            </a:r>
            <a:endParaRPr lang="en-US" sz="2000" dirty="0"/>
          </a:p>
        </p:txBody>
      </p:sp>
    </p:spTree>
    <p:extLst>
      <p:ext uri="{BB962C8B-B14F-4D97-AF65-F5344CB8AC3E}">
        <p14:creationId xmlns:p14="http://schemas.microsoft.com/office/powerpoint/2010/main" val="3834258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346" y="0"/>
            <a:ext cx="8579708" cy="1143000"/>
          </a:xfrm>
        </p:spPr>
        <p:txBody>
          <a:bodyPr vert="horz" lIns="0" rIns="0" bIns="0" anchor="b">
            <a:normAutofit/>
          </a:bodyPr>
          <a:lstStyle/>
          <a:p>
            <a:r>
              <a:rPr lang="en-US" b="1" dirty="0">
                <a:solidFill>
                  <a:srgbClr val="0B508F"/>
                </a:solidFill>
                <a:effectLst>
                  <a:outerShdw blurRad="38100" dist="38100" dir="2700000" algn="tl">
                    <a:srgbClr val="000000">
                      <a:alpha val="43137"/>
                    </a:srgbClr>
                  </a:outerShdw>
                </a:effectLst>
              </a:rPr>
              <a:t>SWAT – </a:t>
            </a:r>
            <a:r>
              <a:rPr lang="en-US" sz="4500" b="1" dirty="0">
                <a:solidFill>
                  <a:srgbClr val="0B508F"/>
                </a:solidFill>
                <a:effectLst>
                  <a:outerShdw blurRad="38100" dist="38100" dir="2700000" algn="tl">
                    <a:srgbClr val="000000">
                      <a:alpha val="43137"/>
                    </a:srgbClr>
                  </a:outerShdw>
                </a:effectLst>
              </a:rPr>
              <a:t>Team Composition</a:t>
            </a:r>
          </a:p>
        </p:txBody>
      </p:sp>
      <p:sp>
        <p:nvSpPr>
          <p:cNvPr id="9" name="Content Placeholder 2"/>
          <p:cNvSpPr>
            <a:spLocks noGrp="1"/>
          </p:cNvSpPr>
          <p:nvPr>
            <p:ph idx="1"/>
          </p:nvPr>
        </p:nvSpPr>
        <p:spPr>
          <a:xfrm>
            <a:off x="457200" y="1295400"/>
            <a:ext cx="8229600" cy="5013960"/>
          </a:xfrm>
        </p:spPr>
        <p:txBody>
          <a:bodyPr>
            <a:normAutofit/>
          </a:bodyPr>
          <a:lstStyle/>
          <a:p>
            <a:pPr marL="137160" indent="0">
              <a:buNone/>
            </a:pPr>
            <a:endParaRPr lang="en-US" sz="1800" u="sng" dirty="0" smtClean="0">
              <a:solidFill>
                <a:schemeClr val="bg1"/>
              </a:solidFill>
            </a:endParaRPr>
          </a:p>
          <a:p>
            <a:pPr marL="137160" indent="0">
              <a:buNone/>
            </a:pPr>
            <a:r>
              <a:rPr lang="en-US" sz="2000" b="1" u="sng" dirty="0" smtClean="0"/>
              <a:t>Composition</a:t>
            </a:r>
            <a:r>
              <a:rPr lang="en-US" sz="2000" b="1" dirty="0" smtClean="0"/>
              <a:t>				</a:t>
            </a:r>
            <a:r>
              <a:rPr lang="en-US" sz="2000" b="1" u="sng" dirty="0" smtClean="0"/>
              <a:t>Duties</a:t>
            </a:r>
          </a:p>
          <a:p>
            <a:pPr marL="137160" indent="0">
              <a:buNone/>
            </a:pPr>
            <a:r>
              <a:rPr lang="en-US" sz="2000" dirty="0" smtClean="0"/>
              <a:t>PWE Engineering			Meet residents</a:t>
            </a:r>
          </a:p>
          <a:p>
            <a:pPr marL="137160" indent="0">
              <a:buNone/>
            </a:pPr>
            <a:r>
              <a:rPr lang="en-US" sz="2000" dirty="0" smtClean="0"/>
              <a:t>PWE Maintenance			Field visit </a:t>
            </a:r>
            <a:r>
              <a:rPr lang="en-US" sz="2000" dirty="0"/>
              <a:t>f</a:t>
            </a:r>
            <a:r>
              <a:rPr lang="en-US" sz="2000" dirty="0" smtClean="0"/>
              <a:t>looding </a:t>
            </a:r>
            <a:r>
              <a:rPr lang="en-US" sz="2000" dirty="0"/>
              <a:t>s</a:t>
            </a:r>
            <a:r>
              <a:rPr lang="en-US" sz="2000" dirty="0" smtClean="0"/>
              <a:t>ite</a:t>
            </a:r>
          </a:p>
          <a:p>
            <a:pPr marL="137160" indent="0">
              <a:buNone/>
            </a:pPr>
            <a:r>
              <a:rPr lang="en-US" sz="2000" dirty="0" smtClean="0"/>
              <a:t>Engineering Consultant</a:t>
            </a:r>
            <a:r>
              <a:rPr lang="en-US" sz="2000" dirty="0"/>
              <a:t> </a:t>
            </a:r>
            <a:r>
              <a:rPr lang="en-US" sz="1400" dirty="0"/>
              <a:t>(if </a:t>
            </a:r>
            <a:r>
              <a:rPr lang="en-US" sz="1400" dirty="0" smtClean="0"/>
              <a:t>necessary) </a:t>
            </a:r>
            <a:r>
              <a:rPr lang="en-US" sz="2000" dirty="0" smtClean="0"/>
              <a:t>	Evaluate flooding </a:t>
            </a:r>
            <a:r>
              <a:rPr lang="en-US" sz="2000" dirty="0"/>
              <a:t>c</a:t>
            </a:r>
            <a:r>
              <a:rPr lang="en-US" sz="2000" dirty="0" smtClean="0"/>
              <a:t>ause</a:t>
            </a:r>
          </a:p>
          <a:p>
            <a:pPr marL="137160" indent="0">
              <a:buNone/>
            </a:pPr>
            <a:r>
              <a:rPr lang="en-US" sz="2000" dirty="0" smtClean="0"/>
              <a:t>Contractors</a:t>
            </a:r>
            <a:r>
              <a:rPr lang="en-US" sz="2000" dirty="0"/>
              <a:t>	</a:t>
            </a:r>
            <a:r>
              <a:rPr lang="en-US" sz="2000" dirty="0" smtClean="0"/>
              <a:t>			Formulate potential </a:t>
            </a:r>
            <a:r>
              <a:rPr lang="en-US" sz="2000" dirty="0"/>
              <a:t>s</a:t>
            </a:r>
            <a:r>
              <a:rPr lang="en-US" sz="2000" dirty="0" smtClean="0"/>
              <a:t>olutions</a:t>
            </a:r>
          </a:p>
          <a:p>
            <a:pPr marL="137160" indent="0">
              <a:buNone/>
            </a:pPr>
            <a:r>
              <a:rPr lang="en-US" sz="1600" b="1" dirty="0" smtClean="0"/>
              <a:t>					</a:t>
            </a:r>
            <a:r>
              <a:rPr lang="en-US" sz="2000" dirty="0"/>
              <a:t>Design </a:t>
            </a:r>
            <a:r>
              <a:rPr lang="en-US" sz="2000" dirty="0" smtClean="0"/>
              <a:t>solutions (In-						  house/Consultants)</a:t>
            </a:r>
            <a:endParaRPr lang="en-US" sz="2000" dirty="0"/>
          </a:p>
          <a:p>
            <a:pPr marL="137160" indent="0">
              <a:buNone/>
            </a:pPr>
            <a:r>
              <a:rPr lang="en-US" sz="2000" b="1" u="sng" dirty="0" smtClean="0"/>
              <a:t>Support</a:t>
            </a:r>
            <a:r>
              <a:rPr lang="en-US" sz="1600" b="1" dirty="0" smtClean="0"/>
              <a:t>				</a:t>
            </a:r>
            <a:r>
              <a:rPr lang="en-US" sz="2000" dirty="0" smtClean="0"/>
              <a:t>Construct improvements (In-</a:t>
            </a:r>
          </a:p>
          <a:p>
            <a:pPr marL="137160" indent="0">
              <a:buNone/>
            </a:pPr>
            <a:r>
              <a:rPr lang="en-US" sz="2000" dirty="0" smtClean="0"/>
              <a:t>Legal					  house/Contractors)</a:t>
            </a:r>
            <a:endParaRPr lang="en-US" sz="1600" dirty="0" smtClean="0"/>
          </a:p>
          <a:p>
            <a:pPr marL="137160" indent="0">
              <a:buNone/>
            </a:pPr>
            <a:r>
              <a:rPr lang="en-US" sz="2000" dirty="0" smtClean="0"/>
              <a:t>DON</a:t>
            </a:r>
          </a:p>
          <a:p>
            <a:pPr marL="137160" indent="0">
              <a:buNone/>
            </a:pPr>
            <a:r>
              <a:rPr lang="en-US" sz="2000" dirty="0" smtClean="0"/>
              <a:t>Community Leadership</a:t>
            </a:r>
            <a:endParaRPr lang="en-US" sz="2000" dirty="0"/>
          </a:p>
          <a:p>
            <a:endParaRPr lang="en-US" dirty="0" smtClean="0"/>
          </a:p>
        </p:txBody>
      </p:sp>
    </p:spTree>
    <p:extLst>
      <p:ext uri="{BB962C8B-B14F-4D97-AF65-F5344CB8AC3E}">
        <p14:creationId xmlns:p14="http://schemas.microsoft.com/office/powerpoint/2010/main" val="30278276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616" y="1258062"/>
            <a:ext cx="7161784" cy="5371338"/>
          </a:xfrm>
          <a:prstGeom prst="rect">
            <a:avLst/>
          </a:prstGeom>
        </p:spPr>
      </p:pic>
      <p:sp>
        <p:nvSpPr>
          <p:cNvPr id="2" name="Title 1"/>
          <p:cNvSpPr>
            <a:spLocks noGrp="1"/>
          </p:cNvSpPr>
          <p:nvPr>
            <p:ph type="title"/>
          </p:nvPr>
        </p:nvSpPr>
        <p:spPr>
          <a:xfrm>
            <a:off x="457200" y="381000"/>
            <a:ext cx="8229600" cy="762000"/>
          </a:xfrm>
        </p:spPr>
        <p:txBody>
          <a:bodyPr vert="horz" lIns="0" rIns="0" bIns="0" anchor="b">
            <a:normAutofit fontScale="90000"/>
          </a:bodyPr>
          <a:lstStyle/>
          <a:p>
            <a:pPr algn="ctr"/>
            <a:r>
              <a:rPr lang="en-US" b="1" dirty="0">
                <a:solidFill>
                  <a:srgbClr val="0B508F"/>
                </a:solidFill>
                <a:effectLst>
                  <a:outerShdw blurRad="38100" dist="38100" dir="2700000" algn="tl">
                    <a:srgbClr val="000000">
                      <a:alpha val="43137"/>
                    </a:srgbClr>
                  </a:outerShdw>
                </a:effectLst>
              </a:rPr>
              <a:t>SWAT Project Map</a:t>
            </a:r>
          </a:p>
        </p:txBody>
      </p:sp>
      <p:sp>
        <p:nvSpPr>
          <p:cNvPr id="6" name="Rectangle 5"/>
          <p:cNvSpPr/>
          <p:nvPr/>
        </p:nvSpPr>
        <p:spPr>
          <a:xfrm>
            <a:off x="8092586" y="6444734"/>
            <a:ext cx="1037207" cy="369332"/>
          </a:xfrm>
          <a:prstGeom prst="rect">
            <a:avLst/>
          </a:prstGeom>
        </p:spPr>
        <p:txBody>
          <a:bodyPr wrap="none">
            <a:spAutoFit/>
          </a:bodyPr>
          <a:lstStyle/>
          <a:p>
            <a:r>
              <a:rPr lang="en-US" b="1" dirty="0">
                <a:ea typeface="Constantia"/>
                <a:cs typeface="Constantia"/>
                <a:sym typeface="Constantia"/>
              </a:rPr>
              <a:t>Revised</a:t>
            </a:r>
            <a:endParaRPr lang="en-US" dirty="0">
              <a:ea typeface="Constantia"/>
              <a:cs typeface="Constantia"/>
              <a:sym typeface="Constantia"/>
            </a:endParaRPr>
          </a:p>
        </p:txBody>
      </p:sp>
    </p:spTree>
    <p:extLst>
      <p:ext uri="{BB962C8B-B14F-4D97-AF65-F5344CB8AC3E}">
        <p14:creationId xmlns:p14="http://schemas.microsoft.com/office/powerpoint/2010/main" val="3573149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6836" y="5638055"/>
            <a:ext cx="1292454" cy="90798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599" y="5573741"/>
            <a:ext cx="1084793" cy="108601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5561238"/>
            <a:ext cx="1099550" cy="1090416"/>
          </a:xfrm>
          <a:prstGeom prst="rect">
            <a:avLst/>
          </a:prstGeom>
        </p:spPr>
      </p:pic>
      <p:sp>
        <p:nvSpPr>
          <p:cNvPr id="4" name="AutoShape 4" descr="Image result for transi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6" descr="Image result for transi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TextBox 5"/>
          <p:cNvSpPr txBox="1"/>
          <p:nvPr/>
        </p:nvSpPr>
        <p:spPr>
          <a:xfrm>
            <a:off x="2926860" y="2743200"/>
            <a:ext cx="3139471" cy="1152903"/>
          </a:xfrm>
          <a:prstGeom prst="rect">
            <a:avLst/>
          </a:prstGeom>
        </p:spPr>
        <p:txBody>
          <a:bodyPr vert="horz" lIns="0" rIns="0" bIns="0" anchor="b">
            <a:noAutofit/>
          </a:bodyPr>
          <a:lstStyle>
            <a:lvl1pPr>
              <a:spcBef>
                <a:spcPct val="0"/>
              </a:spcBef>
              <a:buNone/>
              <a:defRPr kumimoji="0" sz="5000" b="1">
                <a:ln>
                  <a:noFill/>
                </a:ln>
                <a:solidFill>
                  <a:srgbClr val="0B508F"/>
                </a:solidFill>
                <a:effectLst>
                  <a:outerShdw blurRad="38100" dist="38100" dir="2700000" algn="tl">
                    <a:srgbClr val="000000">
                      <a:alpha val="43137"/>
                    </a:srgbClr>
                  </a:outerShdw>
                </a:effectLst>
                <a:latin typeface="+mj-lt"/>
                <a:ea typeface="+mj-ea"/>
                <a:cs typeface="+mj-cs"/>
              </a:defRPr>
            </a:lvl1pPr>
          </a:lstStyle>
          <a:p>
            <a:r>
              <a:rPr lang="en-US" sz="7200" dirty="0"/>
              <a:t>UPDATE</a:t>
            </a:r>
            <a:endParaRPr lang="en-US" sz="6000" dirty="0"/>
          </a:p>
        </p:txBody>
      </p:sp>
    </p:spTree>
    <p:extLst>
      <p:ext uri="{BB962C8B-B14F-4D97-AF65-F5344CB8AC3E}">
        <p14:creationId xmlns:p14="http://schemas.microsoft.com/office/powerpoint/2010/main" val="1410883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 t="13702" r="20057" b="7435"/>
          <a:stretch/>
        </p:blipFill>
        <p:spPr>
          <a:xfrm rot="5400000">
            <a:off x="5267338" y="1797717"/>
            <a:ext cx="4185142" cy="3096390"/>
          </a:xfrm>
          <a:prstGeom prst="rect">
            <a:avLst/>
          </a:prstGeom>
          <a:ln w="38100" cap="sq" cmpd="sng">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338328" y="-9144"/>
            <a:ext cx="8229600" cy="1143000"/>
          </a:xfrm>
        </p:spPr>
        <p:txBody>
          <a:bodyPr vert="horz" lIns="0" rIns="0" bIns="0" anchor="b">
            <a:normAutofit/>
          </a:bodyPr>
          <a:lstStyle/>
          <a:p>
            <a:pPr fontAlgn="base">
              <a:spcAft>
                <a:spcPct val="0"/>
              </a:spcAft>
            </a:pPr>
            <a:r>
              <a:rPr lang="en-US" b="1" dirty="0">
                <a:solidFill>
                  <a:srgbClr val="0B508F"/>
                </a:solidFill>
                <a:effectLst>
                  <a:outerShdw blurRad="38100" dist="38100" dir="2700000" algn="tl">
                    <a:srgbClr val="000000">
                      <a:alpha val="43137"/>
                    </a:srgbClr>
                  </a:outerShdw>
                </a:effectLst>
              </a:rPr>
              <a:t>SWAT – Status of Projects</a:t>
            </a:r>
          </a:p>
        </p:txBody>
      </p:sp>
      <p:sp>
        <p:nvSpPr>
          <p:cNvPr id="3" name="Content Placeholder 2"/>
          <p:cNvSpPr>
            <a:spLocks noGrp="1"/>
          </p:cNvSpPr>
          <p:nvPr>
            <p:ph idx="1"/>
          </p:nvPr>
        </p:nvSpPr>
        <p:spPr>
          <a:xfrm>
            <a:off x="133350" y="1253340"/>
            <a:ext cx="8279130" cy="5376059"/>
          </a:xfrm>
        </p:spPr>
        <p:txBody>
          <a:bodyPr>
            <a:noAutofit/>
          </a:bodyPr>
          <a:lstStyle/>
          <a:p>
            <a:pPr marL="0" indent="0">
              <a:buNone/>
            </a:pPr>
            <a:r>
              <a:rPr lang="en-US" sz="2800" b="1" dirty="0" smtClean="0">
                <a:latin typeface="Arial" panose="020B0604020202020204" pitchFamily="34" charset="0"/>
                <a:cs typeface="Arial" panose="020B0604020202020204" pitchFamily="34" charset="0"/>
              </a:rPr>
              <a:t>Initial Roll Out: </a:t>
            </a:r>
            <a:r>
              <a:rPr lang="en-US" sz="2800" dirty="0" smtClean="0">
                <a:latin typeface="Arial" panose="020B0604020202020204" pitchFamily="34" charset="0"/>
                <a:cs typeface="Arial" panose="020B0604020202020204" pitchFamily="34" charset="0"/>
              </a:rPr>
              <a:t>22 Projects</a:t>
            </a:r>
          </a:p>
          <a:p>
            <a:pPr marL="0" indent="0">
              <a:buNone/>
            </a:pPr>
            <a:r>
              <a:rPr lang="en-US" sz="2800" b="1" dirty="0" smtClean="0">
                <a:latin typeface="Arial" panose="020B0604020202020204" pitchFamily="34" charset="0"/>
                <a:cs typeface="Arial" panose="020B0604020202020204" pitchFamily="34" charset="0"/>
              </a:rPr>
              <a:t>Forecast: </a:t>
            </a:r>
            <a:r>
              <a:rPr lang="en-US" sz="2800" dirty="0" smtClean="0">
                <a:latin typeface="Arial" panose="020B0604020202020204" pitchFamily="34" charset="0"/>
                <a:cs typeface="Arial" panose="020B0604020202020204" pitchFamily="34" charset="0"/>
              </a:rPr>
              <a:t>~25 Additional Projects</a:t>
            </a:r>
          </a:p>
          <a:p>
            <a:pPr marL="0" indent="0">
              <a:buNone/>
            </a:pPr>
            <a:r>
              <a:rPr lang="en-US" sz="2800" b="1" dirty="0">
                <a:latin typeface="Arial" panose="020B0604020202020204" pitchFamily="34" charset="0"/>
                <a:cs typeface="Arial" panose="020B0604020202020204" pitchFamily="34" charset="0"/>
              </a:rPr>
              <a:t>Backlog: </a:t>
            </a:r>
            <a:r>
              <a:rPr lang="en-US" sz="2800" dirty="0" smtClean="0">
                <a:latin typeface="Arial" panose="020B0604020202020204" pitchFamily="34" charset="0"/>
                <a:cs typeface="Arial" panose="020B0604020202020204" pitchFamily="34" charset="0"/>
              </a:rPr>
              <a:t>100’s Projects</a:t>
            </a:r>
          </a:p>
          <a:p>
            <a:pPr marL="0" indent="0">
              <a:buNone/>
            </a:pPr>
            <a:endParaRPr lang="en-US" sz="1600" b="1" dirty="0" smtClean="0">
              <a:latin typeface="Arial" panose="020B0604020202020204" pitchFamily="34" charset="0"/>
              <a:cs typeface="Arial" panose="020B0604020202020204" pitchFamily="34" charset="0"/>
            </a:endParaRPr>
          </a:p>
          <a:p>
            <a:pPr marL="0" indent="0">
              <a:buNone/>
            </a:pPr>
            <a:r>
              <a:rPr lang="en-US" sz="2800" b="1" dirty="0">
                <a:latin typeface="Arial" panose="020B0604020202020204" pitchFamily="34" charset="0"/>
                <a:cs typeface="Arial" panose="020B0604020202020204" pitchFamily="34" charset="0"/>
              </a:rPr>
              <a:t>Status</a:t>
            </a:r>
            <a:r>
              <a:rPr lang="en-US" sz="2000" dirty="0" smtClean="0">
                <a:latin typeface="Arial" panose="020B0604020202020204" pitchFamily="34" charset="0"/>
                <a:cs typeface="Arial" panose="020B0604020202020204" pitchFamily="34" charset="0"/>
              </a:rPr>
              <a:t> (as of 04/11/17)</a:t>
            </a:r>
          </a:p>
          <a:p>
            <a:pPr marL="365760" lvl="1" indent="0">
              <a:buNone/>
            </a:pPr>
            <a:r>
              <a:rPr lang="en-US" sz="2800" dirty="0">
                <a:latin typeface="Arial" panose="020B0604020202020204" pitchFamily="34" charset="0"/>
                <a:cs typeface="Arial" panose="020B0604020202020204" pitchFamily="34" charset="0"/>
              </a:rPr>
              <a:t>Completed: 3</a:t>
            </a:r>
          </a:p>
          <a:p>
            <a:pPr marL="365760" lvl="1" indent="0">
              <a:buNone/>
            </a:pPr>
            <a:r>
              <a:rPr lang="en-US" sz="2800" dirty="0">
                <a:latin typeface="Arial" panose="020B0604020202020204" pitchFamily="34" charset="0"/>
                <a:cs typeface="Arial" panose="020B0604020202020204" pitchFamily="34" charset="0"/>
              </a:rPr>
              <a:t>In Construction: 6</a:t>
            </a:r>
            <a:r>
              <a:rPr lang="en-US" sz="2800" dirty="0" smtClean="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365760" lvl="1" indent="0">
              <a:buNone/>
            </a:pPr>
            <a:r>
              <a:rPr lang="en-US" sz="2800" dirty="0">
                <a:latin typeface="Arial" panose="020B0604020202020204" pitchFamily="34" charset="0"/>
                <a:cs typeface="Arial" panose="020B0604020202020204" pitchFamily="34" charset="0"/>
              </a:rPr>
              <a:t>In Design: </a:t>
            </a:r>
            <a:r>
              <a:rPr lang="en-US" sz="2800" dirty="0" smtClean="0">
                <a:latin typeface="Arial" panose="020B0604020202020204" pitchFamily="34" charset="0"/>
                <a:cs typeface="Arial" panose="020B0604020202020204" pitchFamily="34" charset="0"/>
              </a:rPr>
              <a:t>5</a:t>
            </a:r>
          </a:p>
          <a:p>
            <a:pPr marL="365760" lvl="1" indent="0">
              <a:buNone/>
            </a:pPr>
            <a:r>
              <a:rPr lang="en-US" sz="2800" dirty="0" smtClean="0">
                <a:latin typeface="Arial" panose="020B0604020202020204" pitchFamily="34" charset="0"/>
                <a:cs typeface="Arial" panose="020B0604020202020204" pitchFamily="34" charset="0"/>
              </a:rPr>
              <a:t>NTP Pending: 6</a:t>
            </a:r>
          </a:p>
          <a:p>
            <a:pPr marL="365760" lvl="1" indent="0">
              <a:buNone/>
            </a:pPr>
            <a:r>
              <a:rPr lang="en-US" sz="2800" dirty="0" smtClean="0">
                <a:latin typeface="Arial" panose="020B0604020202020204" pitchFamily="34" charset="0"/>
                <a:cs typeface="Arial" panose="020B0604020202020204" pitchFamily="34" charset="0"/>
              </a:rPr>
              <a:t>Reconfigured DR 2015: 2</a:t>
            </a:r>
            <a:endParaRPr lang="en-US" sz="2800" dirty="0">
              <a:latin typeface="Arial" panose="020B0604020202020204" pitchFamily="34" charset="0"/>
              <a:cs typeface="Arial" panose="020B0604020202020204" pitchFamily="34" charset="0"/>
            </a:endParaRPr>
          </a:p>
          <a:p>
            <a:pPr marL="0" indent="0" algn="ctr">
              <a:buNone/>
            </a:pPr>
            <a:endParaRPr lang="en-US" sz="3200" b="1"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F550CAA8-8B3C-4F03-A017-C59D9BFC8214}" type="slidenum">
              <a:rPr lang="en-US" smtClean="0"/>
              <a:pPr>
                <a:defRPr/>
              </a:pPr>
              <a:t>7</a:t>
            </a:fld>
            <a:endParaRPr lang="en-US" dirty="0"/>
          </a:p>
        </p:txBody>
      </p:sp>
    </p:spTree>
    <p:extLst>
      <p:ext uri="{BB962C8B-B14F-4D97-AF65-F5344CB8AC3E}">
        <p14:creationId xmlns:p14="http://schemas.microsoft.com/office/powerpoint/2010/main" val="37286532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6" name="Title 1"/>
          <p:cNvSpPr>
            <a:spLocks noGrp="1"/>
          </p:cNvSpPr>
          <p:nvPr>
            <p:ph type="title"/>
          </p:nvPr>
        </p:nvSpPr>
        <p:spPr>
          <a:xfrm>
            <a:off x="457200" y="381000"/>
            <a:ext cx="8229600" cy="762000"/>
          </a:xfrm>
        </p:spPr>
        <p:txBody>
          <a:bodyPr vert="horz" lIns="0" rIns="0" bIns="0" anchor="b">
            <a:normAutofit fontScale="90000"/>
          </a:bodyPr>
          <a:lstStyle/>
          <a:p>
            <a:pPr algn="ctr"/>
            <a:r>
              <a:rPr lang="en-US" b="1" dirty="0">
                <a:solidFill>
                  <a:srgbClr val="0B508F"/>
                </a:solidFill>
                <a:effectLst>
                  <a:outerShdw blurRad="38100" dist="38100" dir="2700000" algn="tl">
                    <a:srgbClr val="000000">
                      <a:alpha val="43137"/>
                    </a:srgbClr>
                  </a:outerShdw>
                </a:effectLst>
              </a:rPr>
              <a:t>SWAT Project </a:t>
            </a:r>
            <a:r>
              <a:rPr lang="en-US" b="1" dirty="0" smtClean="0">
                <a:solidFill>
                  <a:srgbClr val="0B508F"/>
                </a:solidFill>
                <a:effectLst>
                  <a:outerShdw blurRad="38100" dist="38100" dir="2700000" algn="tl">
                    <a:srgbClr val="000000">
                      <a:alpha val="43137"/>
                    </a:srgbClr>
                  </a:outerShdw>
                </a:effectLst>
              </a:rPr>
              <a:t>Map </a:t>
            </a:r>
            <a:r>
              <a:rPr lang="en-US" sz="2200" b="1" dirty="0" smtClean="0">
                <a:solidFill>
                  <a:srgbClr val="0B508F"/>
                </a:solidFill>
                <a:effectLst>
                  <a:outerShdw blurRad="38100" dist="38100" dir="2700000" algn="tl">
                    <a:srgbClr val="000000">
                      <a:alpha val="43137"/>
                    </a:srgbClr>
                  </a:outerShdw>
                </a:effectLst>
              </a:rPr>
              <a:t>(As of 4/11/2017)</a:t>
            </a:r>
            <a:endParaRPr lang="en-US" b="1" dirty="0">
              <a:solidFill>
                <a:srgbClr val="0B508F"/>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1" y="1114032"/>
            <a:ext cx="7467600" cy="5600699"/>
          </a:xfrm>
          <a:prstGeom prst="rect">
            <a:avLst/>
          </a:prstGeom>
        </p:spPr>
      </p:pic>
    </p:spTree>
    <p:extLst>
      <p:ext uri="{BB962C8B-B14F-4D97-AF65-F5344CB8AC3E}">
        <p14:creationId xmlns:p14="http://schemas.microsoft.com/office/powerpoint/2010/main" val="7085231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93273"/>
            <a:ext cx="8229600" cy="780288"/>
          </a:xfrm>
        </p:spPr>
        <p:txBody>
          <a:bodyPr vert="horz" lIns="0" rIns="0" bIns="0" anchor="b">
            <a:normAutofit fontScale="90000"/>
          </a:bodyPr>
          <a:lstStyle/>
          <a:p>
            <a:pPr algn="ctr"/>
            <a:r>
              <a:rPr lang="en-US" b="1" dirty="0">
                <a:solidFill>
                  <a:srgbClr val="0B508F"/>
                </a:solidFill>
                <a:effectLst>
                  <a:outerShdw blurRad="38100" dist="38100" dir="2700000" algn="tl">
                    <a:srgbClr val="000000">
                      <a:alpha val="43137"/>
                    </a:srgbClr>
                  </a:outerShdw>
                </a:effectLst>
              </a:rPr>
              <a:t>District A – Project 1</a:t>
            </a:r>
          </a:p>
        </p:txBody>
      </p:sp>
      <p:sp>
        <p:nvSpPr>
          <p:cNvPr id="5" name="Rectangle 4"/>
          <p:cNvSpPr/>
          <p:nvPr/>
        </p:nvSpPr>
        <p:spPr>
          <a:xfrm>
            <a:off x="5884955" y="2005134"/>
            <a:ext cx="3055775" cy="1815882"/>
          </a:xfrm>
          <a:prstGeom prst="rect">
            <a:avLst/>
          </a:prstGeom>
        </p:spPr>
        <p:txBody>
          <a:bodyPr wrap="square">
            <a:spAutoFit/>
          </a:bodyPr>
          <a:lstStyle/>
          <a:p>
            <a:r>
              <a:rPr lang="en-US" sz="1400" b="1" dirty="0"/>
              <a:t>10058 Briarwild </a:t>
            </a:r>
            <a:r>
              <a:rPr lang="en-US" sz="1400" b="1" dirty="0" smtClean="0"/>
              <a:t>Ln.</a:t>
            </a:r>
          </a:p>
          <a:p>
            <a:r>
              <a:rPr lang="en-US" sz="1400" dirty="0" smtClean="0"/>
              <a:t>(N - Warwana Rd.; S - Briarwild Ln.; </a:t>
            </a:r>
          </a:p>
          <a:p>
            <a:r>
              <a:rPr lang="en-US" sz="1400" dirty="0" smtClean="0"/>
              <a:t>E - Gessner Rd.; W - Witte Rd.)</a:t>
            </a:r>
          </a:p>
          <a:p>
            <a:endParaRPr lang="en-US" sz="1400" dirty="0"/>
          </a:p>
          <a:p>
            <a:r>
              <a:rPr lang="en-US" sz="1400" b="1" dirty="0" smtClean="0"/>
              <a:t>Drainage </a:t>
            </a:r>
            <a:r>
              <a:rPr lang="en-US" sz="1400" b="1" dirty="0"/>
              <a:t>Issues</a:t>
            </a:r>
            <a:r>
              <a:rPr lang="en-US" sz="1400" b="1" dirty="0" smtClean="0"/>
              <a:t>: </a:t>
            </a:r>
          </a:p>
          <a:p>
            <a:r>
              <a:rPr lang="en-US" sz="1400" dirty="0" smtClean="0"/>
              <a:t>Culverts </a:t>
            </a:r>
            <a:r>
              <a:rPr lang="en-US" sz="1400" dirty="0"/>
              <a:t>undersized, collapsed or </a:t>
            </a:r>
            <a:endParaRPr lang="en-US" sz="1400" dirty="0" smtClean="0"/>
          </a:p>
          <a:p>
            <a:r>
              <a:rPr lang="en-US" sz="1400" dirty="0" smtClean="0"/>
              <a:t>not set </a:t>
            </a:r>
            <a:r>
              <a:rPr lang="en-US" sz="1400" dirty="0"/>
              <a:t>to proper flow line </a:t>
            </a:r>
          </a:p>
          <a:p>
            <a:r>
              <a:rPr lang="en-US" sz="1400" dirty="0"/>
              <a:t>Silted ditch flow lines </a:t>
            </a:r>
            <a:r>
              <a:rPr lang="en-US" sz="1400" dirty="0" smtClean="0"/>
              <a:t>and culverts</a:t>
            </a:r>
            <a:endParaRPr lang="en-US" sz="1400" b="1"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644" y="4752146"/>
            <a:ext cx="4258758" cy="1579861"/>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3238" y="4752144"/>
            <a:ext cx="4038600" cy="1579863"/>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383" y="1752599"/>
            <a:ext cx="5564787" cy="28146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Rounded Rectangle 8"/>
          <p:cNvSpPr/>
          <p:nvPr/>
        </p:nvSpPr>
        <p:spPr>
          <a:xfrm rot="20607147">
            <a:off x="7183713" y="982166"/>
            <a:ext cx="1529943" cy="408623"/>
          </a:xfrm>
          <a:prstGeom prst="roundRect">
            <a:avLst/>
          </a:prstGeom>
          <a:ln cap="rnd">
            <a:miter lim="800000"/>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en-US" b="1" dirty="0" smtClean="0">
                <a:ln w="3175">
                  <a:solidFill>
                    <a:schemeClr val="tx1"/>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Bitstream Vera Sans Mono" panose="020B0609030804020204" pitchFamily="49" charset="0"/>
              </a:rPr>
              <a:t>In Design</a:t>
            </a:r>
            <a:endParaRPr lang="en-US" b="1" dirty="0">
              <a:ln w="3175">
                <a:solidFill>
                  <a:schemeClr val="tx1"/>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Bitstream Vera Sans Mono" panose="020B0609030804020204" pitchFamily="49" charset="0"/>
            </a:endParaRPr>
          </a:p>
        </p:txBody>
      </p:sp>
    </p:spTree>
    <p:extLst>
      <p:ext uri="{BB962C8B-B14F-4D97-AF65-F5344CB8AC3E}">
        <p14:creationId xmlns:p14="http://schemas.microsoft.com/office/powerpoint/2010/main" val="41886647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0.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5.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6.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7.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8.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9.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0.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5.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6.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5.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6.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7.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8.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9.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5689</TotalTime>
  <Words>1231</Words>
  <Application>Microsoft Office PowerPoint</Application>
  <PresentationFormat>On-screen Show (4:3)</PresentationFormat>
  <Paragraphs>263</Paragraphs>
  <Slides>36</Slides>
  <Notes>13</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36</vt:i4>
      </vt:variant>
    </vt:vector>
  </HeadingPairs>
  <TitlesOfParts>
    <vt:vector size="46" baseType="lpstr">
      <vt:lpstr>Arial</vt:lpstr>
      <vt:lpstr>Bitstream Vera Sans Mono</vt:lpstr>
      <vt:lpstr>Calibri</vt:lpstr>
      <vt:lpstr>Constantia</vt:lpstr>
      <vt:lpstr>Franklin Gothic Demi Cond</vt:lpstr>
      <vt:lpstr>HP Simplified Light</vt:lpstr>
      <vt:lpstr>Wingdings</vt:lpstr>
      <vt:lpstr>Wingdings 2</vt:lpstr>
      <vt:lpstr>Flow</vt:lpstr>
      <vt:lpstr>1_Flow</vt:lpstr>
      <vt:lpstr>PowerPoint Presentation</vt:lpstr>
      <vt:lpstr>PowerPoint Presentation</vt:lpstr>
      <vt:lpstr>SWAT - Storm Water Action Team</vt:lpstr>
      <vt:lpstr>SWAT – Team Composition</vt:lpstr>
      <vt:lpstr>SWAT Project Map</vt:lpstr>
      <vt:lpstr>PowerPoint Presentation</vt:lpstr>
      <vt:lpstr>SWAT – Status of Projects</vt:lpstr>
      <vt:lpstr>SWAT Project Map (As of 4/11/2017)</vt:lpstr>
      <vt:lpstr>District A – Project 1</vt:lpstr>
      <vt:lpstr>District A – Project 2</vt:lpstr>
      <vt:lpstr>PowerPoint Presentation</vt:lpstr>
      <vt:lpstr>District B – Project 2</vt:lpstr>
      <vt:lpstr>District C – Project 1</vt:lpstr>
      <vt:lpstr>District C – Project 2</vt:lpstr>
      <vt:lpstr>District C – Project 2</vt:lpstr>
      <vt:lpstr>District D – Project 1</vt:lpstr>
      <vt:lpstr>District D – Project 2</vt:lpstr>
      <vt:lpstr>District E – Project 1</vt:lpstr>
      <vt:lpstr>District E – Project 1</vt:lpstr>
      <vt:lpstr>District E – Project 2</vt:lpstr>
      <vt:lpstr>District F – Project 1</vt:lpstr>
      <vt:lpstr>District F – Project 2</vt:lpstr>
      <vt:lpstr>District G – Project 1</vt:lpstr>
      <vt:lpstr>District G – Project 2</vt:lpstr>
      <vt:lpstr>District H – Project 1</vt:lpstr>
      <vt:lpstr>District H – Project 2</vt:lpstr>
      <vt:lpstr>District I – Project 1</vt:lpstr>
      <vt:lpstr>District I – Project 2</vt:lpstr>
      <vt:lpstr>District J – Project 1</vt:lpstr>
      <vt:lpstr>District J – Project 2</vt:lpstr>
      <vt:lpstr>District K – Project 1</vt:lpstr>
      <vt:lpstr>District K – Project 1</vt:lpstr>
      <vt:lpstr>District K – Project 2</vt:lpstr>
      <vt:lpstr>All Projects Identified  (as of 4/11/17)</vt:lpstr>
      <vt:lpstr>SWAT Projects Cost Estimate (as of 4/11/17)</vt:lpstr>
      <vt:lpstr>PowerPoint Presentation</vt:lpstr>
    </vt:vector>
  </TitlesOfParts>
  <Company>City of Houston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Huerta, Robert - MYR</dc:creator>
  <cp:lastModifiedBy>Gonzalez, Maria Eugenia  - IT</cp:lastModifiedBy>
  <cp:revision>397</cp:revision>
  <cp:lastPrinted>2016-12-21T23:36:47Z</cp:lastPrinted>
  <dcterms:created xsi:type="dcterms:W3CDTF">2016-07-27T21:05:43Z</dcterms:created>
  <dcterms:modified xsi:type="dcterms:W3CDTF">2017-04-12T19:23:12Z</dcterms:modified>
</cp:coreProperties>
</file>