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9" r:id="rId3"/>
    <p:sldId id="260" r:id="rId4"/>
    <p:sldId id="262" r:id="rId5"/>
    <p:sldId id="263" r:id="rId6"/>
    <p:sldId id="264" r:id="rId7"/>
    <p:sldId id="282" r:id="rId8"/>
    <p:sldId id="266" r:id="rId9"/>
    <p:sldId id="277" r:id="rId1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131" autoAdjust="0"/>
  </p:normalViewPr>
  <p:slideViewPr>
    <p:cSldViewPr>
      <p:cViewPr varScale="1">
        <p:scale>
          <a:sx n="112" d="100"/>
          <a:sy n="112" d="100"/>
        </p:scale>
        <p:origin x="15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CFDF230-E653-4CFB-BC22-DA76B7FC9723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5F87F87-6D67-4B77-8EB3-60F426748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7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72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87F87-6D67-4B77-8EB3-60F426748B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4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3532E24-6713-4E5B-88DC-358F77696961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32E24-6713-4E5B-88DC-358F77696961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3532E24-6713-4E5B-88DC-358F77696961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5ED5294-667B-4D31-B4E7-CFDBE3F73E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m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sd@houstontx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590800"/>
            <a:ext cx="3429000" cy="1955800"/>
          </a:xfrm>
        </p:spPr>
        <p:txBody>
          <a:bodyPr>
            <a:noAutofit/>
          </a:bodyPr>
          <a:lstStyle/>
          <a:p>
            <a:r>
              <a:rPr lang="en-US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Municipal Setting Designations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5257800"/>
            <a:ext cx="3309803" cy="68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Mark A. Wooten Jr.</a:t>
            </a:r>
          </a:p>
          <a:p>
            <a:r>
              <a:rPr lang="en-US" dirty="0"/>
              <a:t>Program Coordinator</a:t>
            </a:r>
          </a:p>
        </p:txBody>
      </p:sp>
      <p:pic>
        <p:nvPicPr>
          <p:cNvPr id="5" name="Picture 4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9" y="2286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69" y="5641478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18" y="1905000"/>
            <a:ext cx="4359581" cy="267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002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57400"/>
            <a:ext cx="7208810" cy="3775229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  <a:buClrTx/>
              <a:buSzPct val="50000"/>
            </a:pPr>
            <a:r>
              <a:rPr lang="en-US" sz="2800" dirty="0">
                <a:solidFill>
                  <a:schemeClr val="tx1"/>
                </a:solidFill>
              </a:rPr>
              <a:t>A </a:t>
            </a:r>
            <a:r>
              <a:rPr lang="en-US" sz="2800" b="1" u="sng" dirty="0">
                <a:solidFill>
                  <a:schemeClr val="tx1"/>
                </a:solidFill>
              </a:rPr>
              <a:t>voluntary</a:t>
            </a:r>
            <a:r>
              <a:rPr lang="en-US" sz="2800" dirty="0">
                <a:solidFill>
                  <a:schemeClr val="tx1"/>
                </a:solidFill>
              </a:rPr>
              <a:t> deed restriction that prohibits the use of impaired groundwater as potable water</a:t>
            </a:r>
          </a:p>
          <a:p>
            <a:pPr lvl="2">
              <a:buClrTx/>
              <a:buSzPct val="50000"/>
            </a:pPr>
            <a:r>
              <a:rPr lang="en-US" sz="2400" dirty="0">
                <a:solidFill>
                  <a:schemeClr val="tx1"/>
                </a:solidFill>
              </a:rPr>
              <a:t>A tool property owners can use to address environmental impairments to groundwater</a:t>
            </a:r>
          </a:p>
          <a:p>
            <a:pPr lvl="2">
              <a:spcAft>
                <a:spcPts val="600"/>
              </a:spcAft>
              <a:buClrTx/>
              <a:buSzPct val="50000"/>
            </a:pPr>
            <a:r>
              <a:rPr lang="en-US" sz="2600" dirty="0">
                <a:solidFill>
                  <a:schemeClr val="tx1"/>
                </a:solidFill>
              </a:rPr>
              <a:t>Allows reinvestment and redevelopment of impaired properties</a:t>
            </a:r>
          </a:p>
          <a:p>
            <a:pPr>
              <a:buClrTx/>
              <a:buSzPct val="50000"/>
            </a:pPr>
            <a:r>
              <a:rPr lang="en-US" sz="2800" dirty="0">
                <a:solidFill>
                  <a:schemeClr val="tx1"/>
                </a:solidFill>
              </a:rPr>
              <a:t>A public health protection</a:t>
            </a:r>
          </a:p>
          <a:p>
            <a:endParaRPr lang="en-US" dirty="0"/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78422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5"/>
          <p:cNvSpPr txBox="1">
            <a:spLocks/>
          </p:cNvSpPr>
          <p:nvPr/>
        </p:nvSpPr>
        <p:spPr>
          <a:xfrm>
            <a:off x="1227558" y="838199"/>
            <a:ext cx="7024744" cy="83820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an MSD?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43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MSD Depiction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38800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6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897" t="43301" r="7922" b="24123"/>
          <a:stretch>
            <a:fillRect/>
          </a:stretch>
        </p:blipFill>
        <p:spPr bwMode="auto">
          <a:xfrm>
            <a:off x="1066800" y="1600200"/>
            <a:ext cx="7329318" cy="42976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277471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990599"/>
            <a:ext cx="7024744" cy="762002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an MSD?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" y="5673146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457201" y="1981200"/>
            <a:ext cx="5257799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Tx/>
              <a:buSzPct val="50000"/>
            </a:pPr>
            <a:r>
              <a:rPr lang="en-US" sz="3200" dirty="0">
                <a:solidFill>
                  <a:schemeClr val="tx1"/>
                </a:solidFill>
              </a:rPr>
              <a:t>It is a State Program</a:t>
            </a:r>
          </a:p>
          <a:p>
            <a:pPr lvl="2">
              <a:buClrTx/>
              <a:buSzPct val="50000"/>
            </a:pPr>
            <a:r>
              <a:rPr lang="en-US" sz="2400" dirty="0">
                <a:solidFill>
                  <a:schemeClr val="tx1"/>
                </a:solidFill>
              </a:rPr>
              <a:t>Administered by the Texas Commission on Environmental Quality (TCEQ)</a:t>
            </a:r>
          </a:p>
          <a:p>
            <a:pPr lvl="2">
              <a:buClrTx/>
              <a:buSzPct val="50000"/>
            </a:pPr>
            <a:r>
              <a:rPr lang="en-US" sz="2400" dirty="0">
                <a:solidFill>
                  <a:schemeClr val="tx1"/>
                </a:solidFill>
              </a:rPr>
              <a:t>Requires Local Support</a:t>
            </a:r>
          </a:p>
          <a:p>
            <a:pPr>
              <a:spcAft>
                <a:spcPts val="600"/>
              </a:spcAft>
              <a:buClrTx/>
              <a:buSzPct val="50000"/>
            </a:pPr>
            <a:r>
              <a:rPr lang="en-US" sz="3200" dirty="0">
                <a:solidFill>
                  <a:schemeClr val="tx1"/>
                </a:solidFill>
              </a:rPr>
              <a:t>Article 13 of Chapter 47</a:t>
            </a:r>
          </a:p>
          <a:p>
            <a:pPr lvl="2">
              <a:buClrTx/>
              <a:buSzPct val="50000"/>
            </a:pPr>
            <a:r>
              <a:rPr lang="en-US" sz="2400" dirty="0">
                <a:solidFill>
                  <a:schemeClr val="tx1"/>
                </a:solidFill>
              </a:rPr>
              <a:t>Public Hearing Required</a:t>
            </a:r>
          </a:p>
        </p:txBody>
      </p:sp>
      <p:pic>
        <p:nvPicPr>
          <p:cNvPr id="9" name="Picture 4" descr="https://encrypted-tbn1.gstatic.com/images?q=tbn:ANd9GcQa5l6_4Ph_WwCquYnLdGckjy-2BJ1jX-BY4uXoYzsW_-Ca_HbVW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3014305" cy="241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325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838200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505 Bastrop St. &amp; 2311 Texas Ave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" y="2286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" y="5653354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Content Placeholder 15" descr="Consultant Presentation #2016-100-SDT.pptx - PowerPoint">
            <a:extLst>
              <a:ext uri="{FF2B5EF4-FFF2-40B4-BE49-F238E27FC236}">
                <a16:creationId xmlns:a16="http://schemas.microsoft.com/office/drawing/2014/main" id="{20DA593D-43B4-4143-8F2F-3B0CC894D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0" t="34381" r="24653" b="20725"/>
          <a:stretch/>
        </p:blipFill>
        <p:spPr>
          <a:xfrm>
            <a:off x="1393562" y="1600200"/>
            <a:ext cx="6324600" cy="4770120"/>
          </a:xfrm>
        </p:spPr>
      </p:pic>
    </p:spTree>
    <p:extLst>
      <p:ext uri="{BB962C8B-B14F-4D97-AF65-F5344CB8AC3E}">
        <p14:creationId xmlns:p14="http://schemas.microsoft.com/office/powerpoint/2010/main" val="1953910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90600" y="596898"/>
            <a:ext cx="7024744" cy="12954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Texas Bastrop, LLC</a:t>
            </a:r>
            <a:b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7272" y="1391090"/>
            <a:ext cx="7391400" cy="4724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cs typeface="Arial" panose="020B0604020202020204" pitchFamily="34" charset="0"/>
              </a:rPr>
              <a:t>Approximately 1.8653 acres</a:t>
            </a:r>
            <a:endParaRPr lang="en-US" sz="2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cs typeface="Arial" panose="020B0604020202020204" pitchFamily="34" charset="0"/>
              </a:rPr>
              <a:t>1940s to 1990s: Maloney Precision Products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Manufactured rubber, plastic and metal products</a:t>
            </a:r>
            <a:endParaRPr lang="en-US" sz="2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Tract 1 – paved parking lot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Tract 2 – vacant property currently undeveloped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cs typeface="Arial" panose="020B0604020202020204" pitchFamily="34" charset="0"/>
              </a:rPr>
              <a:t>TCEQ Voluntary Cleanup Program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Tract 1 enrolled 2011 (VCP No. 2439)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Tract 2 enrolled 2016 (VCP No. 2855)</a:t>
            </a:r>
          </a:p>
          <a:p>
            <a:pPr lvl="1"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14281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01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914400"/>
            <a:ext cx="7024744" cy="8382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Groundwater Impacts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14281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D18488A-A64C-486A-8C52-230C6B7586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75" y="1752599"/>
            <a:ext cx="6381834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08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838201"/>
            <a:ext cx="7024744" cy="762000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MSD Notice Letters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2286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9" y="5611201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75433" y="2603814"/>
            <a:ext cx="1792586" cy="8925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u="sng" dirty="0"/>
              <a:t>Property Owners</a:t>
            </a:r>
          </a:p>
          <a:p>
            <a:pPr algn="ctr"/>
            <a:r>
              <a:rPr lang="en-US" sz="1300" dirty="0"/>
              <a:t>First-Class Mail</a:t>
            </a:r>
          </a:p>
          <a:p>
            <a:pPr algn="ctr"/>
            <a:r>
              <a:rPr lang="en-US" sz="1300" dirty="0"/>
              <a:t>½-Mile Radius</a:t>
            </a:r>
          </a:p>
          <a:p>
            <a:pPr algn="ctr"/>
            <a:r>
              <a:rPr lang="en-US" sz="1300" i="1" dirty="0"/>
              <a:t>City Requirement</a:t>
            </a:r>
          </a:p>
        </p:txBody>
      </p:sp>
      <p:pic>
        <p:nvPicPr>
          <p:cNvPr id="13" name="Picture 12" descr="Mailing Radius Map #2016-100-SDT.pdf - Adobe Acrobat Reader DC">
            <a:extLst>
              <a:ext uri="{FF2B5EF4-FFF2-40B4-BE49-F238E27FC236}">
                <a16:creationId xmlns:a16="http://schemas.microsoft.com/office/drawing/2014/main" id="{238C5A5B-D4AF-45C2-88BD-CBCC4904B0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0" t="29422" r="51667" b="19818"/>
          <a:stretch/>
        </p:blipFill>
        <p:spPr>
          <a:xfrm>
            <a:off x="5334000" y="1926993"/>
            <a:ext cx="3737303" cy="3566160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cxnSpLocks/>
          </p:cNvCxnSpPr>
          <p:nvPr/>
        </p:nvCxnSpPr>
        <p:spPr bwMode="auto">
          <a:xfrm>
            <a:off x="5105400" y="3353562"/>
            <a:ext cx="1981200" cy="402086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375433" y="4063496"/>
            <a:ext cx="1792587" cy="892552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u="sng" dirty="0"/>
              <a:t>Water Well Owners</a:t>
            </a:r>
          </a:p>
          <a:p>
            <a:pPr algn="ctr"/>
            <a:r>
              <a:rPr lang="en-US" sz="1300" dirty="0"/>
              <a:t>Certified Mail</a:t>
            </a:r>
          </a:p>
          <a:p>
            <a:pPr algn="ctr"/>
            <a:r>
              <a:rPr lang="en-US" sz="1300" dirty="0"/>
              <a:t>5-Mile Radius</a:t>
            </a:r>
          </a:p>
          <a:p>
            <a:pPr algn="ctr"/>
            <a:r>
              <a:rPr lang="en-US" sz="1300" i="1" dirty="0"/>
              <a:t>State Requirement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5168019" y="4593053"/>
            <a:ext cx="563673" cy="5514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9" name="Picture 18" descr="Public Meeting Mailer #2016-100-SDT.pdf - Adobe Acrobat Reader DC">
            <a:extLst>
              <a:ext uri="{FF2B5EF4-FFF2-40B4-BE49-F238E27FC236}">
                <a16:creationId xmlns:a16="http://schemas.microsoft.com/office/drawing/2014/main" id="{D7B03DCE-A223-4F8C-9829-EBB37ADC46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15505" r="35834" b="2237"/>
          <a:stretch/>
        </p:blipFill>
        <p:spPr>
          <a:xfrm>
            <a:off x="578741" y="1776901"/>
            <a:ext cx="2713701" cy="36576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25668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6800" y="990599"/>
            <a:ext cx="7024744" cy="722864"/>
          </a:xfrm>
        </p:spPr>
        <p:txBody>
          <a:bodyPr>
            <a:noAutofit/>
          </a:bodyPr>
          <a:lstStyle/>
          <a:p>
            <a:pPr algn="ctr"/>
            <a:r>
              <a:rPr lang="en-US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Information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411480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3200" b="1" dirty="0">
                <a:solidFill>
                  <a:schemeClr val="tx1"/>
                </a:solidFill>
              </a:rPr>
              <a:t>Mark A. Wooten Jr.</a:t>
            </a:r>
          </a:p>
          <a:p>
            <a:pPr marL="68580" indent="0" algn="ctr">
              <a:buNone/>
            </a:pPr>
            <a:r>
              <a:rPr lang="en-US" sz="2000" b="1" dirty="0">
                <a:solidFill>
                  <a:schemeClr val="tx1"/>
                </a:solidFill>
              </a:rPr>
              <a:t>Program Coordinator</a:t>
            </a:r>
          </a:p>
          <a:p>
            <a:pPr marL="68580" indent="0" algn="ctr">
              <a:buNone/>
            </a:pPr>
            <a:endParaRPr lang="en-US" sz="1100" b="1" dirty="0">
              <a:solidFill>
                <a:schemeClr val="tx1"/>
              </a:solidFill>
            </a:endParaRPr>
          </a:p>
          <a:p>
            <a:pPr marL="6858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Public Works &amp; Engineering</a:t>
            </a:r>
          </a:p>
          <a:p>
            <a:pPr marL="6858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City of Houston,</a:t>
            </a:r>
          </a:p>
          <a:p>
            <a:pPr marL="6858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1002 Washington, 3</a:t>
            </a:r>
            <a:r>
              <a:rPr lang="en-US" b="1" baseline="30000" dirty="0">
                <a:solidFill>
                  <a:schemeClr val="tx1"/>
                </a:solidFill>
              </a:rPr>
              <a:t>rd</a:t>
            </a:r>
            <a:r>
              <a:rPr lang="en-US" b="1" dirty="0">
                <a:solidFill>
                  <a:schemeClr val="tx1"/>
                </a:solidFill>
              </a:rPr>
              <a:t> Floor</a:t>
            </a:r>
          </a:p>
          <a:p>
            <a:pPr marL="6858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Houston, Texas 77002</a:t>
            </a:r>
          </a:p>
          <a:p>
            <a:pPr marL="68580" indent="0" algn="ctr">
              <a:buNone/>
            </a:pPr>
            <a:endParaRPr lang="en-US" sz="1000" dirty="0"/>
          </a:p>
          <a:p>
            <a:pPr marL="68580" indent="0" algn="ctr">
              <a:buNone/>
            </a:pPr>
            <a:r>
              <a:rPr lang="en-US" dirty="0">
                <a:hlinkClick r:id="rId3"/>
              </a:rPr>
              <a:t>msd@houstontx.gov</a:t>
            </a:r>
            <a:endParaRPr lang="en-US" dirty="0"/>
          </a:p>
          <a:p>
            <a:pPr marL="6858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(832) 394-9005</a:t>
            </a:r>
          </a:p>
        </p:txBody>
      </p:sp>
      <p:pic>
        <p:nvPicPr>
          <p:cNvPr id="4" name="Picture 3" descr="http://pwecms.cityofhouston.net/downloads/documents/logos/pw_logo_standard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4" y="152400"/>
            <a:ext cx="1173478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62" y="5638800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0545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3699</TotalTime>
  <Words>221</Words>
  <Application>Microsoft Office PowerPoint</Application>
  <PresentationFormat>On-screen Show (4:3)</PresentationFormat>
  <Paragraphs>56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2</vt:lpstr>
      <vt:lpstr>Austin</vt:lpstr>
      <vt:lpstr>Municipal Setting Designations</vt:lpstr>
      <vt:lpstr> </vt:lpstr>
      <vt:lpstr>MSD Depiction</vt:lpstr>
      <vt:lpstr>What is an MSD?</vt:lpstr>
      <vt:lpstr>505 Bastrop St. &amp; 2311 Texas Ave</vt:lpstr>
      <vt:lpstr>Texas Bastrop, LLC </vt:lpstr>
      <vt:lpstr>Groundwater Impacts</vt:lpstr>
      <vt:lpstr>MSD Notice Letters</vt:lpstr>
      <vt:lpstr>Contact Information</vt:lpstr>
    </vt:vector>
  </TitlesOfParts>
  <Company>City of Houston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Redeveloping the City of Houston</dc:title>
  <dc:creator>Clancey, Jennifer - HPC-PWE</dc:creator>
  <cp:lastModifiedBy>Wooten Jr., Mark - HPC-PWE</cp:lastModifiedBy>
  <cp:revision>65</cp:revision>
  <cp:lastPrinted>2014-08-20T21:00:23Z</cp:lastPrinted>
  <dcterms:created xsi:type="dcterms:W3CDTF">2014-08-18T17:34:35Z</dcterms:created>
  <dcterms:modified xsi:type="dcterms:W3CDTF">2017-11-30T23:20:03Z</dcterms:modified>
</cp:coreProperties>
</file>