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 id="2147483663" r:id="rId2"/>
    <p:sldMasterId id="2147483668" r:id="rId3"/>
  </p:sldMasterIdLst>
  <p:notesMasterIdLst>
    <p:notesMasterId r:id="rId11"/>
  </p:notesMasterIdLst>
  <p:sldIdLst>
    <p:sldId id="314" r:id="rId4"/>
    <p:sldId id="387" r:id="rId5"/>
    <p:sldId id="370" r:id="rId6"/>
    <p:sldId id="396" r:id="rId7"/>
    <p:sldId id="393" r:id="rId8"/>
    <p:sldId id="394" r:id="rId9"/>
    <p:sldId id="395" r:id="rId10"/>
  </p:sldIdLst>
  <p:sldSz cx="9144000" cy="5143500" type="screen16x9"/>
  <p:notesSz cx="7010400" cy="9296400"/>
  <p:embeddedFontLst>
    <p:embeddedFont>
      <p:font typeface="Lato Medium" panose="020B0604020202020204" charset="0"/>
      <p:regular r:id="rId12"/>
    </p:embeddedFont>
    <p:embeddedFont>
      <p:font typeface="Titillium Web" panose="020B0604020202020204" charset="0"/>
      <p:regular r:id="rId13"/>
      <p:bold r:id="rId14"/>
      <p:italic r:id="rId15"/>
      <p:boldItalic r:id="rId16"/>
    </p:embeddedFont>
    <p:embeddedFont>
      <p:font typeface="Arial Black" panose="020B0A04020102020204" pitchFamily="34" charset="0"/>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DF8"/>
    <a:srgbClr val="FF6600"/>
    <a:srgbClr val="404040"/>
    <a:srgbClr val="005BE7"/>
    <a:srgbClr val="7AE0FC"/>
    <a:srgbClr val="A40101"/>
    <a:srgbClr val="0D405A"/>
    <a:srgbClr val="184153"/>
    <a:srgbClr val="102043"/>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D1A3A9F2-C519-4DEE-808B-E84F761DDDFF}">
  <a:tblStyle styleId="{D1A3A9F2-C519-4DEE-808B-E84F761DDDFF}"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6699" autoAdjust="0"/>
  </p:normalViewPr>
  <p:slideViewPr>
    <p:cSldViewPr snapToGrid="0" snapToObjects="1">
      <p:cViewPr varScale="1">
        <p:scale>
          <a:sx n="107" d="100"/>
          <a:sy n="107" d="100"/>
        </p:scale>
        <p:origin x="978"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4" d="100"/>
          <a:sy n="64" d="100"/>
        </p:scale>
        <p:origin x="2380"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font" Target="fonts/font4.fntdata"/><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font" Target="fonts/font3.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01729914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lnSpc>
                <a:spcPct val="150000"/>
              </a:lnSpc>
            </a:pPr>
            <a:endParaRPr lang="en-US" sz="1400" dirty="0"/>
          </a:p>
        </p:txBody>
      </p:sp>
    </p:spTree>
    <p:extLst>
      <p:ext uri="{BB962C8B-B14F-4D97-AF65-F5344CB8AC3E}">
        <p14:creationId xmlns:p14="http://schemas.microsoft.com/office/powerpoint/2010/main" val="3044741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spcBef>
                <a:spcPct val="20000"/>
              </a:spcBef>
              <a:spcAft>
                <a:spcPts val="0"/>
              </a:spcAft>
              <a:buClr>
                <a:schemeClr val="hlink"/>
              </a:buClr>
              <a:buSzPct val="80000"/>
              <a:buFont typeface="Wingdings" pitchFamily="2" charset="2"/>
              <a:buNone/>
              <a:defRPr/>
            </a:pPr>
            <a:r>
              <a:rPr lang="en-US" sz="1400" kern="1200" dirty="0">
                <a:solidFill>
                  <a:schemeClr val="tx1">
                    <a:lumMod val="75000"/>
                    <a:lumOff val="25000"/>
                  </a:schemeClr>
                </a:solidFill>
                <a:latin typeface="+mn-lt"/>
                <a:ea typeface="+mn-ea"/>
                <a:cs typeface="+mn-cs"/>
              </a:rPr>
              <a:t>We are updating the 2014 City of Houston Electrical Code with the new 2017 National Electrical Codes with Houston administrative provisions. Proposed amendments were reviewed and approved by the Electrical Committee of the Construction Industry Council. Amendments establish administrative procedures for the permitting, inspection, licensing and registration of local electricians. The purpose is to maintain the highest minimum standards to protect life and property of our residents in Houston</a:t>
            </a:r>
            <a:r>
              <a:rPr lang="en-US" sz="1400" b="0" kern="1200" spc="200" dirty="0">
                <a:solidFill>
                  <a:schemeClr val="tx1"/>
                </a:solidFill>
                <a:latin typeface="+mn-lt"/>
                <a:ea typeface="+mn-ea"/>
                <a:cs typeface="+mn-cs"/>
              </a:rPr>
              <a:t>.</a:t>
            </a:r>
          </a:p>
          <a:p>
            <a:pPr eaLnBrk="1" hangingPunct="1">
              <a:spcBef>
                <a:spcPct val="20000"/>
              </a:spcBef>
              <a:spcAft>
                <a:spcPts val="0"/>
              </a:spcAft>
              <a:buClr>
                <a:schemeClr val="hlink"/>
              </a:buClr>
              <a:buSzPct val="80000"/>
              <a:buFont typeface="Wingdings" pitchFamily="2" charset="2"/>
              <a:buNone/>
              <a:defRPr/>
            </a:pPr>
            <a:endParaRPr lang="en-US" sz="1400" b="0" kern="1200" spc="200" dirty="0">
              <a:solidFill>
                <a:schemeClr val="tx1"/>
              </a:solidFill>
              <a:latin typeface="+mn-lt"/>
              <a:ea typeface="+mn-ea"/>
              <a:cs typeface="+mn-cs"/>
            </a:endParaRPr>
          </a:p>
        </p:txBody>
      </p:sp>
    </p:spTree>
    <p:extLst>
      <p:ext uri="{BB962C8B-B14F-4D97-AF65-F5344CB8AC3E}">
        <p14:creationId xmlns:p14="http://schemas.microsoft.com/office/powerpoint/2010/main" val="358629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r>
              <a:rPr lang="en-US" sz="1100" b="0" i="0" u="none" strike="noStrike" kern="1200" baseline="0" dirty="0">
                <a:solidFill>
                  <a:schemeClr val="tx1"/>
                </a:solidFill>
                <a:latin typeface="+mn-lt"/>
                <a:ea typeface="+mn-ea"/>
                <a:cs typeface="+mn-cs"/>
              </a:rPr>
              <a:t>In August 2017, the Texas Commission of Licensing and Regulation adopted amendments to Chapter 73 .100 of the Electrician Administrative Rules (16 Texas Administrative Code, Chapter 73) and established the 2017 NEC as the "minimum standard" for all electrical work in Texas covered by the Act. The effective date was September 15, 2017.</a:t>
            </a:r>
          </a:p>
          <a:p>
            <a:endParaRPr lang="en-US" sz="1100" b="0" i="0" u="none" strike="noStrike" kern="1200" baseline="0" dirty="0">
              <a:solidFill>
                <a:schemeClr val="tx1"/>
              </a:solidFill>
              <a:latin typeface="+mn-lt"/>
              <a:ea typeface="+mn-ea"/>
              <a:cs typeface="+mn-cs"/>
            </a:endParaRPr>
          </a:p>
          <a:p>
            <a:r>
              <a:rPr lang="en-US" sz="1100" b="0" i="0" u="none" strike="noStrike" kern="1200" baseline="0" dirty="0">
                <a:solidFill>
                  <a:schemeClr val="tx1"/>
                </a:solidFill>
                <a:latin typeface="+mn-lt"/>
                <a:ea typeface="+mn-ea"/>
                <a:cs typeface="+mn-cs"/>
              </a:rPr>
              <a:t>State expectations are that any non-exempt electrical work started on, or after September 15, 2017 in Texas, will be installed in accordance with the 2017 NEC. Inside the corporate limits of a municipality, electricians must also abide by city permitting requirements and adhere to any local code amendments. </a:t>
            </a:r>
            <a:r>
              <a:rPr lang="en-US" sz="1200" kern="1200" dirty="0">
                <a:solidFill>
                  <a:schemeClr val="tx1">
                    <a:lumMod val="75000"/>
                    <a:lumOff val="25000"/>
                  </a:schemeClr>
                </a:solidFill>
                <a:latin typeface="+mn-lt"/>
                <a:ea typeface="+mn-ea"/>
                <a:cs typeface="+mn-cs"/>
              </a:rPr>
              <a:t>Code adoption ensures compliance with state law, and will continue setting minimum standards for the installation of electrical work within the City.</a:t>
            </a:r>
          </a:p>
        </p:txBody>
      </p:sp>
    </p:spTree>
    <p:extLst>
      <p:ext uri="{BB962C8B-B14F-4D97-AF65-F5344CB8AC3E}">
        <p14:creationId xmlns:p14="http://schemas.microsoft.com/office/powerpoint/2010/main" val="310244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prstClr val="black">
                    <a:lumMod val="75000"/>
                    <a:lumOff val="25000"/>
                  </a:prstClr>
                </a:solidFill>
                <a:effectLst/>
                <a:uLnTx/>
                <a:uFillTx/>
                <a:latin typeface="+mn-lt"/>
                <a:cs typeface="Arial"/>
                <a:sym typeface="Titillium Web"/>
              </a:rPr>
              <a:t>Minor editorial clarifications is needed at several locations to reflect the code intent and Houston Permit Center procedures</a:t>
            </a:r>
          </a:p>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prstClr val="black">
                    <a:lumMod val="75000"/>
                    <a:lumOff val="25000"/>
                  </a:prstClr>
                </a:solidFill>
                <a:effectLst/>
                <a:uLnTx/>
                <a:uFillTx/>
                <a:latin typeface="+mn-lt"/>
                <a:cs typeface="Arial"/>
                <a:sym typeface="Titillium Web"/>
              </a:rPr>
              <a:t>103 Definitions – deleted the added Houston definition for “Firewall” which is already included in the National Electrical Code and the Building Code </a:t>
            </a:r>
          </a:p>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prstClr val="black">
                    <a:lumMod val="75000"/>
                    <a:lumOff val="25000"/>
                  </a:prstClr>
                </a:solidFill>
                <a:effectLst/>
                <a:uLnTx/>
                <a:uFillTx/>
                <a:latin typeface="+mn-lt"/>
                <a:cs typeface="Arial"/>
                <a:sym typeface="Titillium Web"/>
              </a:rPr>
              <a:t>302.1 – now clarifies that a properly licensed and registered electrical contractor shall obtain the electrical building permit </a:t>
            </a:r>
          </a:p>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prstClr val="black">
                    <a:lumMod val="75000"/>
                    <a:lumOff val="25000"/>
                  </a:prstClr>
                </a:solidFill>
                <a:effectLst/>
                <a:uLnTx/>
                <a:uFillTx/>
                <a:latin typeface="+mn-lt"/>
                <a:cs typeface="Arial"/>
                <a:sym typeface="Titillium Web"/>
              </a:rPr>
              <a:t>304.5 – is standardized to match existing city refund policy specified by the city fee schedule</a:t>
            </a:r>
            <a:endParaRPr kumimoji="0" lang="en-US" sz="2000" b="0" i="0" u="none" strike="noStrike" kern="0" cap="none" spc="0" normalizeH="0" baseline="0" noProof="0" dirty="0">
              <a:ln>
                <a:noFill/>
              </a:ln>
              <a:solidFill>
                <a:srgbClr val="000000"/>
              </a:solidFill>
              <a:effectLst/>
              <a:uLnTx/>
              <a:uFillTx/>
              <a:latin typeface="+mn-lt"/>
              <a:cs typeface="Arial"/>
              <a:sym typeface="Arial"/>
            </a:endParaRPr>
          </a:p>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srgbClr val="000000"/>
                </a:solidFill>
                <a:effectLst/>
                <a:uLnTx/>
                <a:uFillTx/>
                <a:latin typeface="+mn-lt"/>
                <a:cs typeface="Arial"/>
                <a:sym typeface="Arial"/>
              </a:rPr>
              <a:t>304.6 – is deleted and reserved, eliminating Houston registration fees for Texas licensed electricians due to state law changes</a:t>
            </a:r>
          </a:p>
          <a:p>
            <a:pPr marL="457200" marR="0" lvl="0" indent="-4572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2000" b="0" i="0" u="none" strike="noStrike" kern="0" cap="none" spc="0" normalizeH="0" baseline="0" noProof="0" dirty="0">
                <a:ln>
                  <a:noFill/>
                </a:ln>
                <a:solidFill>
                  <a:srgbClr val="000000"/>
                </a:solidFill>
                <a:effectLst/>
                <a:uLnTx/>
                <a:uFillTx/>
                <a:latin typeface="+mn-lt"/>
                <a:cs typeface="Arial"/>
                <a:sym typeface="Arial"/>
              </a:rPr>
              <a:t>403.5 – is modified to allow 45-calendar days instead of 30-calendar days to re-permit the electrical building permit after the death of an electrical contractor when the contractor is the designated master electrician of record</a:t>
            </a:r>
          </a:p>
          <a:p>
            <a:endParaRPr lang="en-US" dirty="0"/>
          </a:p>
        </p:txBody>
      </p:sp>
    </p:spTree>
    <p:extLst>
      <p:ext uri="{BB962C8B-B14F-4D97-AF65-F5344CB8AC3E}">
        <p14:creationId xmlns:p14="http://schemas.microsoft.com/office/powerpoint/2010/main" val="284851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defTabSz="465871">
              <a:defRPr/>
            </a:pPr>
            <a:endParaRPr lang="en-US" sz="1400" dirty="0"/>
          </a:p>
        </p:txBody>
      </p:sp>
    </p:spTree>
    <p:extLst>
      <p:ext uri="{BB962C8B-B14F-4D97-AF65-F5344CB8AC3E}">
        <p14:creationId xmlns:p14="http://schemas.microsoft.com/office/powerpoint/2010/main" val="361976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marL="0" marR="0" lvl="0" indent="0" algn="l" defTabSz="457200" rtl="0" eaLnBrk="1" fontAlgn="auto" latinLnBrk="0" hangingPunct="1">
              <a:lnSpc>
                <a:spcPct val="100000"/>
              </a:lnSpc>
              <a:spcBef>
                <a:spcPct val="20000"/>
              </a:spcBef>
              <a:spcAft>
                <a:spcPts val="0"/>
              </a:spcAft>
              <a:buClr>
                <a:schemeClr val="hlink"/>
              </a:buClr>
              <a:buSzPct val="80000"/>
              <a:buFont typeface="Wingdings" pitchFamily="2" charset="2"/>
              <a:buNone/>
              <a:tabLst/>
              <a:defRPr/>
            </a:pPr>
            <a:r>
              <a:rPr lang="en-US" sz="1100" b="0" i="0" u="none" strike="noStrike" kern="1200" baseline="0" dirty="0">
                <a:solidFill>
                  <a:schemeClr val="tx1"/>
                </a:solidFill>
                <a:latin typeface="+mn-lt"/>
                <a:ea typeface="+mn-ea"/>
                <a:cs typeface="+mn-cs"/>
              </a:rPr>
              <a:t>Approve an ordinance adopting the updated version of the City of Houston Electrical Code, which comprises the 2017 National Electrical Code and local administrative provisions, to continue setting the minimum standards for the installation of electrical work in commercial and residential buildings and structures.</a:t>
            </a:r>
          </a:p>
        </p:txBody>
      </p:sp>
    </p:spTree>
    <p:extLst>
      <p:ext uri="{BB962C8B-B14F-4D97-AF65-F5344CB8AC3E}">
        <p14:creationId xmlns:p14="http://schemas.microsoft.com/office/powerpoint/2010/main" val="3824172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Notes Placeholder 1">
            <a:extLst>
              <a:ext uri="{FF2B5EF4-FFF2-40B4-BE49-F238E27FC236}">
                <a16:creationId xmlns:a16="http://schemas.microsoft.com/office/drawing/2014/main" id="{A299439C-D41F-49C9-862D-02A544FB172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2500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28" name="Shape 28"/>
          <p:cNvSpPr txBox="1">
            <a:spLocks noGrp="1"/>
          </p:cNvSpPr>
          <p:nvPr>
            <p:ph type="body" idx="1"/>
          </p:nvPr>
        </p:nvSpPr>
        <p:spPr>
          <a:xfrm>
            <a:off x="844424"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29" name="Shape 29"/>
          <p:cNvSpPr txBox="1">
            <a:spLocks noGrp="1"/>
          </p:cNvSpPr>
          <p:nvPr>
            <p:ph type="body" idx="2"/>
          </p:nvPr>
        </p:nvSpPr>
        <p:spPr>
          <a:xfrm>
            <a:off x="4308498"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31" name="Shape 31"/>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1"/>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sz="1800" dirty="0">
              <a:solidFill>
                <a:srgbClr val="FFFFFF"/>
              </a:solidFill>
            </a:endParaRPr>
          </a:p>
        </p:txBody>
      </p:sp>
    </p:spTree>
    <p:extLst>
      <p:ext uri="{BB962C8B-B14F-4D97-AF65-F5344CB8AC3E}">
        <p14:creationId xmlns:p14="http://schemas.microsoft.com/office/powerpoint/2010/main" val="4012388693"/>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1"/>
            <a:ext cx="9144000" cy="2593499"/>
          </a:xfrm>
          <a:prstGeom prst="rect">
            <a:avLst/>
          </a:prstGeom>
          <a:solidFill>
            <a:srgbClr val="404040"/>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422264423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42" name="Shape 42"/>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Tree>
    <p:extLst>
      <p:ext uri="{BB962C8B-B14F-4D97-AF65-F5344CB8AC3E}">
        <p14:creationId xmlns:p14="http://schemas.microsoft.com/office/powerpoint/2010/main" val="178514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2"/>
          </p:nvPr>
        </p:nvSpPr>
        <p:spPr>
          <a:xfrm>
            <a:off x="4308498"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31" name="Shape 31"/>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237383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42" name="Shape 42"/>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393700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Tree>
    <p:extLst>
      <p:ext uri="{BB962C8B-B14F-4D97-AF65-F5344CB8AC3E}">
        <p14:creationId xmlns:p14="http://schemas.microsoft.com/office/powerpoint/2010/main" val="428552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0"/>
            <a:ext cx="9144000" cy="2593499"/>
          </a:xfrm>
          <a:prstGeom prst="rect">
            <a:avLst/>
          </a:prstGeom>
          <a:solidFill>
            <a:srgbClr val="404040"/>
          </a:solid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428844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1"/>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2"/>
          </p:nvPr>
        </p:nvSpPr>
        <p:spPr>
          <a:xfrm>
            <a:off x="4308498" y="1584701"/>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1"/>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sz="1800" dirty="0"/>
          </a:p>
        </p:txBody>
      </p:sp>
      <p:sp>
        <p:nvSpPr>
          <p:cNvPr id="31" name="Shape 31"/>
          <p:cNvSpPr/>
          <p:nvPr/>
        </p:nvSpPr>
        <p:spPr>
          <a:xfrm>
            <a:off x="9089700" y="1"/>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87244042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1"/>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sz="1800" dirty="0"/>
          </a:p>
        </p:txBody>
      </p:sp>
      <p:sp>
        <p:nvSpPr>
          <p:cNvPr id="42" name="Shape 42"/>
          <p:cNvSpPr/>
          <p:nvPr/>
        </p:nvSpPr>
        <p:spPr>
          <a:xfrm>
            <a:off x="9089700" y="1"/>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4091530259"/>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8" y="1586325"/>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dirty="0"/>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62" r:id="rId3"/>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85750" marR="0" lvl="0" indent="-285750" algn="l" rtl="0">
        <a:lnSpc>
          <a:spcPct val="100000"/>
        </a:lnSpc>
        <a:spcBef>
          <a:spcPts val="0"/>
        </a:spcBef>
        <a:spcAft>
          <a:spcPts val="0"/>
        </a:spcAft>
        <a:buClr>
          <a:schemeClr val="bg2">
            <a:lumMod val="60000"/>
            <a:lumOff val="40000"/>
          </a:schemeClr>
        </a:buClr>
        <a:buFont typeface="Wingdings" panose="05000000000000000000" pitchFamily="2" charset="2"/>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8" y="1586325"/>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dirty="0"/>
          </a:p>
        </p:txBody>
      </p:sp>
    </p:spTree>
    <p:extLst>
      <p:ext uri="{BB962C8B-B14F-4D97-AF65-F5344CB8AC3E}">
        <p14:creationId xmlns:p14="http://schemas.microsoft.com/office/powerpoint/2010/main" val="203107191"/>
      </p:ext>
    </p:extLst>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85750" marR="0" lvl="0" indent="-285750" algn="l" rtl="0">
        <a:lnSpc>
          <a:spcPct val="100000"/>
        </a:lnSpc>
        <a:spcBef>
          <a:spcPts val="0"/>
        </a:spcBef>
        <a:spcAft>
          <a:spcPts val="0"/>
        </a:spcAft>
        <a:buClr>
          <a:schemeClr val="bg2">
            <a:lumMod val="60000"/>
            <a:lumOff val="40000"/>
          </a:schemeClr>
        </a:buClr>
        <a:buFont typeface="Wingdings" panose="05000000000000000000" pitchFamily="2" charset="2"/>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9" y="1586326"/>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dirty="0"/>
          </a:p>
        </p:txBody>
      </p:sp>
    </p:spTree>
    <p:extLst>
      <p:ext uri="{BB962C8B-B14F-4D97-AF65-F5344CB8AC3E}">
        <p14:creationId xmlns:p14="http://schemas.microsoft.com/office/powerpoint/2010/main" val="2325684093"/>
      </p:ext>
    </p:extLst>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ransition spd="slow">
    <p:push dir="u"/>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85743" marR="0" lvl="0" indent="-285743" algn="l" rtl="0">
        <a:lnSpc>
          <a:spcPct val="100000"/>
        </a:lnSpc>
        <a:spcBef>
          <a:spcPts val="0"/>
        </a:spcBef>
        <a:spcAft>
          <a:spcPts val="0"/>
        </a:spcAft>
        <a:buClr>
          <a:schemeClr val="bg2">
            <a:lumMod val="60000"/>
            <a:lumOff val="40000"/>
          </a:schemeClr>
        </a:buClr>
        <a:buFont typeface="Wingdings" panose="05000000000000000000" pitchFamily="2" charset="2"/>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9" name="Rectangle 8"/>
          <p:cNvSpPr/>
          <p:nvPr/>
        </p:nvSpPr>
        <p:spPr>
          <a:xfrm>
            <a:off x="463620" y="536539"/>
            <a:ext cx="182396" cy="8621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8" name="Rectangle 17"/>
          <p:cNvSpPr/>
          <p:nvPr/>
        </p:nvSpPr>
        <p:spPr>
          <a:xfrm>
            <a:off x="9018811" y="-1"/>
            <a:ext cx="151002" cy="51435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9" name="Shape 66"/>
          <p:cNvSpPr txBox="1">
            <a:spLocks/>
          </p:cNvSpPr>
          <p:nvPr/>
        </p:nvSpPr>
        <p:spPr>
          <a:xfrm>
            <a:off x="4126748" y="385105"/>
            <a:ext cx="4892063" cy="1292890"/>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SzPct val="100000"/>
              <a:buFont typeface="Titillium Web"/>
              <a:buNone/>
              <a:defRPr sz="2600" b="1" i="0" u="none" strike="noStrike" cap="none">
                <a:solidFill>
                  <a:srgbClr val="000000"/>
                </a:solidFill>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r>
              <a:rPr lang="en-US" sz="2400" b="0" dirty="0">
                <a:solidFill>
                  <a:schemeClr val="bg2">
                    <a:lumMod val="60000"/>
                    <a:lumOff val="40000"/>
                  </a:schemeClr>
                </a:solidFill>
                <a:latin typeface="Arial Black" panose="020B0A04020102020204" pitchFamily="34" charset="0"/>
              </a:rPr>
              <a:t>ELECTRICAL CODE UPDATE</a:t>
            </a:r>
            <a:endParaRPr lang="en-US" sz="2400" b="0" dirty="0">
              <a:solidFill>
                <a:schemeClr val="tx1">
                  <a:lumMod val="75000"/>
                  <a:lumOff val="25000"/>
                </a:schemeClr>
              </a:solidFill>
              <a:latin typeface="Arial Black" panose="020B0A04020102020204" pitchFamily="34" charset="0"/>
            </a:endParaRPr>
          </a:p>
          <a:p>
            <a:r>
              <a:rPr lang="en-US" sz="1600" dirty="0">
                <a:solidFill>
                  <a:schemeClr val="tx1">
                    <a:lumMod val="75000"/>
                    <a:lumOff val="25000"/>
                  </a:schemeClr>
                </a:solidFill>
                <a:latin typeface="+mn-lt"/>
              </a:rPr>
              <a:t>HOUSTON PUBLIC WORKS</a:t>
            </a:r>
          </a:p>
          <a:p>
            <a:r>
              <a:rPr lang="en-US" sz="1600" dirty="0">
                <a:solidFill>
                  <a:schemeClr val="tx1">
                    <a:lumMod val="75000"/>
                    <a:lumOff val="25000"/>
                  </a:schemeClr>
                </a:solidFill>
                <a:latin typeface="+mn-lt"/>
              </a:rPr>
              <a:t>TTI COMMITTEE MEETING  |  APRIL 2018</a:t>
            </a:r>
            <a:endParaRPr lang="en" sz="1400" dirty="0">
              <a:solidFill>
                <a:schemeClr val="tx1">
                  <a:lumMod val="75000"/>
                  <a:lumOff val="25000"/>
                </a:schemeClr>
              </a:solidFill>
              <a:latin typeface="+mn-lt"/>
            </a:endParaRPr>
          </a:p>
        </p:txBody>
      </p:sp>
      <p:sp>
        <p:nvSpPr>
          <p:cNvPr id="20" name="Rectangle 19"/>
          <p:cNvSpPr/>
          <p:nvPr/>
        </p:nvSpPr>
        <p:spPr>
          <a:xfrm>
            <a:off x="3933909" y="403767"/>
            <a:ext cx="60116" cy="1292890"/>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D50202"/>
              </a:solidFill>
            </a:endParaRPr>
          </a:p>
        </p:txBody>
      </p:sp>
      <p:pic>
        <p:nvPicPr>
          <p:cNvPr id="3" name="Picture 2" descr="Exec Preso Cover4.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82" y="2976627"/>
            <a:ext cx="9195626" cy="2250001"/>
          </a:xfrm>
          <a:prstGeom prst="rect">
            <a:avLst/>
          </a:prstGeom>
        </p:spPr>
      </p:pic>
      <p:pic>
        <p:nvPicPr>
          <p:cNvPr id="7" name="Picture 6"/>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609746" y="455852"/>
            <a:ext cx="1099791" cy="1097280"/>
          </a:xfrm>
          <a:prstGeom prst="rect">
            <a:avLst/>
          </a:prstGeom>
        </p:spPr>
      </p:pic>
    </p:spTree>
    <p:extLst>
      <p:ext uri="{BB962C8B-B14F-4D97-AF65-F5344CB8AC3E}">
        <p14:creationId xmlns:p14="http://schemas.microsoft.com/office/powerpoint/2010/main" val="418682440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0" y="1445826"/>
            <a:ext cx="9143999" cy="1159799"/>
          </a:xfrm>
          <a:prstGeom prst="rect">
            <a:avLst/>
          </a:prstGeom>
        </p:spPr>
        <p:txBody>
          <a:bodyPr lIns="91425" tIns="91425" rIns="91425" bIns="91425" anchor="t" anchorCtr="0">
            <a:noAutofit/>
          </a:bodyPr>
          <a:lstStyle/>
          <a:p>
            <a:pPr lvl="0">
              <a:spcBef>
                <a:spcPts val="0"/>
              </a:spcBef>
              <a:buNone/>
            </a:pPr>
            <a:r>
              <a:rPr lang="en-US" sz="8800" dirty="0">
                <a:solidFill>
                  <a:srgbClr val="FFFFFF"/>
                </a:solidFill>
                <a:latin typeface="+mn-lt"/>
              </a:rPr>
              <a:t>WHY CHANGE?</a:t>
            </a:r>
            <a:endParaRPr lang="en" sz="8800" dirty="0">
              <a:solidFill>
                <a:srgbClr val="FFFFFF"/>
              </a:solidFill>
              <a:latin typeface="+mn-lt"/>
            </a:endParaRPr>
          </a:p>
        </p:txBody>
      </p:sp>
      <p:sp>
        <p:nvSpPr>
          <p:cNvPr id="3" name="Shape 81">
            <a:extLst>
              <a:ext uri="{FF2B5EF4-FFF2-40B4-BE49-F238E27FC236}">
                <a16:creationId xmlns:a16="http://schemas.microsoft.com/office/drawing/2014/main" id="{B5AFD2CE-D0FE-43AF-A8EB-09C1682327D0}"/>
              </a:ext>
            </a:extLst>
          </p:cNvPr>
          <p:cNvSpPr txBox="1">
            <a:spLocks/>
          </p:cNvSpPr>
          <p:nvPr/>
        </p:nvSpPr>
        <p:spPr>
          <a:xfrm>
            <a:off x="175098" y="3036161"/>
            <a:ext cx="8888220" cy="179319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285750" marR="0" lvl="0" indent="-285750" algn="l" rtl="0">
              <a:lnSpc>
                <a:spcPct val="100000"/>
              </a:lnSpc>
              <a:spcBef>
                <a:spcPts val="60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1pPr>
            <a:lvl2pPr marR="0" lvl="1"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2pPr>
            <a:lvl3pPr marR="0" lvl="2"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3pPr>
            <a:lvl4pPr marR="0" lvl="3"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4pPr>
            <a:lvl5pPr marR="0" lvl="4"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5pPr>
            <a:lvl6pPr marR="0" lvl="5"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6pPr>
            <a:lvl7pPr marR="0" lvl="6"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7pPr>
            <a:lvl8pPr marR="0" lvl="7"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8pPr>
            <a:lvl9pPr marR="0" lvl="8"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9pPr>
          </a:lstStyle>
          <a:p>
            <a:pPr marL="0" marR="0" lvl="0" indent="0" defTabSz="914400" rtl="0" eaLnBrk="1" fontAlgn="auto" latinLnBrk="0" hangingPunct="1">
              <a:lnSpc>
                <a:spcPct val="100000"/>
              </a:lnSpc>
              <a:spcBef>
                <a:spcPts val="0"/>
              </a:spcBef>
              <a:spcAft>
                <a:spcPts val="0"/>
              </a:spcAft>
              <a:buClr>
                <a:srgbClr val="FF004E"/>
              </a:buClr>
              <a:buSzPct val="100000"/>
              <a:buFont typeface="Titillium Web"/>
              <a:buNone/>
              <a:tabLst/>
              <a:defRPr/>
            </a:pPr>
            <a:r>
              <a:rPr lang="en-US" sz="4000" b="1" dirty="0">
                <a:solidFill>
                  <a:srgbClr val="1F497D">
                    <a:lumMod val="60000"/>
                    <a:lumOff val="40000"/>
                  </a:srgbClr>
                </a:solidFill>
                <a:latin typeface="Arial"/>
              </a:rPr>
              <a:t>Update Houston’s adopted 2014 National Electrical Code with new 2017 standards</a:t>
            </a:r>
            <a:endParaRPr kumimoji="0" lang="en-US" sz="4000" b="1" i="0" u="none" strike="noStrike" kern="0" cap="none" spc="0" normalizeH="0" baseline="0" noProof="0" dirty="0">
              <a:ln>
                <a:noFill/>
              </a:ln>
              <a:solidFill>
                <a:srgbClr val="1F497D">
                  <a:lumMod val="60000"/>
                  <a:lumOff val="40000"/>
                </a:srgbClr>
              </a:solidFill>
              <a:effectLst/>
              <a:uLnTx/>
              <a:uFillTx/>
              <a:latin typeface="Arial"/>
              <a:cs typeface="Titillium Web"/>
              <a:sym typeface="Titillium Web"/>
            </a:endParaRPr>
          </a:p>
        </p:txBody>
      </p:sp>
    </p:spTree>
    <p:extLst>
      <p:ext uri="{BB962C8B-B14F-4D97-AF65-F5344CB8AC3E}">
        <p14:creationId xmlns:p14="http://schemas.microsoft.com/office/powerpoint/2010/main" val="279909788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4" name="Shape 146">
            <a:extLst>
              <a:ext uri="{FF2B5EF4-FFF2-40B4-BE49-F238E27FC236}">
                <a16:creationId xmlns:a16="http://schemas.microsoft.com/office/drawing/2014/main" id="{0760083F-B6CD-4E43-A506-0ABE354ADFF0}"/>
              </a:ext>
            </a:extLst>
          </p:cNvPr>
          <p:cNvSpPr txBox="1">
            <a:spLocks noGrp="1"/>
          </p:cNvSpPr>
          <p:nvPr>
            <p:ph type="title"/>
          </p:nvPr>
        </p:nvSpPr>
        <p:spPr>
          <a:xfrm>
            <a:off x="654542" y="603504"/>
            <a:ext cx="7341594" cy="539222"/>
          </a:xfrm>
          <a:prstGeom prst="rect">
            <a:avLst/>
          </a:prstGeom>
        </p:spPr>
        <p:txBody>
          <a:bodyPr lIns="91425" tIns="91425" rIns="91425" bIns="91425" anchor="t" anchorCtr="0">
            <a:noAutofit/>
          </a:bodyPr>
          <a:lstStyle/>
          <a:p>
            <a:r>
              <a:rPr lang="en-US"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UPDATES</a:t>
            </a:r>
            <a:endParaRPr lang="en"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5" name="Rectangle 4">
            <a:extLst>
              <a:ext uri="{FF2B5EF4-FFF2-40B4-BE49-F238E27FC236}">
                <a16:creationId xmlns:a16="http://schemas.microsoft.com/office/drawing/2014/main" id="{3C690E34-0A63-4ADF-AB0A-7671F73CD625}"/>
              </a:ext>
            </a:extLst>
          </p:cNvPr>
          <p:cNvSpPr/>
          <p:nvPr/>
        </p:nvSpPr>
        <p:spPr>
          <a:xfrm>
            <a:off x="654542" y="1439152"/>
            <a:ext cx="8306578" cy="3187796"/>
          </a:xfrm>
          <a:prstGeom prst="rect">
            <a:avLst/>
          </a:prstGeom>
        </p:spPr>
        <p:txBody>
          <a:bodyPr wrap="square">
            <a:spAutoFit/>
          </a:bodyPr>
          <a:lstStyle/>
          <a:p>
            <a:pPr>
              <a:lnSpc>
                <a:spcPct val="107000"/>
              </a:lnSpc>
            </a:pPr>
            <a:r>
              <a:rPr lang="en-US" sz="2800" dirty="0">
                <a:solidFill>
                  <a:schemeClr val="tx1">
                    <a:lumMod val="75000"/>
                    <a:lumOff val="25000"/>
                  </a:schemeClr>
                </a:solidFill>
                <a:latin typeface="+mn-lt"/>
              </a:rPr>
              <a:t>Texas Commission of Licensing and Regulation adopted amendments to </a:t>
            </a:r>
            <a:r>
              <a:rPr lang="en-US" sz="2800" b="1" dirty="0">
                <a:solidFill>
                  <a:schemeClr val="bg2">
                    <a:lumMod val="60000"/>
                    <a:lumOff val="40000"/>
                  </a:schemeClr>
                </a:solidFill>
                <a:latin typeface="+mn-lt"/>
              </a:rPr>
              <a:t>Chapter 73.100 </a:t>
            </a:r>
            <a:r>
              <a:rPr lang="en-US" sz="2800" dirty="0">
                <a:solidFill>
                  <a:schemeClr val="tx1">
                    <a:lumMod val="75000"/>
                    <a:lumOff val="25000"/>
                  </a:schemeClr>
                </a:solidFill>
                <a:latin typeface="+mn-lt"/>
              </a:rPr>
              <a:t>of the Electrician Administrative Rules </a:t>
            </a:r>
          </a:p>
          <a:p>
            <a:pPr>
              <a:lnSpc>
                <a:spcPct val="107000"/>
              </a:lnSpc>
            </a:pPr>
            <a:endParaRPr lang="en-US" sz="2800" dirty="0">
              <a:solidFill>
                <a:schemeClr val="tx1">
                  <a:lumMod val="75000"/>
                  <a:lumOff val="25000"/>
                </a:schemeClr>
              </a:solidFill>
              <a:latin typeface="+mn-lt"/>
            </a:endParaRPr>
          </a:p>
          <a:p>
            <a:pPr>
              <a:lnSpc>
                <a:spcPct val="107000"/>
              </a:lnSpc>
            </a:pPr>
            <a:r>
              <a:rPr lang="en-US" sz="2800" b="1" dirty="0">
                <a:solidFill>
                  <a:schemeClr val="bg2">
                    <a:lumMod val="60000"/>
                    <a:lumOff val="40000"/>
                  </a:schemeClr>
                </a:solidFill>
                <a:latin typeface="+mn-lt"/>
              </a:rPr>
              <a:t>2017 National Electrical Code </a:t>
            </a:r>
            <a:r>
              <a:rPr lang="en-US" sz="2800" dirty="0">
                <a:solidFill>
                  <a:schemeClr val="tx1">
                    <a:lumMod val="75000"/>
                    <a:lumOff val="25000"/>
                  </a:schemeClr>
                </a:solidFill>
                <a:latin typeface="+mn-lt"/>
              </a:rPr>
              <a:t>became new </a:t>
            </a:r>
            <a:r>
              <a:rPr lang="en-US" sz="2800" b="1" dirty="0">
                <a:solidFill>
                  <a:schemeClr val="bg2">
                    <a:lumMod val="60000"/>
                    <a:lumOff val="40000"/>
                  </a:schemeClr>
                </a:solidFill>
                <a:latin typeface="+mn-lt"/>
              </a:rPr>
              <a:t>minimum standard </a:t>
            </a:r>
            <a:r>
              <a:rPr lang="en-US" sz="2800" dirty="0">
                <a:solidFill>
                  <a:schemeClr val="tx1">
                    <a:lumMod val="75000"/>
                    <a:lumOff val="25000"/>
                  </a:schemeClr>
                </a:solidFill>
                <a:latin typeface="+mn-lt"/>
              </a:rPr>
              <a:t>for all electrical work in Texas </a:t>
            </a:r>
            <a:r>
              <a:rPr lang="en-US" sz="2000" i="1" dirty="0">
                <a:solidFill>
                  <a:schemeClr val="tx1">
                    <a:lumMod val="75000"/>
                    <a:lumOff val="25000"/>
                  </a:schemeClr>
                </a:solidFill>
                <a:latin typeface="+mn-lt"/>
              </a:rPr>
              <a:t>(effective September 15, 2017)</a:t>
            </a:r>
            <a:endParaRPr lang="en-US" sz="2800" i="1" dirty="0">
              <a:solidFill>
                <a:schemeClr val="tx1">
                  <a:lumMod val="75000"/>
                  <a:lumOff val="25000"/>
                </a:schemeClr>
              </a:solidFill>
              <a:latin typeface="+mn-lt"/>
            </a:endParaRPr>
          </a:p>
        </p:txBody>
      </p:sp>
    </p:spTree>
    <p:extLst>
      <p:ext uri="{BB962C8B-B14F-4D97-AF65-F5344CB8AC3E}">
        <p14:creationId xmlns:p14="http://schemas.microsoft.com/office/powerpoint/2010/main" val="129054505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3F32E0BE-102F-43A8-8676-FD9D52557C87}"/>
              </a:ext>
            </a:extLst>
          </p:cNvPr>
          <p:cNvSpPr txBox="1">
            <a:spLocks noGrp="1"/>
          </p:cNvSpPr>
          <p:nvPr>
            <p:ph type="title"/>
          </p:nvPr>
        </p:nvSpPr>
        <p:spPr>
          <a:xfrm>
            <a:off x="638240" y="654324"/>
            <a:ext cx="7247694" cy="553968"/>
          </a:xfrm>
          <a:prstGeom prst="rect">
            <a:avLst/>
          </a:prstGeom>
          <a:noFill/>
        </p:spPr>
        <p:txBody>
          <a:bodyPr wrap="square" rtlCol="0">
            <a:spAutoFit/>
          </a:bodyPr>
          <a:lstStyle/>
          <a:p>
            <a:r>
              <a:rPr lang="en-US"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UPDATES</a:t>
            </a:r>
          </a:p>
        </p:txBody>
      </p:sp>
      <p:sp>
        <p:nvSpPr>
          <p:cNvPr id="10" name="TextBox 9">
            <a:extLst>
              <a:ext uri="{FF2B5EF4-FFF2-40B4-BE49-F238E27FC236}">
                <a16:creationId xmlns:a16="http://schemas.microsoft.com/office/drawing/2014/main" id="{BC7AEB64-715C-4E61-A604-7A72A0B4C793}"/>
              </a:ext>
            </a:extLst>
          </p:cNvPr>
          <p:cNvSpPr txBox="1"/>
          <p:nvPr/>
        </p:nvSpPr>
        <p:spPr>
          <a:xfrm>
            <a:off x="457200" y="1563557"/>
            <a:ext cx="8964585" cy="2785378"/>
          </a:xfrm>
          <a:prstGeom prst="rect">
            <a:avLst/>
          </a:prstGeom>
          <a:noFill/>
        </p:spPr>
        <p:txBody>
          <a:bodyPr wrap="square" rtlCol="0">
            <a:spAutoFit/>
          </a:bodyPr>
          <a:lstStyle/>
          <a:p>
            <a:pPr>
              <a:spcAft>
                <a:spcPts val="1200"/>
              </a:spcAft>
            </a:pPr>
            <a:r>
              <a:rPr lang="en-US" sz="2700" dirty="0">
                <a:solidFill>
                  <a:schemeClr val="bg2">
                    <a:lumMod val="60000"/>
                    <a:lumOff val="40000"/>
                  </a:schemeClr>
                </a:solidFill>
                <a:latin typeface="+mn-lt"/>
                <a:sym typeface="Titillium Web"/>
              </a:rPr>
              <a:t>Section 103 </a:t>
            </a:r>
            <a:r>
              <a:rPr lang="en-US" sz="2700" dirty="0">
                <a:solidFill>
                  <a:schemeClr val="tx1">
                    <a:lumMod val="75000"/>
                    <a:lumOff val="25000"/>
                  </a:schemeClr>
                </a:solidFill>
                <a:latin typeface="+mn-lt"/>
                <a:sym typeface="Titillium Web"/>
              </a:rPr>
              <a:t>– deleted definition of firewall</a:t>
            </a:r>
          </a:p>
          <a:p>
            <a:pPr>
              <a:spcAft>
                <a:spcPts val="1200"/>
              </a:spcAft>
            </a:pPr>
            <a:r>
              <a:rPr lang="en-US" sz="2700" dirty="0">
                <a:solidFill>
                  <a:schemeClr val="bg2">
                    <a:lumMod val="60000"/>
                    <a:lumOff val="40000"/>
                  </a:schemeClr>
                </a:solidFill>
                <a:latin typeface="+mn-lt"/>
                <a:sym typeface="Titillium Web"/>
              </a:rPr>
              <a:t>Section 302.1</a:t>
            </a:r>
            <a:r>
              <a:rPr lang="en-US" sz="2700" dirty="0">
                <a:solidFill>
                  <a:schemeClr val="tx1">
                    <a:lumMod val="75000"/>
                    <a:lumOff val="25000"/>
                  </a:schemeClr>
                </a:solidFill>
                <a:latin typeface="+mn-lt"/>
                <a:sym typeface="Titillium Web"/>
              </a:rPr>
              <a:t> – clarified who can obtain permits</a:t>
            </a:r>
          </a:p>
          <a:p>
            <a:pPr>
              <a:spcAft>
                <a:spcPts val="1200"/>
              </a:spcAft>
            </a:pPr>
            <a:r>
              <a:rPr lang="en-US" sz="2700" dirty="0">
                <a:solidFill>
                  <a:schemeClr val="bg2">
                    <a:lumMod val="60000"/>
                    <a:lumOff val="40000"/>
                  </a:schemeClr>
                </a:solidFill>
                <a:latin typeface="+mn-lt"/>
                <a:sym typeface="Titillium Web"/>
              </a:rPr>
              <a:t>Section 304.5 </a:t>
            </a:r>
            <a:r>
              <a:rPr lang="en-US" sz="2700" dirty="0">
                <a:solidFill>
                  <a:schemeClr val="tx1">
                    <a:lumMod val="75000"/>
                    <a:lumOff val="25000"/>
                  </a:schemeClr>
                </a:solidFill>
                <a:latin typeface="+mn-lt"/>
                <a:sym typeface="Titillium Web"/>
              </a:rPr>
              <a:t>– standardized city refund policy</a:t>
            </a:r>
          </a:p>
          <a:p>
            <a:pPr lvl="0">
              <a:spcAft>
                <a:spcPts val="1200"/>
              </a:spcAft>
            </a:pPr>
            <a:r>
              <a:rPr lang="en-US" sz="2700" dirty="0">
                <a:solidFill>
                  <a:schemeClr val="bg2">
                    <a:lumMod val="60000"/>
                    <a:lumOff val="40000"/>
                  </a:schemeClr>
                </a:solidFill>
                <a:latin typeface="+mn-lt"/>
              </a:rPr>
              <a:t>Section 304.6 </a:t>
            </a:r>
            <a:r>
              <a:rPr lang="en-US" sz="2700" dirty="0">
                <a:solidFill>
                  <a:schemeClr val="tx1">
                    <a:lumMod val="75000"/>
                    <a:lumOff val="25000"/>
                  </a:schemeClr>
                </a:solidFill>
                <a:latin typeface="+mn-lt"/>
              </a:rPr>
              <a:t>– deleted registration fees for electricians</a:t>
            </a:r>
          </a:p>
          <a:p>
            <a:pPr lvl="0"/>
            <a:r>
              <a:rPr lang="en-US" sz="2700" dirty="0">
                <a:solidFill>
                  <a:schemeClr val="bg2">
                    <a:lumMod val="60000"/>
                    <a:lumOff val="40000"/>
                  </a:schemeClr>
                </a:solidFill>
                <a:latin typeface="+mn-lt"/>
              </a:rPr>
              <a:t>Section 403.5 </a:t>
            </a:r>
            <a:r>
              <a:rPr lang="en-US" sz="2700" dirty="0">
                <a:solidFill>
                  <a:schemeClr val="tx1">
                    <a:lumMod val="75000"/>
                    <a:lumOff val="25000"/>
                  </a:schemeClr>
                </a:solidFill>
                <a:latin typeface="+mn-lt"/>
              </a:rPr>
              <a:t>– modified days to re-permit</a:t>
            </a:r>
          </a:p>
        </p:txBody>
      </p:sp>
    </p:spTree>
    <p:extLst>
      <p:ext uri="{BB962C8B-B14F-4D97-AF65-F5344CB8AC3E}">
        <p14:creationId xmlns:p14="http://schemas.microsoft.com/office/powerpoint/2010/main" val="309094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extBox 4"/>
          <p:cNvSpPr txBox="1"/>
          <p:nvPr/>
        </p:nvSpPr>
        <p:spPr>
          <a:xfrm>
            <a:off x="3334528" y="1432907"/>
            <a:ext cx="1798475" cy="323165"/>
          </a:xfrm>
          <a:prstGeom prst="rect">
            <a:avLst/>
          </a:prstGeom>
          <a:no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chemeClr val="bg1"/>
                </a:solidFill>
                <a:effectLst/>
                <a:uLnTx/>
                <a:uFillTx/>
                <a:latin typeface="+mn-lt"/>
              </a:rPr>
              <a:t>Director</a:t>
            </a:r>
          </a:p>
        </p:txBody>
      </p:sp>
      <p:sp>
        <p:nvSpPr>
          <p:cNvPr id="7" name="Shape 146">
            <a:extLst>
              <a:ext uri="{FF2B5EF4-FFF2-40B4-BE49-F238E27FC236}">
                <a16:creationId xmlns:a16="http://schemas.microsoft.com/office/drawing/2014/main" id="{1E690D36-0573-434F-91A5-83C3C981B115}"/>
              </a:ext>
            </a:extLst>
          </p:cNvPr>
          <p:cNvSpPr txBox="1">
            <a:spLocks noGrp="1"/>
          </p:cNvSpPr>
          <p:nvPr>
            <p:ph type="title"/>
          </p:nvPr>
        </p:nvSpPr>
        <p:spPr>
          <a:xfrm>
            <a:off x="654542" y="622274"/>
            <a:ext cx="5618242" cy="666367"/>
          </a:xfrm>
          <a:prstGeom prst="rect">
            <a:avLst/>
          </a:prstGeom>
        </p:spPr>
        <p:txBody>
          <a:bodyPr lIns="91425" tIns="91425" rIns="91425" bIns="91425" anchor="t" anchorCtr="0">
            <a:noAutofit/>
          </a:bodyPr>
          <a:lstStyle/>
          <a:p>
            <a:r>
              <a:rPr lang="en-US"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NEXT STEPS</a:t>
            </a:r>
            <a:endParaRPr lang="en"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2" name="TextBox 1">
            <a:extLst>
              <a:ext uri="{FF2B5EF4-FFF2-40B4-BE49-F238E27FC236}">
                <a16:creationId xmlns:a16="http://schemas.microsoft.com/office/drawing/2014/main" id="{CA1383B1-751A-4A9B-8018-936990E90FE6}"/>
              </a:ext>
            </a:extLst>
          </p:cNvPr>
          <p:cNvSpPr txBox="1"/>
          <p:nvPr/>
        </p:nvSpPr>
        <p:spPr>
          <a:xfrm>
            <a:off x="770964" y="1288641"/>
            <a:ext cx="8464475" cy="4247317"/>
          </a:xfrm>
          <a:prstGeom prst="rect">
            <a:avLst/>
          </a:prstGeom>
          <a:noFill/>
        </p:spPr>
        <p:txBody>
          <a:bodyPr wrap="square" rtlCol="0">
            <a:spAutoFit/>
          </a:bodyPr>
          <a:lstStyle/>
          <a:p>
            <a:pPr marL="514350" indent="-514350">
              <a:buAutoNum type="arabicPeriod"/>
            </a:pPr>
            <a:r>
              <a:rPr lang="en-US" sz="2400" dirty="0">
                <a:solidFill>
                  <a:schemeClr val="tx1">
                    <a:lumMod val="75000"/>
                    <a:lumOff val="25000"/>
                  </a:schemeClr>
                </a:solidFill>
                <a:latin typeface="+mn-lt"/>
              </a:rPr>
              <a:t>Recommendations go to Office of Regulatory Affairs + Construction Industry Council. Receive public input </a:t>
            </a:r>
            <a:r>
              <a:rPr lang="en-US" sz="2400" dirty="0">
                <a:solidFill>
                  <a:schemeClr val="bg2">
                    <a:lumMod val="20000"/>
                    <a:lumOff val="80000"/>
                  </a:schemeClr>
                </a:solidFill>
                <a:latin typeface="+mn-lt"/>
              </a:rPr>
              <a:t>	</a:t>
            </a:r>
            <a:endParaRPr lang="en-US" sz="2400" dirty="0">
              <a:solidFill>
                <a:schemeClr val="bg2">
                  <a:lumMod val="60000"/>
                  <a:lumOff val="40000"/>
                </a:schemeClr>
              </a:solidFill>
              <a:latin typeface="+mn-lt"/>
            </a:endParaRPr>
          </a:p>
          <a:p>
            <a:endParaRPr lang="en-US" sz="1800" dirty="0">
              <a:solidFill>
                <a:schemeClr val="bg2">
                  <a:lumMod val="60000"/>
                  <a:lumOff val="40000"/>
                </a:schemeClr>
              </a:solidFill>
              <a:latin typeface="+mn-lt"/>
            </a:endParaRPr>
          </a:p>
          <a:p>
            <a:pPr marL="514350" indent="-514350">
              <a:buFont typeface="+mj-lt"/>
              <a:buAutoNum type="arabicPeriod" startAt="2"/>
            </a:pPr>
            <a:r>
              <a:rPr lang="en-US" sz="2400" dirty="0">
                <a:solidFill>
                  <a:schemeClr val="tx1">
                    <a:lumMod val="75000"/>
                    <a:lumOff val="25000"/>
                  </a:schemeClr>
                </a:solidFill>
                <a:latin typeface="+mn-lt"/>
              </a:rPr>
              <a:t>Houston Public Works obtains final </a:t>
            </a:r>
            <a:r>
              <a:rPr lang="en-US" sz="2400" dirty="0">
                <a:solidFill>
                  <a:schemeClr val="tx1">
                    <a:lumMod val="75000"/>
                    <a:lumOff val="25000"/>
                  </a:schemeClr>
                </a:solidFill>
              </a:rPr>
              <a:t>recommendations</a:t>
            </a:r>
          </a:p>
          <a:p>
            <a:pPr marL="514350" indent="-514350">
              <a:buFont typeface="+mj-lt"/>
              <a:buAutoNum type="arabicPeriod" startAt="2"/>
            </a:pPr>
            <a:endParaRPr lang="en-US" sz="1800" dirty="0">
              <a:solidFill>
                <a:schemeClr val="tx1">
                  <a:lumMod val="75000"/>
                  <a:lumOff val="25000"/>
                </a:schemeClr>
              </a:solidFill>
              <a:latin typeface="+mn-lt"/>
            </a:endParaRPr>
          </a:p>
          <a:p>
            <a:pPr marL="514350" indent="-514350">
              <a:buFont typeface="+mj-lt"/>
              <a:buAutoNum type="arabicPeriod" startAt="2"/>
            </a:pPr>
            <a:r>
              <a:rPr lang="en-US" sz="2400" dirty="0">
                <a:solidFill>
                  <a:schemeClr val="tx1">
                    <a:lumMod val="75000"/>
                    <a:lumOff val="25000"/>
                  </a:schemeClr>
                </a:solidFill>
                <a:latin typeface="+mn-lt"/>
              </a:rPr>
              <a:t>TTI reviews </a:t>
            </a:r>
            <a:r>
              <a:rPr lang="en-US" sz="2400" dirty="0">
                <a:solidFill>
                  <a:schemeClr val="tx1">
                    <a:lumMod val="75000"/>
                    <a:lumOff val="25000"/>
                  </a:schemeClr>
                </a:solidFill>
              </a:rPr>
              <a:t>recommendations</a:t>
            </a:r>
            <a:endParaRPr lang="en-US" sz="2400" dirty="0">
              <a:solidFill>
                <a:schemeClr val="tx1">
                  <a:lumMod val="75000"/>
                  <a:lumOff val="25000"/>
                </a:schemeClr>
              </a:solidFill>
              <a:latin typeface="+mn-lt"/>
            </a:endParaRPr>
          </a:p>
          <a:p>
            <a:pPr marL="514350" indent="-514350">
              <a:buFont typeface="+mj-lt"/>
              <a:buAutoNum type="arabicPeriod" startAt="2"/>
            </a:pPr>
            <a:endParaRPr lang="en-US" sz="1800" dirty="0">
              <a:solidFill>
                <a:schemeClr val="tx1">
                  <a:lumMod val="75000"/>
                  <a:lumOff val="25000"/>
                </a:schemeClr>
              </a:solidFill>
              <a:latin typeface="+mn-lt"/>
            </a:endParaRPr>
          </a:p>
          <a:p>
            <a:pPr marL="514350" indent="-514350">
              <a:buFont typeface="+mj-lt"/>
              <a:buAutoNum type="arabicPeriod" startAt="2"/>
            </a:pPr>
            <a:r>
              <a:rPr lang="en-US" sz="2400" dirty="0">
                <a:solidFill>
                  <a:schemeClr val="tx1">
                    <a:lumMod val="75000"/>
                    <a:lumOff val="25000"/>
                  </a:schemeClr>
                </a:solidFill>
                <a:latin typeface="+mn-lt"/>
              </a:rPr>
              <a:t>Ordinance presented to Mayor &amp; Council</a:t>
            </a:r>
          </a:p>
          <a:p>
            <a:pPr marL="514350" indent="-514350">
              <a:buFont typeface="+mj-lt"/>
              <a:buAutoNum type="arabicPeriod" startAt="2"/>
            </a:pPr>
            <a:endParaRPr lang="en-US" sz="2400" dirty="0">
              <a:solidFill>
                <a:schemeClr val="tx1">
                  <a:lumMod val="75000"/>
                  <a:lumOff val="25000"/>
                </a:schemeClr>
              </a:solidFill>
              <a:latin typeface="+mn-lt"/>
            </a:endParaRPr>
          </a:p>
          <a:p>
            <a:pPr marL="514350" indent="-514350">
              <a:buFont typeface="+mj-lt"/>
              <a:buAutoNum type="arabicPeriod" startAt="2"/>
            </a:pPr>
            <a:r>
              <a:rPr lang="en-US" sz="2400" dirty="0">
                <a:solidFill>
                  <a:schemeClr val="tx1">
                    <a:lumMod val="75000"/>
                    <a:lumOff val="25000"/>
                  </a:schemeClr>
                </a:solidFill>
                <a:latin typeface="+mn-lt"/>
              </a:rPr>
              <a:t>Effective 30 days from adoption (per State law)</a:t>
            </a:r>
          </a:p>
          <a:p>
            <a:pPr marL="514350" indent="-514350">
              <a:buFont typeface="+mj-lt"/>
              <a:buAutoNum type="arabicPeriod" startAt="2"/>
            </a:pPr>
            <a:endParaRPr lang="en-US" sz="2400" dirty="0">
              <a:solidFill>
                <a:schemeClr val="tx1">
                  <a:lumMod val="75000"/>
                  <a:lumOff val="25000"/>
                </a:schemeClr>
              </a:solidFill>
              <a:latin typeface="+mn-lt"/>
            </a:endParaRPr>
          </a:p>
          <a:p>
            <a:pPr marL="514350" indent="-514350">
              <a:buFont typeface="+mj-lt"/>
              <a:buAutoNum type="arabicPeriod" startAt="2"/>
            </a:pPr>
            <a:endParaRPr lang="en-US" sz="2400" dirty="0">
              <a:solidFill>
                <a:schemeClr val="bg2">
                  <a:lumMod val="60000"/>
                  <a:lumOff val="40000"/>
                </a:schemeClr>
              </a:solidFill>
            </a:endParaRPr>
          </a:p>
        </p:txBody>
      </p:sp>
      <p:pic>
        <p:nvPicPr>
          <p:cNvPr id="6" name="Graphic 5" descr="Checkmark">
            <a:extLst>
              <a:ext uri="{FF2B5EF4-FFF2-40B4-BE49-F238E27FC236}">
                <a16:creationId xmlns:a16="http://schemas.microsoft.com/office/drawing/2014/main" id="{57184643-654D-4E43-8B90-C7008CC22D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32" y="1320169"/>
            <a:ext cx="548640" cy="548640"/>
          </a:xfrm>
          <a:prstGeom prst="rect">
            <a:avLst/>
          </a:prstGeom>
        </p:spPr>
      </p:pic>
      <p:pic>
        <p:nvPicPr>
          <p:cNvPr id="11" name="Graphic 10" descr="Checkmark">
            <a:extLst>
              <a:ext uri="{FF2B5EF4-FFF2-40B4-BE49-F238E27FC236}">
                <a16:creationId xmlns:a16="http://schemas.microsoft.com/office/drawing/2014/main" id="{C691C7A6-2675-4067-A084-80D5335E2A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32" y="2299255"/>
            <a:ext cx="548640" cy="548640"/>
          </a:xfrm>
          <a:prstGeom prst="rect">
            <a:avLst/>
          </a:prstGeom>
        </p:spPr>
      </p:pic>
      <p:pic>
        <p:nvPicPr>
          <p:cNvPr id="12" name="Graphic 11" descr="Checkmark">
            <a:extLst>
              <a:ext uri="{FF2B5EF4-FFF2-40B4-BE49-F238E27FC236}">
                <a16:creationId xmlns:a16="http://schemas.microsoft.com/office/drawing/2014/main" id="{0BA26801-0040-4796-8689-31CE6C3148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32" y="2944811"/>
            <a:ext cx="548640" cy="548640"/>
          </a:xfrm>
          <a:prstGeom prst="rect">
            <a:avLst/>
          </a:prstGeom>
        </p:spPr>
      </p:pic>
    </p:spTree>
    <p:extLst>
      <p:ext uri="{BB962C8B-B14F-4D97-AF65-F5344CB8AC3E}">
        <p14:creationId xmlns:p14="http://schemas.microsoft.com/office/powerpoint/2010/main" val="139010976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1" y="1634085"/>
            <a:ext cx="9143999" cy="1159799"/>
          </a:xfrm>
          <a:prstGeom prst="rect">
            <a:avLst/>
          </a:prstGeom>
        </p:spPr>
        <p:txBody>
          <a:bodyPr lIns="91425" tIns="91425" rIns="91425" bIns="91425" anchor="t" anchorCtr="0">
            <a:noAutofit/>
          </a:bodyPr>
          <a:lstStyle/>
          <a:p>
            <a:pPr lvl="0">
              <a:spcBef>
                <a:spcPts val="0"/>
              </a:spcBef>
              <a:buNone/>
            </a:pPr>
            <a:r>
              <a:rPr lang="en-US" sz="7200" dirty="0">
                <a:solidFill>
                  <a:srgbClr val="FFFFFF"/>
                </a:solidFill>
                <a:latin typeface="+mn-lt"/>
              </a:rPr>
              <a:t>RECOMMENDATION</a:t>
            </a:r>
            <a:endParaRPr lang="en" sz="7200" dirty="0">
              <a:solidFill>
                <a:srgbClr val="FFFFFF"/>
              </a:solidFill>
              <a:latin typeface="+mn-lt"/>
            </a:endParaRPr>
          </a:p>
        </p:txBody>
      </p:sp>
      <p:sp>
        <p:nvSpPr>
          <p:cNvPr id="3" name="Shape 81">
            <a:extLst>
              <a:ext uri="{FF2B5EF4-FFF2-40B4-BE49-F238E27FC236}">
                <a16:creationId xmlns:a16="http://schemas.microsoft.com/office/drawing/2014/main" id="{B5AFD2CE-D0FE-43AF-A8EB-09C1682327D0}"/>
              </a:ext>
            </a:extLst>
          </p:cNvPr>
          <p:cNvSpPr txBox="1">
            <a:spLocks/>
          </p:cNvSpPr>
          <p:nvPr/>
        </p:nvSpPr>
        <p:spPr>
          <a:xfrm>
            <a:off x="175098" y="3036161"/>
            <a:ext cx="8968901" cy="179319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285750" marR="0" lvl="0" indent="-285750" algn="l" rtl="0">
              <a:lnSpc>
                <a:spcPct val="100000"/>
              </a:lnSpc>
              <a:spcBef>
                <a:spcPts val="60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1pPr>
            <a:lvl2pPr marR="0" lvl="1"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2pPr>
            <a:lvl3pPr marR="0" lvl="2"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3pPr>
            <a:lvl4pPr marR="0" lvl="3"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4pPr>
            <a:lvl5pPr marR="0" lvl="4"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5pPr>
            <a:lvl6pPr marR="0" lvl="5"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6pPr>
            <a:lvl7pPr marR="0" lvl="6"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7pPr>
            <a:lvl8pPr marR="0" lvl="7"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8pPr>
            <a:lvl9pPr marR="0" lvl="8"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9pPr>
          </a:lstStyle>
          <a:p>
            <a:pPr marL="285750" marR="0" lvl="0" indent="-285750" defTabSz="914400" rtl="0" eaLnBrk="1" fontAlgn="auto" latinLnBrk="0" hangingPunct="1">
              <a:lnSpc>
                <a:spcPct val="100000"/>
              </a:lnSpc>
              <a:spcBef>
                <a:spcPts val="0"/>
              </a:spcBef>
              <a:spcAft>
                <a:spcPts val="0"/>
              </a:spcAft>
              <a:buClr>
                <a:srgbClr val="FF004E"/>
              </a:buClr>
              <a:buSzPct val="100000"/>
              <a:buFont typeface="Titillium Web"/>
              <a:buNone/>
              <a:tabLst/>
              <a:defRPr/>
            </a:pPr>
            <a:r>
              <a:rPr lang="en-US" sz="4000" b="1" dirty="0">
                <a:solidFill>
                  <a:srgbClr val="1F497D">
                    <a:lumMod val="60000"/>
                    <a:lumOff val="40000"/>
                  </a:srgbClr>
                </a:solidFill>
                <a:latin typeface="Arial"/>
              </a:rPr>
              <a:t>Approve </a:t>
            </a:r>
            <a:r>
              <a:rPr kumimoji="0" lang="en-US" sz="4000" b="1" i="0" u="none" strike="noStrike" kern="0" cap="none" spc="0" normalizeH="0" baseline="0" noProof="0" dirty="0">
                <a:ln>
                  <a:noFill/>
                </a:ln>
                <a:solidFill>
                  <a:srgbClr val="1F497D">
                    <a:lumMod val="60000"/>
                    <a:lumOff val="40000"/>
                  </a:srgbClr>
                </a:solidFill>
                <a:effectLst/>
                <a:uLnTx/>
                <a:uFillTx/>
                <a:latin typeface="Arial"/>
                <a:cs typeface="Titillium Web"/>
                <a:sym typeface="Titillium Web"/>
              </a:rPr>
              <a:t>ordinance updating </a:t>
            </a:r>
          </a:p>
          <a:p>
            <a:pPr marL="285750" marR="0" lvl="0" indent="-285750" defTabSz="914400" rtl="0" eaLnBrk="1" fontAlgn="auto" latinLnBrk="0" hangingPunct="1">
              <a:lnSpc>
                <a:spcPct val="100000"/>
              </a:lnSpc>
              <a:spcBef>
                <a:spcPts val="0"/>
              </a:spcBef>
              <a:spcAft>
                <a:spcPts val="0"/>
              </a:spcAft>
              <a:buClr>
                <a:srgbClr val="FF004E"/>
              </a:buClr>
              <a:buSzPct val="100000"/>
              <a:buFont typeface="Titillium Web"/>
              <a:buNone/>
              <a:tabLst/>
              <a:defRPr/>
            </a:pPr>
            <a:r>
              <a:rPr kumimoji="0" lang="en-US" sz="4000" b="1" i="0" u="none" strike="noStrike" kern="0" cap="none" spc="0" normalizeH="0" baseline="0" noProof="0" dirty="0">
                <a:ln>
                  <a:noFill/>
                </a:ln>
                <a:solidFill>
                  <a:srgbClr val="1F497D">
                    <a:lumMod val="60000"/>
                    <a:lumOff val="40000"/>
                  </a:srgbClr>
                </a:solidFill>
                <a:effectLst/>
                <a:uLnTx/>
                <a:uFillTx/>
                <a:latin typeface="Arial"/>
                <a:cs typeface="Titillium Web"/>
                <a:sym typeface="Titillium Web"/>
              </a:rPr>
              <a:t>City of Houston Electrical Code </a:t>
            </a:r>
          </a:p>
        </p:txBody>
      </p:sp>
    </p:spTree>
    <p:extLst>
      <p:ext uri="{BB962C8B-B14F-4D97-AF65-F5344CB8AC3E}">
        <p14:creationId xmlns:p14="http://schemas.microsoft.com/office/powerpoint/2010/main" val="71297499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0" y="1591393"/>
            <a:ext cx="9144002" cy="1159799"/>
          </a:xfrm>
          <a:prstGeom prst="rect">
            <a:avLst/>
          </a:prstGeom>
        </p:spPr>
        <p:txBody>
          <a:bodyPr lIns="91425" tIns="91425" rIns="91425" bIns="91425" anchor="t" anchorCtr="0">
            <a:noAutofit/>
          </a:bodyPr>
          <a:lstStyle/>
          <a:p>
            <a:pPr algn="ctr"/>
            <a:r>
              <a:rPr lang="en-US" sz="7500" dirty="0">
                <a:solidFill>
                  <a:srgbClr val="FFFFFF"/>
                </a:solidFill>
                <a:latin typeface="+mn-lt"/>
              </a:rPr>
              <a:t>THANK YOU</a:t>
            </a:r>
            <a:endParaRPr lang="en" sz="7500" dirty="0">
              <a:solidFill>
                <a:srgbClr val="FFFFFF"/>
              </a:solidFill>
              <a:latin typeface="+mn-lt"/>
            </a:endParaRPr>
          </a:p>
        </p:txBody>
      </p:sp>
      <p:sp>
        <p:nvSpPr>
          <p:cNvPr id="6" name="Shape 81">
            <a:extLst>
              <a:ext uri="{FF2B5EF4-FFF2-40B4-BE49-F238E27FC236}">
                <a16:creationId xmlns:a16="http://schemas.microsoft.com/office/drawing/2014/main" id="{1DEFF77E-A7E6-4AB8-94EC-2096FA6D8410}"/>
              </a:ext>
            </a:extLst>
          </p:cNvPr>
          <p:cNvSpPr txBox="1">
            <a:spLocks/>
          </p:cNvSpPr>
          <p:nvPr/>
        </p:nvSpPr>
        <p:spPr>
          <a:xfrm>
            <a:off x="0" y="2751192"/>
            <a:ext cx="9144002" cy="179319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285750" marR="0" lvl="0" indent="-285750" algn="l" rtl="0">
              <a:lnSpc>
                <a:spcPct val="100000"/>
              </a:lnSpc>
              <a:spcBef>
                <a:spcPts val="60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1pPr>
            <a:lvl2pPr marR="0" lvl="1"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2pPr>
            <a:lvl3pPr marR="0" lvl="2" algn="l" rtl="0">
              <a:lnSpc>
                <a:spcPct val="100000"/>
              </a:lnSpc>
              <a:spcBef>
                <a:spcPts val="48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3pPr>
            <a:lvl4pPr marR="0" lvl="3"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4pPr>
            <a:lvl5pPr marR="0" lvl="4"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5pPr>
            <a:lvl6pPr marR="0" lvl="5"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6pPr>
            <a:lvl7pPr marR="0" lvl="6"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7pPr>
            <a:lvl8pPr marR="0" lvl="7"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8pPr>
            <a:lvl9pPr marR="0" lvl="8" algn="l" rtl="0">
              <a:lnSpc>
                <a:spcPct val="100000"/>
              </a:lnSpc>
              <a:spcBef>
                <a:spcPts val="360"/>
              </a:spcBef>
              <a:spcAft>
                <a:spcPts val="0"/>
              </a:spcAft>
              <a:buClr>
                <a:srgbClr val="FF004E"/>
              </a:buClr>
              <a:buSzPct val="100000"/>
              <a:buFont typeface="Titillium Web"/>
              <a:buChar char="▹"/>
              <a:defRPr sz="1800" b="0" i="0" u="none" strike="noStrike" cap="none">
                <a:solidFill>
                  <a:schemeClr val="dk1"/>
                </a:solidFill>
                <a:latin typeface="Titillium Web"/>
                <a:ea typeface="Titillium Web"/>
                <a:cs typeface="Titillium Web"/>
                <a:sym typeface="Titillium Web"/>
              </a:defRPr>
            </a:lvl9pPr>
          </a:lstStyle>
          <a:p>
            <a:pPr marL="285750" marR="0" lvl="0" indent="-285750" algn="ctr" defTabSz="914400" rtl="0" eaLnBrk="1" fontAlgn="auto" latinLnBrk="0" hangingPunct="1">
              <a:lnSpc>
                <a:spcPct val="100000"/>
              </a:lnSpc>
              <a:spcBef>
                <a:spcPts val="0"/>
              </a:spcBef>
              <a:spcAft>
                <a:spcPts val="0"/>
              </a:spcAft>
              <a:buClr>
                <a:srgbClr val="FF004E"/>
              </a:buClr>
              <a:buSzPct val="100000"/>
              <a:buFont typeface="Titillium Web"/>
              <a:buNone/>
              <a:tabLst/>
              <a:defRPr/>
            </a:pPr>
            <a:r>
              <a:rPr kumimoji="0" lang="en-US" sz="4400" b="1" i="0" u="none" strike="noStrike" kern="0" cap="none" spc="0" normalizeH="0" baseline="0" noProof="0" dirty="0">
                <a:ln>
                  <a:noFill/>
                </a:ln>
                <a:solidFill>
                  <a:srgbClr val="1F497D">
                    <a:lumMod val="60000"/>
                    <a:lumOff val="40000"/>
                  </a:srgbClr>
                </a:solidFill>
                <a:effectLst/>
                <a:uLnTx/>
                <a:uFillTx/>
                <a:latin typeface="Arial"/>
                <a:cs typeface="Titillium Web"/>
                <a:sym typeface="Titillium Web"/>
              </a:rPr>
              <a:t>questions?</a:t>
            </a:r>
          </a:p>
        </p:txBody>
      </p:sp>
    </p:spTree>
    <p:extLst>
      <p:ext uri="{BB962C8B-B14F-4D97-AF65-F5344CB8AC3E}">
        <p14:creationId xmlns:p14="http://schemas.microsoft.com/office/powerpoint/2010/main" val="237894549"/>
      </p:ext>
    </p:extLst>
  </p:cSld>
  <p:clrMapOvr>
    <a:masterClrMapping/>
  </p:clrMapOvr>
  <p:transition spd="slow">
    <p:push dir="u"/>
  </p:transition>
</p:sld>
</file>

<file path=ppt/theme/theme1.xml><?xml version="1.0" encoding="utf-8"?>
<a:theme xmlns:a="http://schemas.openxmlformats.org/drawingml/2006/main" name="Fide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ide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Fide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19643</TotalTime>
  <Words>528</Words>
  <Application>Microsoft Office PowerPoint</Application>
  <PresentationFormat>On-screen Show (16:9)</PresentationFormat>
  <Paragraphs>42</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Lato Medium</vt:lpstr>
      <vt:lpstr>Wingdings</vt:lpstr>
      <vt:lpstr>Titillium Web</vt:lpstr>
      <vt:lpstr>Arial</vt:lpstr>
      <vt:lpstr>Arial Black</vt:lpstr>
      <vt:lpstr>Fidele template</vt:lpstr>
      <vt:lpstr>1_Fidele template</vt:lpstr>
      <vt:lpstr>3_Fidele template</vt:lpstr>
      <vt:lpstr>PowerPoint Presentation</vt:lpstr>
      <vt:lpstr>WHY CHANGE?</vt:lpstr>
      <vt:lpstr>UPDATES</vt:lpstr>
      <vt:lpstr>UPDATES</vt:lpstr>
      <vt:lpstr>NEXT STEPS</vt:lpstr>
      <vt:lpstr>RECOMMENDATION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Reed, Alanna - PWE</dc:creator>
  <cp:lastModifiedBy>Reed, Alanna - PWE</cp:lastModifiedBy>
  <cp:revision>293</cp:revision>
  <cp:lastPrinted>2018-03-21T18:52:42Z</cp:lastPrinted>
  <dcterms:modified xsi:type="dcterms:W3CDTF">2018-04-09T21:51:23Z</dcterms:modified>
</cp:coreProperties>
</file>