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72" r:id="rId3"/>
    <p:sldId id="286" r:id="rId4"/>
    <p:sldId id="284" r:id="rId5"/>
    <p:sldId id="26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, Somayya - IT" initials="SS-I" lastIdx="3" clrIdx="0">
    <p:extLst>
      <p:ext uri="{19B8F6BF-5375-455C-9EA6-DF929625EA0E}">
        <p15:presenceInfo xmlns:p15="http://schemas.microsoft.com/office/powerpoint/2012/main" userId="S-1-5-21-3410193670-3997807138-1409478871-17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80972" autoAdjust="0"/>
  </p:normalViewPr>
  <p:slideViewPr>
    <p:cSldViewPr>
      <p:cViewPr varScale="1">
        <p:scale>
          <a:sx n="53" d="100"/>
          <a:sy n="53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62" y="-72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081EA4-C06F-4C60-A8F2-E1942A2CD8FA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449FFA-2B7D-40BA-B42B-BFDD8AD9C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16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CB1E3-9365-4D32-9BE7-1580B70E48B8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8EA5EF-90FD-43C7-9B30-67B337273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8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EA5EF-90FD-43C7-9B30-67B3372730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EA5EF-90FD-43C7-9B30-67B3372730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state turned over approx. 20 WIC facilities to the City of Houston along with a new application to manage.  COH fail inspection on several sites due to lack of sufficient bandwidth requiring the upgrade.  HPW planned move from T-1s to PS Lightwave 10MHz circuits.  Departments are anticipated to utilize remaining FY18 allocations for non- reoccurring expenses.  The monthly reoccurring expense will then be covered under the HITS Revolving fund.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EA5EF-90FD-43C7-9B30-67B3372730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1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EA5EF-90FD-43C7-9B30-67B3372730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EA5EF-90FD-43C7-9B30-67B3372730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woosh-from-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hidden">
          <a:xfrm>
            <a:off x="0" y="0"/>
            <a:ext cx="9144000" cy="3200400"/>
          </a:xfrm>
          <a:prstGeom prst="rect">
            <a:avLst/>
          </a:prstGeom>
        </p:spPr>
      </p:pic>
      <p:sp>
        <p:nvSpPr>
          <p:cNvPr id="280799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468688"/>
            <a:ext cx="8291513" cy="2203450"/>
          </a:xfrm>
          <a:ln/>
        </p:spPr>
        <p:txBody>
          <a:bodyPr rIns="0"/>
          <a:lstStyle>
            <a:lvl1pPr marL="0" indent="0" algn="r">
              <a:buFont typeface="Times" pitchFamily="18" charset="0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0698" name="Rectangle 122"/>
          <p:cNvSpPr>
            <a:spLocks noGrp="1" noChangeArrowheads="1"/>
          </p:cNvSpPr>
          <p:nvPr>
            <p:ph type="ctrTitle"/>
          </p:nvPr>
        </p:nvSpPr>
        <p:spPr bwMode="black">
          <a:xfrm>
            <a:off x="381000" y="420688"/>
            <a:ext cx="8305800" cy="2352675"/>
          </a:xfrm>
          <a:ln/>
        </p:spPr>
        <p:txBody>
          <a:bodyPr tIns="45720" bIns="45720"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 as of 3/30/2018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57188" y="1073150"/>
            <a:ext cx="8786812" cy="0"/>
          </a:xfrm>
          <a:prstGeom prst="line">
            <a:avLst/>
          </a:prstGeom>
          <a:noFill/>
          <a:ln w="12700" algn="ctr">
            <a:solidFill>
              <a:srgbClr val="6E96D5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 as of 3/30/2018</a:t>
            </a:r>
          </a:p>
        </p:txBody>
      </p:sp>
      <p:cxnSp>
        <p:nvCxnSpPr>
          <p:cNvPr id="6" name="Straight Connector 4"/>
          <p:cNvCxnSpPr>
            <a:cxnSpLocks noChangeShapeType="1"/>
          </p:cNvCxnSpPr>
          <p:nvPr/>
        </p:nvCxnSpPr>
        <p:spPr bwMode="auto">
          <a:xfrm>
            <a:off x="357188" y="1073150"/>
            <a:ext cx="8786812" cy="0"/>
          </a:xfrm>
          <a:prstGeom prst="line">
            <a:avLst/>
          </a:prstGeom>
          <a:noFill/>
          <a:ln w="12700" algn="ctr">
            <a:solidFill>
              <a:srgbClr val="6E96D5"/>
            </a:solidFill>
            <a:round/>
            <a:headEnd/>
            <a:tailEnd/>
          </a:ln>
        </p:spPr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 as of 3/30/2018</a:t>
            </a:r>
          </a:p>
        </p:txBody>
      </p:sp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357188" y="1073150"/>
            <a:ext cx="8786812" cy="0"/>
          </a:xfrm>
          <a:prstGeom prst="line">
            <a:avLst/>
          </a:prstGeom>
          <a:noFill/>
          <a:ln w="12700" algn="ctr">
            <a:solidFill>
              <a:srgbClr val="6E96D5"/>
            </a:solidFill>
            <a:round/>
            <a:headEnd/>
            <a:tailEnd/>
          </a:ln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Data as of 3/30/2018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vider-from-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223"/>
          <p:cNvSpPr>
            <a:spLocks noGrp="1" noChangeArrowheads="1"/>
          </p:cNvSpPr>
          <p:nvPr>
            <p:ph type="subTitle" idx="1" hasCustomPrompt="1"/>
          </p:nvPr>
        </p:nvSpPr>
        <p:spPr bwMode="black">
          <a:xfrm>
            <a:off x="381000" y="3468688"/>
            <a:ext cx="8291513" cy="2203450"/>
          </a:xfrm>
          <a:noFill/>
          <a:ln w="9525">
            <a:noFill/>
            <a:miter lim="800000"/>
            <a:headEnd/>
            <a:tailEnd/>
          </a:ln>
        </p:spPr>
        <p:txBody>
          <a:bodyPr rIns="0"/>
          <a:lstStyle>
            <a:lvl1pPr marL="347663" marR="0" indent="-34766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529B"/>
              </a:buClr>
              <a:buSzTx/>
              <a:buFont typeface="Times" pitchFamily="18" charset="0"/>
              <a:buNone/>
              <a:tabLst/>
              <a:defRPr lang="en-US" sz="2600" b="1"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Divider Page Subtitle</a:t>
            </a:r>
          </a:p>
        </p:txBody>
      </p:sp>
      <p:sp>
        <p:nvSpPr>
          <p:cNvPr id="18" name="Rectangle 122"/>
          <p:cNvSpPr>
            <a:spLocks noGrp="1" noChangeArrowheads="1"/>
          </p:cNvSpPr>
          <p:nvPr>
            <p:ph type="ctrTitle" hasCustomPrompt="1"/>
          </p:nvPr>
        </p:nvSpPr>
        <p:spPr bwMode="black">
          <a:xfrm>
            <a:off x="381000" y="420688"/>
            <a:ext cx="8305800" cy="2352675"/>
          </a:xfrm>
          <a:ln/>
        </p:spPr>
        <p:txBody>
          <a:bodyPr tIns="45720" bIns="45720" anchor="b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</a:defRPr>
            </a:lvl1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chemeClr val="bg1"/>
                </a:solidFill>
              </a:rPr>
              <a:t>Divider Page Title 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0"/>
          </p:nvPr>
        </p:nvSpPr>
        <p:spPr bwMode="black">
          <a:xfrm>
            <a:off x="4343400" y="6489641"/>
            <a:ext cx="457200" cy="2286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Data as of 3/30/2018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2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5750" y="1362075"/>
            <a:ext cx="8356600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190500"/>
            <a:ext cx="836295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343400" y="6490389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" b="0">
                <a:solidFill>
                  <a:srgbClr val="00529B"/>
                </a:solidFill>
                <a:ea typeface="+mn-ea"/>
                <a:cs typeface="+mn-cs"/>
              </a:defRPr>
            </a:lvl1pPr>
          </a:lstStyle>
          <a:p>
            <a:r>
              <a:rPr lang="en-US"/>
              <a:t>Data as of 3/30/2018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b="1" smtClean="0">
          <a:solidFill>
            <a:srgbClr val="0052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29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7663" indent="-347663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rgbClr val="00529B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Arial" charset="0"/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209675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4970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9542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4114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8686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325813" indent="-173038" algn="l" rtl="0" eaLnBrk="1" fontAlgn="base" hangingPunct="1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Date: April 16, 2018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Lisa Kent, CIO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Roswell Dixon, Acting Deputy CIO- Enterprise Infrastructure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PS Lightwave (Phonoscope)</a:t>
            </a:r>
            <a:br>
              <a:rPr lang="en-US" dirty="0"/>
            </a:br>
            <a:r>
              <a:rPr lang="en-US" dirty="0"/>
              <a:t>Service Agreement </a:t>
            </a:r>
            <a:br>
              <a:rPr lang="en-US" dirty="0"/>
            </a:br>
            <a:r>
              <a:rPr lang="en-US" dirty="0"/>
              <a:t>TTI Presentation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3166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Bottom Line Up Front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449831"/>
              </p:ext>
            </p:extLst>
          </p:nvPr>
        </p:nvGraphicFramePr>
        <p:xfrm>
          <a:off x="277813" y="1143000"/>
          <a:ext cx="8637587" cy="49405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3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30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Vendor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 Lightwave (PSL)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87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Purpose: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contract supporting network site to site connectivity for 261 facilities for all City Departments; providing access to all Data Centers and Internet resources.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3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Original Contract Amount: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$10,480,000.00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300437"/>
                  </a:ext>
                </a:extLst>
              </a:tr>
              <a:tr h="68629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Requested Spend Authority: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$4,168,061.34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068122"/>
                  </a:ext>
                </a:extLst>
              </a:tr>
              <a:tr h="4578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Original Term: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May 14, 2013 – May 13, 2018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Amendment Term: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 Year </a:t>
                      </a:r>
                      <a:r>
                        <a:rPr lang="en-US" sz="1700" baseline="0" dirty="0"/>
                        <a:t>(May 2018 – May 2019)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12033"/>
                  </a:ext>
                </a:extLst>
              </a:tr>
              <a:tr h="61974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Primary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Department Users: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City Departments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29C56-6F57-49D2-BB9A-69688E548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7813" y="6400800"/>
            <a:ext cx="8637587" cy="304800"/>
          </a:xfrm>
        </p:spPr>
        <p:txBody>
          <a:bodyPr/>
          <a:lstStyle/>
          <a:p>
            <a:r>
              <a:rPr lang="en-US" sz="1000" i="1" dirty="0"/>
              <a:t>Data current as of 3/30/2018</a:t>
            </a:r>
          </a:p>
        </p:txBody>
      </p:sp>
    </p:spTree>
    <p:extLst>
      <p:ext uri="{BB962C8B-B14F-4D97-AF65-F5344CB8AC3E}">
        <p14:creationId xmlns:p14="http://schemas.microsoft.com/office/powerpoint/2010/main" val="4027831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A707-1EBD-4847-A270-A60F95C8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Upgrades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997E0-F9A2-4FA3-BDCE-A4F88F22A3D7}"/>
              </a:ext>
            </a:extLst>
          </p:cNvPr>
          <p:cNvSpPr txBox="1"/>
          <p:nvPr/>
        </p:nvSpPr>
        <p:spPr>
          <a:xfrm>
            <a:off x="277813" y="1295400"/>
            <a:ext cx="86165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HPW has upgraded Waste Water Treatment facilities (SCADA) services</a:t>
            </a:r>
          </a:p>
          <a:p>
            <a:pPr marL="176213" indent="-1762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HFD has upgraded roughly 40% of all  Fire Stations </a:t>
            </a:r>
          </a:p>
          <a:p>
            <a:pPr marL="176213" indent="-1762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HPD has upgraded nearly all Police Stations/Store Fronts</a:t>
            </a:r>
          </a:p>
          <a:p>
            <a:pPr marL="176213" indent="-17621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HHD has upgraded locations for additional bandwidth</a:t>
            </a:r>
            <a:endParaRPr lang="en-US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B8AD82E-B1BE-4222-92EB-B8D332349F2E}"/>
              </a:ext>
            </a:extLst>
          </p:cNvPr>
          <p:cNvSpPr txBox="1">
            <a:spLocks/>
          </p:cNvSpPr>
          <p:nvPr/>
        </p:nvSpPr>
        <p:spPr bwMode="gray">
          <a:xfrm>
            <a:off x="277813" y="6400800"/>
            <a:ext cx="8637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/>
              <a:t>Data current as of 3/30/2018</a:t>
            </a:r>
            <a:endParaRPr lang="en-US" sz="1000" i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3C79795-D27F-4399-B9E8-08C88F4E0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65484"/>
              </p:ext>
            </p:extLst>
          </p:nvPr>
        </p:nvGraphicFramePr>
        <p:xfrm>
          <a:off x="1676400" y="3581400"/>
          <a:ext cx="5560746" cy="179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3419389" imgH="1104953" progId="Excel.Sheet.12">
                  <p:embed/>
                </p:oleObj>
              </mc:Choice>
              <mc:Fallback>
                <p:oleObj name="Worksheet" r:id="rId4" imgW="3419389" imgH="11049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3581400"/>
                        <a:ext cx="5560746" cy="179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4525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3" y="190501"/>
            <a:ext cx="8362950" cy="647700"/>
          </a:xfrm>
        </p:spPr>
        <p:txBody>
          <a:bodyPr/>
          <a:lstStyle/>
          <a:p>
            <a:r>
              <a:rPr lang="en-US" dirty="0"/>
              <a:t>Detail Expense Breakdown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E8152C6-5FE5-4AA4-9A1A-AB52388625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7813" y="6400800"/>
            <a:ext cx="8637587" cy="304800"/>
          </a:xfrm>
        </p:spPr>
        <p:txBody>
          <a:bodyPr/>
          <a:lstStyle/>
          <a:p>
            <a:r>
              <a:rPr lang="en-US" sz="1000" i="1" dirty="0"/>
              <a:t>Data current as of 3/30/2018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D2BD0D-3CC2-49B1-AAD4-27E8EF507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90540"/>
              </p:ext>
            </p:extLst>
          </p:nvPr>
        </p:nvGraphicFramePr>
        <p:xfrm>
          <a:off x="282575" y="1295400"/>
          <a:ext cx="8555038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4" imgW="7591496" imgH="4010132" progId="Excel.Sheet.12">
                  <p:embed/>
                </p:oleObj>
              </mc:Choice>
              <mc:Fallback>
                <p:oleObj name="Worksheet" r:id="rId4" imgW="7591496" imgH="401013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2D2BD0D-3CC2-49B1-AAD4-27E8EF507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575" y="1295400"/>
                        <a:ext cx="8555038" cy="451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4194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2667000"/>
            <a:ext cx="521335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398361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tner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E96D5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/>
      <a:lstStyle/>
    </a:lnDef>
  </a:objectDefaults>
  <a:extraClrSchemeLst/>
  <a:custClrLst>
    <a:custClr name="Blue 1">
      <a:srgbClr val="6E96D5"/>
    </a:custClr>
    <a:custClr name="Blue 2">
      <a:srgbClr val="00529B"/>
    </a:custClr>
    <a:custClr name="Light Green">
      <a:srgbClr val="99CC00"/>
    </a:custClr>
    <a:custClr name="Orange">
      <a:srgbClr val="FF9900"/>
    </a:custClr>
    <a:custClr name="Light Gray">
      <a:srgbClr val="CDCDCD"/>
    </a:custClr>
    <a:custClr name="Dark Gray">
      <a:srgbClr val="969696"/>
    </a:custClr>
    <a:custClr name="Dark Green">
      <a:srgbClr val="336600"/>
    </a:custClr>
    <a:custClr name="Yellow">
      <a:srgbClr val="FFFF00"/>
    </a:custClr>
    <a:custClr name="Red">
      <a:srgbClr val="FF0000"/>
    </a:custClr>
    <a:custClr name="Purple">
      <a:srgbClr val="993366"/>
    </a:custClr>
    <a:custClr name="Dark Red">
      <a:srgbClr val="AC0000"/>
    </a:custClr>
    <a:custClr name="Red 50%">
      <a:srgbClr val="FFAAAA"/>
    </a:custClr>
    <a:custClr name="Orange 50%">
      <a:srgbClr val="FFE164"/>
    </a:custClr>
    <a:custClr name="Light Green 50%">
      <a:srgbClr val="CDE678"/>
    </a:custClr>
    <a:custClr name="Blue 3">
      <a:srgbClr val="B9D0DC"/>
    </a:custClr>
    <a:custClr name="Blue 4">
      <a:srgbClr val="374B6A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16340</TotalTime>
  <Words>245</Words>
  <Application>Microsoft Office PowerPoint</Application>
  <PresentationFormat>On-screen Show (4:3)</PresentationFormat>
  <Paragraphs>36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Calibri</vt:lpstr>
      <vt:lpstr>Times</vt:lpstr>
      <vt:lpstr>blank</vt:lpstr>
      <vt:lpstr>Microsoft Excel Worksheet</vt:lpstr>
      <vt:lpstr>PS Lightwave (Phonoscope) Service Agreement  TTI Presentation  </vt:lpstr>
      <vt:lpstr>Bottom Line Up Front</vt:lpstr>
      <vt:lpstr>Significant Upgrades</vt:lpstr>
      <vt:lpstr>Detail Expense Breakdown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TTI Presentation</dc:title>
  <dc:creator>Askew, Reenie - IT</dc:creator>
  <cp:lastModifiedBy>Scott, Somayya - IT</cp:lastModifiedBy>
  <cp:revision>214</cp:revision>
  <dcterms:created xsi:type="dcterms:W3CDTF">2016-11-14T00:06:03Z</dcterms:created>
  <dcterms:modified xsi:type="dcterms:W3CDTF">2018-04-10T16:47:45Z</dcterms:modified>
</cp:coreProperties>
</file>