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95" r:id="rId2"/>
    <p:sldId id="300" r:id="rId3"/>
    <p:sldId id="304" r:id="rId4"/>
    <p:sldId id="297" r:id="rId5"/>
    <p:sldId id="299" r:id="rId6"/>
    <p:sldId id="296" r:id="rId7"/>
    <p:sldId id="265" r:id="rId8"/>
    <p:sldId id="273" r:id="rId9"/>
    <p:sldId id="301" r:id="rId10"/>
    <p:sldId id="303" r:id="rId11"/>
    <p:sldId id="306" r:id="rId12"/>
    <p:sldId id="302" r:id="rId13"/>
    <p:sldId id="280" r:id="rId14"/>
  </p:sldIdLst>
  <p:sldSz cx="9144000" cy="5143500" type="screen16x9"/>
  <p:notesSz cx="7023100" cy="9309100"/>
  <p:embeddedFontLst>
    <p:embeddedFont>
      <p:font typeface="Arial Black" panose="020B0A04020102020204" pitchFamily="34" charset="0"/>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D97"/>
    <a:srgbClr val="996633"/>
    <a:srgbClr val="CCCC00"/>
    <a:srgbClr val="FF6600"/>
    <a:srgbClr val="D50202"/>
    <a:srgbClr val="A4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A3A9F2-C519-4DEE-808B-E84F761DDDFF}">
  <a:tblStyle styleId="{D1A3A9F2-C519-4DEE-808B-E84F761DDDFF}"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37" autoAdjust="0"/>
  </p:normalViewPr>
  <p:slideViewPr>
    <p:cSldViewPr snapToGrid="0" snapToObjects="1">
      <p:cViewPr varScale="1">
        <p:scale>
          <a:sx n="154" d="100"/>
          <a:sy n="154" d="100"/>
        </p:scale>
        <p:origin x="384" y="12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82388110631531E-2"/>
          <c:y val="3.5598705501618123E-2"/>
          <c:w val="0.65342894312691269"/>
          <c:h val="0.89974110032362453"/>
        </c:manualLayout>
      </c:layout>
      <c:barChart>
        <c:barDir val="col"/>
        <c:grouping val="stacked"/>
        <c:varyColors val="0"/>
        <c:ser>
          <c:idx val="0"/>
          <c:order val="0"/>
          <c:tx>
            <c:strRef>
              <c:f>Sheet1!$B$4</c:f>
              <c:strCache>
                <c:ptCount val="1"/>
                <c:pt idx="0">
                  <c:v>Metro</c:v>
                </c:pt>
              </c:strCache>
            </c:strRef>
          </c:tx>
          <c:spPr>
            <a:solidFill>
              <a:schemeClr val="accent6"/>
            </a:solidFill>
            <a:ln>
              <a:noFill/>
            </a:ln>
            <a:effectLst/>
          </c:spPr>
          <c:invertIfNegative val="0"/>
          <c:cat>
            <c:strRef>
              <c:f>Sheet1!$A$5:$A$9</c:f>
              <c:strCache>
                <c:ptCount val="5"/>
                <c:pt idx="0">
                  <c:v>FY18</c:v>
                </c:pt>
                <c:pt idx="1">
                  <c:v>FY19</c:v>
                </c:pt>
                <c:pt idx="2">
                  <c:v>FY20</c:v>
                </c:pt>
                <c:pt idx="3">
                  <c:v>FY21</c:v>
                </c:pt>
                <c:pt idx="4">
                  <c:v>FY22</c:v>
                </c:pt>
              </c:strCache>
            </c:strRef>
          </c:cat>
          <c:val>
            <c:numRef>
              <c:f>Sheet1!$B$5:$B$9</c:f>
              <c:numCache>
                <c:formatCode>General</c:formatCode>
                <c:ptCount val="5"/>
                <c:pt idx="0">
                  <c:v>66690</c:v>
                </c:pt>
                <c:pt idx="1">
                  <c:v>68170</c:v>
                </c:pt>
                <c:pt idx="2">
                  <c:v>69510</c:v>
                </c:pt>
                <c:pt idx="3">
                  <c:v>70850</c:v>
                </c:pt>
                <c:pt idx="4">
                  <c:v>71030</c:v>
                </c:pt>
              </c:numCache>
            </c:numRef>
          </c:val>
        </c:ser>
        <c:ser>
          <c:idx val="1"/>
          <c:order val="1"/>
          <c:tx>
            <c:strRef>
              <c:f>Sheet1!$C$4</c:f>
              <c:strCache>
                <c:ptCount val="1"/>
                <c:pt idx="0">
                  <c:v>Ad Valorem &amp; Drainage Charge</c:v>
                </c:pt>
              </c:strCache>
            </c:strRef>
          </c:tx>
          <c:spPr>
            <a:solidFill>
              <a:schemeClr val="accent5"/>
            </a:solidFill>
            <a:ln>
              <a:noFill/>
            </a:ln>
            <a:effectLst/>
          </c:spPr>
          <c:invertIfNegative val="0"/>
          <c:cat>
            <c:strRef>
              <c:f>Sheet1!$A$5:$A$9</c:f>
              <c:strCache>
                <c:ptCount val="5"/>
                <c:pt idx="0">
                  <c:v>FY18</c:v>
                </c:pt>
                <c:pt idx="1">
                  <c:v>FY19</c:v>
                </c:pt>
                <c:pt idx="2">
                  <c:v>FY20</c:v>
                </c:pt>
                <c:pt idx="3">
                  <c:v>FY21</c:v>
                </c:pt>
                <c:pt idx="4">
                  <c:v>FY22</c:v>
                </c:pt>
              </c:strCache>
            </c:strRef>
          </c:cat>
          <c:val>
            <c:numRef>
              <c:f>Sheet1!$C$5:$C$9</c:f>
              <c:numCache>
                <c:formatCode>General</c:formatCode>
                <c:ptCount val="5"/>
                <c:pt idx="0">
                  <c:v>137000</c:v>
                </c:pt>
                <c:pt idx="1">
                  <c:v>144000</c:v>
                </c:pt>
                <c:pt idx="2">
                  <c:v>147680</c:v>
                </c:pt>
                <c:pt idx="3">
                  <c:v>167680</c:v>
                </c:pt>
                <c:pt idx="4">
                  <c:v>192960</c:v>
                </c:pt>
              </c:numCache>
            </c:numRef>
          </c:val>
        </c:ser>
        <c:ser>
          <c:idx val="2"/>
          <c:order val="2"/>
          <c:tx>
            <c:strRef>
              <c:f>Sheet1!$D$4</c:f>
              <c:strCache>
                <c:ptCount val="1"/>
                <c:pt idx="0">
                  <c:v>Fort Bend</c:v>
                </c:pt>
              </c:strCache>
            </c:strRef>
          </c:tx>
          <c:spPr>
            <a:solidFill>
              <a:schemeClr val="accent4"/>
            </a:solidFill>
            <a:ln>
              <a:noFill/>
            </a:ln>
            <a:effectLst/>
          </c:spPr>
          <c:invertIfNegative val="0"/>
          <c:cat>
            <c:strRef>
              <c:f>Sheet1!$A$5:$A$9</c:f>
              <c:strCache>
                <c:ptCount val="5"/>
                <c:pt idx="0">
                  <c:v>FY18</c:v>
                </c:pt>
                <c:pt idx="1">
                  <c:v>FY19</c:v>
                </c:pt>
                <c:pt idx="2">
                  <c:v>FY20</c:v>
                </c:pt>
                <c:pt idx="3">
                  <c:v>FY21</c:v>
                </c:pt>
                <c:pt idx="4">
                  <c:v>FY22</c:v>
                </c:pt>
              </c:strCache>
            </c:strRef>
          </c:cat>
          <c:val>
            <c:numRef>
              <c:f>Sheet1!$D$5:$D$9</c:f>
              <c:numCache>
                <c:formatCode>General</c:formatCode>
                <c:ptCount val="5"/>
                <c:pt idx="2">
                  <c:v>500</c:v>
                </c:pt>
              </c:numCache>
            </c:numRef>
          </c:val>
        </c:ser>
        <c:ser>
          <c:idx val="3"/>
          <c:order val="3"/>
          <c:tx>
            <c:strRef>
              <c:f>Sheet1!$E$4</c:f>
              <c:strCache>
                <c:ptCount val="1"/>
                <c:pt idx="0">
                  <c:v>Harris County</c:v>
                </c:pt>
              </c:strCache>
            </c:strRef>
          </c:tx>
          <c:spPr>
            <a:solidFill>
              <a:schemeClr val="accent6">
                <a:lumMod val="60000"/>
              </a:schemeClr>
            </a:solidFill>
            <a:ln>
              <a:noFill/>
            </a:ln>
            <a:effectLst/>
          </c:spPr>
          <c:invertIfNegative val="0"/>
          <c:cat>
            <c:strRef>
              <c:f>Sheet1!$A$5:$A$9</c:f>
              <c:strCache>
                <c:ptCount val="5"/>
                <c:pt idx="0">
                  <c:v>FY18</c:v>
                </c:pt>
                <c:pt idx="1">
                  <c:v>FY19</c:v>
                </c:pt>
                <c:pt idx="2">
                  <c:v>FY20</c:v>
                </c:pt>
                <c:pt idx="3">
                  <c:v>FY21</c:v>
                </c:pt>
                <c:pt idx="4">
                  <c:v>FY22</c:v>
                </c:pt>
              </c:strCache>
            </c:strRef>
          </c:cat>
          <c:val>
            <c:numRef>
              <c:f>Sheet1!$E$5:$E$9</c:f>
              <c:numCache>
                <c:formatCode>General</c:formatCode>
                <c:ptCount val="5"/>
                <c:pt idx="0">
                  <c:v>1018</c:v>
                </c:pt>
              </c:numCache>
            </c:numRef>
          </c:val>
        </c:ser>
        <c:ser>
          <c:idx val="4"/>
          <c:order val="4"/>
          <c:tx>
            <c:strRef>
              <c:f>Sheet1!$F$4</c:f>
              <c:strCache>
                <c:ptCount val="1"/>
                <c:pt idx="0">
                  <c:v>Federal</c:v>
                </c:pt>
              </c:strCache>
            </c:strRef>
          </c:tx>
          <c:spPr>
            <a:solidFill>
              <a:schemeClr val="accent5">
                <a:lumMod val="60000"/>
              </a:schemeClr>
            </a:solidFill>
            <a:ln>
              <a:noFill/>
            </a:ln>
            <a:effectLst/>
          </c:spPr>
          <c:invertIfNegative val="0"/>
          <c:cat>
            <c:strRef>
              <c:f>Sheet1!$A$5:$A$9</c:f>
              <c:strCache>
                <c:ptCount val="5"/>
                <c:pt idx="0">
                  <c:v>FY18</c:v>
                </c:pt>
                <c:pt idx="1">
                  <c:v>FY19</c:v>
                </c:pt>
                <c:pt idx="2">
                  <c:v>FY20</c:v>
                </c:pt>
                <c:pt idx="3">
                  <c:v>FY21</c:v>
                </c:pt>
                <c:pt idx="4">
                  <c:v>FY22</c:v>
                </c:pt>
              </c:strCache>
            </c:strRef>
          </c:cat>
          <c:val>
            <c:numRef>
              <c:f>Sheet1!$F$5:$F$9</c:f>
              <c:numCache>
                <c:formatCode>General</c:formatCode>
                <c:ptCount val="5"/>
                <c:pt idx="0">
                  <c:v>3000</c:v>
                </c:pt>
                <c:pt idx="1">
                  <c:v>13778</c:v>
                </c:pt>
                <c:pt idx="2">
                  <c:v>11520</c:v>
                </c:pt>
                <c:pt idx="3">
                  <c:v>19799</c:v>
                </c:pt>
              </c:numCache>
            </c:numRef>
          </c:val>
        </c:ser>
        <c:ser>
          <c:idx val="6"/>
          <c:order val="5"/>
          <c:tx>
            <c:strRef>
              <c:f>Sheet1!$H$4</c:f>
              <c:strCache>
                <c:ptCount val="1"/>
                <c:pt idx="0">
                  <c:v>TxDOT</c:v>
                </c:pt>
              </c:strCache>
            </c:strRef>
          </c:tx>
          <c:spPr>
            <a:solidFill>
              <a:schemeClr val="accent6">
                <a:lumMod val="80000"/>
                <a:lumOff val="20000"/>
              </a:schemeClr>
            </a:solidFill>
            <a:ln>
              <a:noFill/>
            </a:ln>
            <a:effectLst/>
          </c:spPr>
          <c:invertIfNegative val="0"/>
          <c:cat>
            <c:strRef>
              <c:f>Sheet1!$A$5:$A$9</c:f>
              <c:strCache>
                <c:ptCount val="5"/>
                <c:pt idx="0">
                  <c:v>FY18</c:v>
                </c:pt>
                <c:pt idx="1">
                  <c:v>FY19</c:v>
                </c:pt>
                <c:pt idx="2">
                  <c:v>FY20</c:v>
                </c:pt>
                <c:pt idx="3">
                  <c:v>FY21</c:v>
                </c:pt>
                <c:pt idx="4">
                  <c:v>FY22</c:v>
                </c:pt>
              </c:strCache>
            </c:strRef>
          </c:cat>
          <c:val>
            <c:numRef>
              <c:f>Sheet1!$H$5:$H$9</c:f>
              <c:numCache>
                <c:formatCode>General</c:formatCode>
                <c:ptCount val="5"/>
                <c:pt idx="0">
                  <c:v>37330</c:v>
                </c:pt>
                <c:pt idx="1">
                  <c:v>942</c:v>
                </c:pt>
              </c:numCache>
            </c:numRef>
          </c:val>
        </c:ser>
        <c:ser>
          <c:idx val="5"/>
          <c:order val="6"/>
          <c:tx>
            <c:strRef>
              <c:f>Sheet1!$G$4</c:f>
              <c:strCache>
                <c:ptCount val="1"/>
                <c:pt idx="0">
                  <c:v>Federal - Proposed</c:v>
                </c:pt>
              </c:strCache>
            </c:strRef>
          </c:tx>
          <c:spPr>
            <a:solidFill>
              <a:schemeClr val="accent4">
                <a:lumMod val="60000"/>
              </a:schemeClr>
            </a:solidFill>
            <a:ln>
              <a:noFill/>
            </a:ln>
            <a:effectLst/>
          </c:spPr>
          <c:invertIfNegative val="0"/>
          <c:cat>
            <c:strRef>
              <c:f>Sheet1!$A$5:$A$9</c:f>
              <c:strCache>
                <c:ptCount val="5"/>
                <c:pt idx="0">
                  <c:v>FY18</c:v>
                </c:pt>
                <c:pt idx="1">
                  <c:v>FY19</c:v>
                </c:pt>
                <c:pt idx="2">
                  <c:v>FY20</c:v>
                </c:pt>
                <c:pt idx="3">
                  <c:v>FY21</c:v>
                </c:pt>
                <c:pt idx="4">
                  <c:v>FY22</c:v>
                </c:pt>
              </c:strCache>
            </c:strRef>
          </c:cat>
          <c:val>
            <c:numRef>
              <c:f>Sheet1!$G$5:$G$9</c:f>
              <c:numCache>
                <c:formatCode>General</c:formatCode>
                <c:ptCount val="5"/>
                <c:pt idx="2">
                  <c:v>26174</c:v>
                </c:pt>
                <c:pt idx="3">
                  <c:v>11471</c:v>
                </c:pt>
                <c:pt idx="4">
                  <c:v>6882</c:v>
                </c:pt>
              </c:numCache>
            </c:numRef>
          </c:val>
        </c:ser>
        <c:dLbls>
          <c:showLegendKey val="0"/>
          <c:showVal val="0"/>
          <c:showCatName val="0"/>
          <c:showSerName val="0"/>
          <c:showPercent val="0"/>
          <c:showBubbleSize val="0"/>
        </c:dLbls>
        <c:gapWidth val="150"/>
        <c:overlap val="100"/>
        <c:axId val="339957944"/>
        <c:axId val="339953632"/>
      </c:barChart>
      <c:catAx>
        <c:axId val="33995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953632"/>
        <c:crosses val="autoZero"/>
        <c:auto val="1"/>
        <c:lblAlgn val="ctr"/>
        <c:lblOffset val="100"/>
        <c:noMultiLvlLbl val="0"/>
      </c:catAx>
      <c:valAx>
        <c:axId val="339953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957944"/>
        <c:crosses val="autoZero"/>
        <c:crossBetween val="between"/>
        <c:dispUnits>
          <c:builtInUnit val="thousand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Entry>
      <c:legendEntry>
        <c:idx val="5"/>
        <c:txPr>
          <a:bodyPr rot="0" spcFirstLastPara="1" vertOverflow="ellipsis" vert="horz" wrap="square" anchor="ctr" anchorCtr="1"/>
          <a:lstStyle/>
          <a:p>
            <a:pPr>
              <a:defRPr sz="125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Entry>
      <c:legendEntry>
        <c:idx val="6"/>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Entry>
      <c:layout>
        <c:manualLayout>
          <c:xMode val="edge"/>
          <c:yMode val="edge"/>
          <c:x val="0.71679736309359321"/>
          <c:y val="0.18330547983561624"/>
          <c:w val="0.28178005520289096"/>
          <c:h val="0.66528114872763289"/>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1729914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lvl="0">
              <a:lnSpc>
                <a:spcPct val="100000"/>
              </a:lnSpc>
            </a:pPr>
            <a:r>
              <a:rPr lang="en-US" sz="1400" dirty="0"/>
              <a:t>Good evening,  My name is Carol Haddock and I am I’m here to talk with you about the on-going and upcoming Capital Projects that are being or will be constructed by the Department of Public Works and Engineering in the upcoming years.</a:t>
            </a:r>
          </a:p>
          <a:p>
            <a:pPr lvl="0">
              <a:lnSpc>
                <a:spcPct val="100000"/>
              </a:lnSpc>
            </a:pPr>
            <a:endParaRPr lang="en-US" sz="1400" dirty="0"/>
          </a:p>
          <a:p>
            <a:pPr defTabSz="466618">
              <a:defRPr/>
            </a:pPr>
            <a:r>
              <a:rPr lang="en-US" sz="1400" dirty="0"/>
              <a:t>Each spring your City Council member invites members of the various departments into the community to provide an update on where we are in the current projects and talk about new projects that are recommended for the upcoming Capital Improvement Plan.</a:t>
            </a:r>
          </a:p>
        </p:txBody>
      </p:sp>
    </p:spTree>
    <p:extLst>
      <p:ext uri="{BB962C8B-B14F-4D97-AF65-F5344CB8AC3E}">
        <p14:creationId xmlns:p14="http://schemas.microsoft.com/office/powerpoint/2010/main" val="252489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defTabSz="466618">
              <a:defRPr/>
            </a:pPr>
            <a:r>
              <a:rPr lang="en-US" sz="1400" dirty="0"/>
              <a:t>The good news is that over the five years of this CIP, that nearly $1.3 billion planned for improvements (assuming the revenue cap is repealed). </a:t>
            </a:r>
          </a:p>
          <a:p>
            <a:endParaRPr sz="1400" dirty="0"/>
          </a:p>
        </p:txBody>
      </p:sp>
    </p:spTree>
    <p:extLst>
      <p:ext uri="{BB962C8B-B14F-4D97-AF65-F5344CB8AC3E}">
        <p14:creationId xmlns:p14="http://schemas.microsoft.com/office/powerpoint/2010/main" val="54101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defTabSz="466618">
              <a:defRPr/>
            </a:pPr>
            <a:r>
              <a:rPr lang="en-US" sz="1400" dirty="0"/>
              <a:t>We want to keep you informed of what is happening in your district. If you don’t already have one, please visit our Public Works &amp; Engineering table to pick up a District Summary card that shows what CIP projects are upcoming this year, the district specific work we performed in 2016, the total number of potholes repaired in your district and the number of 311 calls for specific requests from Jan-Dec 2016</a:t>
            </a:r>
            <a:r>
              <a:rPr lang="en-US" sz="1400" dirty="0" smtClean="0"/>
              <a:t>. This is kind of like our report</a:t>
            </a:r>
            <a:r>
              <a:rPr lang="en-US" sz="1400" baseline="0" dirty="0" smtClean="0"/>
              <a:t> card to you from 2016 and a preview of what to expect moving forward.</a:t>
            </a:r>
            <a:endParaRPr lang="en-US" sz="1400" dirty="0"/>
          </a:p>
        </p:txBody>
      </p:sp>
    </p:spTree>
    <p:extLst>
      <p:ext uri="{BB962C8B-B14F-4D97-AF65-F5344CB8AC3E}">
        <p14:creationId xmlns:p14="http://schemas.microsoft.com/office/powerpoint/2010/main" val="177909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sz="1400" dirty="0"/>
              <a:t>This year we’ve deployed an updated viewer and ReBuild Houston website.  This viewer is now easier to use on your tablets and cell phones.  Before the meeting and throughout the evening, we’ve had our Public Works and Engineering Community Outreach team available here with tablets to help you look at specific projects.  They are here tonight to help you get your questions answered.  When we get to the Q&amp;A portion later tonight, they will be a big part of the response to questions.</a:t>
            </a:r>
            <a:endParaRPr sz="1400" dirty="0"/>
          </a:p>
        </p:txBody>
      </p:sp>
    </p:spTree>
    <p:extLst>
      <p:ext uri="{BB962C8B-B14F-4D97-AF65-F5344CB8AC3E}">
        <p14:creationId xmlns:p14="http://schemas.microsoft.com/office/powerpoint/2010/main" val="374966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sz="1400" dirty="0"/>
              <a:t>Stay in touch with us…like us on Facebook, follow us on Twitter, visit our website, email or call! </a:t>
            </a:r>
            <a:endParaRPr sz="1400" dirty="0"/>
          </a:p>
        </p:txBody>
      </p:sp>
    </p:spTree>
    <p:extLst>
      <p:ext uri="{BB962C8B-B14F-4D97-AF65-F5344CB8AC3E}">
        <p14:creationId xmlns:p14="http://schemas.microsoft.com/office/powerpoint/2010/main" val="371930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sz="1400" dirty="0"/>
              <a:t>Being that you are here tonight, you are obviously interested in the City’s Capital Improvement Plan or CIP.  So what is a CIP?  The City’s CIP is a Plan.  This plan includes specific Capital Projects or Capital Programs and the funding the City of Houston intends to spend on each of them and what year that spending will occur.  It covers a 5-year period that “rolls” each year and this new plan is adopted by City Council.</a:t>
            </a:r>
          </a:p>
        </p:txBody>
      </p:sp>
    </p:spTree>
    <p:extLst>
      <p:ext uri="{BB962C8B-B14F-4D97-AF65-F5344CB8AC3E}">
        <p14:creationId xmlns:p14="http://schemas.microsoft.com/office/powerpoint/2010/main" val="155887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defTabSz="466618">
              <a:defRPr/>
            </a:pPr>
            <a:r>
              <a:rPr lang="en-US" sz="1400" dirty="0"/>
              <a:t>The life cycle of the city infrastructure is first we repair, then we rehabilitate and then finally we reconstruct.</a:t>
            </a:r>
          </a:p>
          <a:p>
            <a:endParaRPr lang="en-US" sz="1400" dirty="0"/>
          </a:p>
          <a:p>
            <a:pPr defTabSz="466618">
              <a:defRPr/>
            </a:pPr>
            <a:r>
              <a:rPr lang="en-US" sz="1400" dirty="0"/>
              <a:t>The CIP does not include Repairs are budgeted and performed by our Operations Divisions – Public Utilities, Street &amp; Drainage and Traffic Operations.  We ask that you use 3-1-1 year round to request these repairs.</a:t>
            </a:r>
          </a:p>
          <a:p>
            <a:pPr defTabSz="466618">
              <a:defRPr/>
            </a:pPr>
            <a:endParaRPr lang="en-US" sz="1400" dirty="0"/>
          </a:p>
          <a:p>
            <a:r>
              <a:rPr lang="en-US" sz="1400" dirty="0"/>
              <a:t>This meeting is specifically about the CIP.  The CIP includes Capital Projects and Capital Programs. </a:t>
            </a:r>
          </a:p>
          <a:p>
            <a:endParaRPr lang="en-US" sz="1400" dirty="0"/>
          </a:p>
          <a:p>
            <a:pPr defTabSz="466618">
              <a:defRPr/>
            </a:pPr>
            <a:r>
              <a:rPr lang="en-US" sz="1400" dirty="0"/>
              <a:t>Capital Programs include - Rehabilitation or, as many of my colleagues in other departments, Renovations.</a:t>
            </a:r>
          </a:p>
          <a:p>
            <a:endParaRPr lang="en-US" sz="1400" dirty="0"/>
          </a:p>
          <a:p>
            <a:r>
              <a:rPr lang="en-US" sz="1400" dirty="0"/>
              <a:t>Capital Projects  include - New Construction, Reconstructing or even Purchasing Major Equipment.</a:t>
            </a:r>
          </a:p>
          <a:p>
            <a:endParaRPr lang="en-US" sz="1400" dirty="0"/>
          </a:p>
          <a:p>
            <a:pPr defTabSz="466618">
              <a:defRPr/>
            </a:pPr>
            <a:r>
              <a:rPr lang="en-US" sz="1400" dirty="0"/>
              <a:t>Today’s meeting is specifically about the CIP.  The CIP includes Capital Projects and Capital Programs. Let’s delve into these two areas a little bit more.</a:t>
            </a:r>
          </a:p>
        </p:txBody>
      </p:sp>
    </p:spTree>
    <p:extLst>
      <p:ext uri="{BB962C8B-B14F-4D97-AF65-F5344CB8AC3E}">
        <p14:creationId xmlns:p14="http://schemas.microsoft.com/office/powerpoint/2010/main" val="408352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defTabSz="466618">
              <a:defRPr/>
            </a:pPr>
            <a:r>
              <a:rPr lang="en-US" sz="1400" dirty="0"/>
              <a:t>When a piece of infrastructure or an asset is beyond repair, the first line of defense is to rehabilitate.   Each year in the CIP, approximately 25% of the funds are for Capital Programs.</a:t>
            </a:r>
          </a:p>
          <a:p>
            <a:endParaRPr lang="en-US" sz="1400" dirty="0"/>
          </a:p>
          <a:p>
            <a:r>
              <a:rPr lang="en-US" sz="1400" dirty="0"/>
              <a:t>Capital Programs are what we use to perform this rehabilitation citywide.  They are shown with funding in the CIP, but not in a specific location.</a:t>
            </a:r>
          </a:p>
          <a:p>
            <a:endParaRPr lang="en-US" sz="1400" dirty="0"/>
          </a:p>
          <a:p>
            <a:r>
              <a:rPr lang="en-US" sz="1400" dirty="0"/>
              <a:t>Rehabilitation includes work that will extend the life of the infrastructure – as it was originally design and built with only minimal improvements.  When we look at pavement, filling a pothole would be a repair, but replacing a full panel of concrete or putting an new layer of asphalt over any entire road would be a rehabilitation.  This work will make the road last longer.</a:t>
            </a:r>
          </a:p>
        </p:txBody>
      </p:sp>
    </p:spTree>
    <p:extLst>
      <p:ext uri="{BB962C8B-B14F-4D97-AF65-F5344CB8AC3E}">
        <p14:creationId xmlns:p14="http://schemas.microsoft.com/office/powerpoint/2010/main" val="157791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defTabSz="466618">
              <a:defRPr/>
            </a:pPr>
            <a:r>
              <a:rPr lang="en-US" sz="1400" dirty="0"/>
              <a:t>Here’s an example of a concrete panel replacement.  For example, when the majority of the street is okay, but there are several areas that the concrete is broken our Concrete Panel Replacement Program can cut out the bad area and place new concrete.  Performing this rehabilitation will make the entire street last longer.  This also doesn’t require waiting the 5-10 years it can take to get a full reconstruction.</a:t>
            </a:r>
          </a:p>
          <a:p>
            <a:pPr defTabSz="466618">
              <a:defRPr/>
            </a:pPr>
            <a:endParaRPr lang="en-US" sz="1400" dirty="0"/>
          </a:p>
          <a:p>
            <a:pPr defTabSz="466618">
              <a:defRPr/>
            </a:pPr>
            <a:r>
              <a:rPr lang="en-US" sz="1400" dirty="0"/>
              <a:t>The Programs include annual funding with the full program.  Generally, this funding is used to complete many smaller projects each year.  The list for the first year in the CIP is available on the ReBuild Houston viewer.  These programs are the implemented Citywide and are used to address infrastructure that needed more than repair.</a:t>
            </a:r>
          </a:p>
          <a:p>
            <a:endParaRPr sz="1400" dirty="0"/>
          </a:p>
        </p:txBody>
      </p:sp>
    </p:spTree>
    <p:extLst>
      <p:ext uri="{BB962C8B-B14F-4D97-AF65-F5344CB8AC3E}">
        <p14:creationId xmlns:p14="http://schemas.microsoft.com/office/powerpoint/2010/main" val="174234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defTabSz="466618">
              <a:defRPr/>
            </a:pPr>
            <a:r>
              <a:rPr lang="en-US" sz="1400" dirty="0"/>
              <a:t>Capital Projects include things like building streets and storm drainage, a wastewater treatment plant, a traffic signal, parks, libraries,  community centers, and fire and police stations.  You can think of Capital Projects like building a house.  It’s a long term investment that you expect to last for decades.  </a:t>
            </a:r>
          </a:p>
          <a:p>
            <a:endParaRPr lang="en-US" sz="1400" dirty="0"/>
          </a:p>
          <a:p>
            <a:r>
              <a:rPr lang="en-US" sz="1400" dirty="0"/>
              <a:t>For the Department of Public Works and Engineering, these projects are funded by the Public Utility for water and wastewater and ReBuild Houston for streets and storm drainage.</a:t>
            </a:r>
          </a:p>
          <a:p>
            <a:endParaRPr lang="en-US" sz="1400" dirty="0"/>
          </a:p>
          <a:p>
            <a:pPr defTabSz="466618">
              <a:defRPr/>
            </a:pPr>
            <a:r>
              <a:rPr lang="en-US" sz="1400" dirty="0"/>
              <a:t>Reconstruction can happen anywhere – on our thoroughfares or collectors, on our local streets, on storm drainage, water or wastewater in our neighborhoods.  Capital Projects can also include improvements such as adding turn lanes at intersections, another lane, or sidewalks or paths for pedestrians and bicyclists.  </a:t>
            </a:r>
          </a:p>
          <a:p>
            <a:pPr defTabSz="466618">
              <a:defRPr/>
            </a:pPr>
            <a:endParaRPr lang="en-US" sz="1400" dirty="0"/>
          </a:p>
          <a:p>
            <a:pPr defTabSz="466618">
              <a:defRPr/>
            </a:pPr>
            <a:r>
              <a:rPr lang="en-US" sz="1400" dirty="0"/>
              <a:t>When we reconstruct, we work to implement the infrastructure that will serve as the foundation of complete communities – including sidewalks, street lights and access to schools, parks and transit.</a:t>
            </a:r>
          </a:p>
          <a:p>
            <a:endParaRPr lang="en-US" sz="1400" dirty="0"/>
          </a:p>
          <a:p>
            <a:r>
              <a:rPr lang="en-US" sz="1400" dirty="0"/>
              <a:t>These projects are generally listed individually in the CIP.  A little later, I’ll show you how to find out more details on-line through our interactive viewer.</a:t>
            </a:r>
          </a:p>
          <a:p>
            <a:endParaRPr sz="1400" dirty="0"/>
          </a:p>
        </p:txBody>
      </p:sp>
    </p:spTree>
    <p:extLst>
      <p:ext uri="{BB962C8B-B14F-4D97-AF65-F5344CB8AC3E}">
        <p14:creationId xmlns:p14="http://schemas.microsoft.com/office/powerpoint/2010/main" val="290768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lgn="l" defTabSz="466618">
              <a:defRPr/>
            </a:pPr>
            <a:r>
              <a:rPr lang="en-US" sz="1400" dirty="0"/>
              <a:t>Capital Projects include things like building streets and storm drainage, a wastewater treatment plant, a traffic signal, parks, libraries,  community centers, and fire and police stations.  You can think of Capital Projects like building a house.  It’s a long term investment that you expect to last for decades.  </a:t>
            </a:r>
          </a:p>
          <a:p>
            <a:pPr algn="l" defTabSz="466618">
              <a:defRPr/>
            </a:pPr>
            <a:endParaRPr lang="en-US" sz="1400" dirty="0"/>
          </a:p>
          <a:p>
            <a:pPr algn="l"/>
            <a:r>
              <a:rPr lang="en-US" sz="1400" dirty="0"/>
              <a:t>This photo is of </a:t>
            </a:r>
            <a:r>
              <a:rPr lang="en-US" sz="1400" dirty="0" smtClean="0"/>
              <a:t>the Magnolia Point </a:t>
            </a:r>
            <a:r>
              <a:rPr lang="en-US" sz="1400" dirty="0" smtClean="0"/>
              <a:t>lift station </a:t>
            </a:r>
            <a:r>
              <a:rPr lang="en-US" sz="1400" dirty="0" smtClean="0"/>
              <a:t>project. In</a:t>
            </a:r>
            <a:r>
              <a:rPr lang="en-US" sz="1400" baseline="0" dirty="0" smtClean="0"/>
              <a:t> addition to providing better infrastructure to support wastewater, it also allows 548 lots to move from septic systems to a wastewater </a:t>
            </a:r>
            <a:r>
              <a:rPr lang="en-US" sz="1400" baseline="0" smtClean="0"/>
              <a:t>main system.</a:t>
            </a:r>
            <a:endParaRPr lang="en-US" sz="1400" dirty="0"/>
          </a:p>
        </p:txBody>
      </p:sp>
    </p:spTree>
    <p:extLst>
      <p:ext uri="{BB962C8B-B14F-4D97-AF65-F5344CB8AC3E}">
        <p14:creationId xmlns:p14="http://schemas.microsoft.com/office/powerpoint/2010/main" val="235995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sz="1400" dirty="0"/>
              <a:t>I often get asked why we can’t construct something this coming year when we know there’s a problem today. That is why we are hear tonight.   There are several reasons – The first is that The CIP is the City’s commitment to the Community on what we intend to build.  This commitment shows both what we are going to do and when we are going to do it.  The Projects are listed one by one so people can see the schedule and cost for each of those.  As I discussed earlier, the CIP is a “Rolling” 5-year plan.  That means that in order to meet the existing commitment to the community, that new Capital Projects can be scheduled for construction in year 5.  Years 1 through 4 are the continuing commitment of last year’s update.</a:t>
            </a:r>
          </a:p>
          <a:p>
            <a:endParaRPr lang="en-US" sz="1400" dirty="0"/>
          </a:p>
          <a:p>
            <a:r>
              <a:rPr lang="en-US" sz="1400" dirty="0"/>
              <a:t>This is good though, because it really does take several years to perform a good design.  In the recent past, PWE has worked hard to improve our relationship with neighborhoods by coming out to understand the problems you experience everyday – early in the process and not when the construction equipment shows up.  Using this information, we develop a proposed solution and then seek community consensus.  Consensus is tricky because we work to balance the desires of the community with the City’s design criteria for this replacement infrastructure and citywide needs like mobility.  Sometimes that may require changes that people don’t like – such as removing an opening in a median, or wider sidewalks.  I’ve heard people express concern about “more concrete” because of wider sidewalks.  We have recently narrowed our design criteria on both local streets and thoroughfares – by a foot.  When you consider this across around 16,000 lane-miles of street, that starts to add up quickly.  </a:t>
            </a:r>
          </a:p>
          <a:p>
            <a:endParaRPr lang="en-US" sz="1400" dirty="0"/>
          </a:p>
          <a:p>
            <a:r>
              <a:rPr lang="en-US" sz="1400" dirty="0"/>
              <a:t>This criteria also brings good things – street lights in neighborhoods that currently don’t have them or a protected left turn lane where there isn’t one today.</a:t>
            </a:r>
          </a:p>
          <a:p>
            <a:endParaRPr lang="en-US" sz="1400" dirty="0"/>
          </a:p>
        </p:txBody>
      </p:sp>
    </p:spTree>
    <p:extLst>
      <p:ext uri="{BB962C8B-B14F-4D97-AF65-F5344CB8AC3E}">
        <p14:creationId xmlns:p14="http://schemas.microsoft.com/office/powerpoint/2010/main" val="266931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r>
              <a:rPr lang="en-US" sz="1400" dirty="0"/>
              <a:t>The second reason is that the CIP also has to follow a budget.  There is only a certain amount of money available each year to design and construct projects.  The steps to come out and understand the community needs and develop good plans well before construction helps us put the right amount in the CIP for the right year.</a:t>
            </a:r>
          </a:p>
        </p:txBody>
      </p:sp>
    </p:spTree>
    <p:extLst>
      <p:ext uri="{BB962C8B-B14F-4D97-AF65-F5344CB8AC3E}">
        <p14:creationId xmlns:p14="http://schemas.microsoft.com/office/powerpoint/2010/main" val="369456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844424" y="1584700"/>
            <a:ext cx="3267300" cy="3218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2"/>
          </p:nvPr>
        </p:nvSpPr>
        <p:spPr>
          <a:xfrm>
            <a:off x="4308498" y="1584700"/>
            <a:ext cx="3267300" cy="3218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p:nvPr/>
        </p:nvSpPr>
        <p:spPr>
          <a:xfrm>
            <a:off x="579000" y="579000"/>
            <a:ext cx="54300" cy="675599"/>
          </a:xfrm>
          <a:prstGeom prst="rect">
            <a:avLst/>
          </a:prstGeom>
          <a:solidFill>
            <a:srgbClr val="7F7F7F"/>
          </a:solidFill>
          <a:ln>
            <a:noFill/>
          </a:ln>
        </p:spPr>
        <p:txBody>
          <a:bodyPr lIns="91425" tIns="91425" rIns="91425" bIns="91425" anchor="ctr" anchorCtr="0">
            <a:noAutofit/>
          </a:bodyPr>
          <a:lstStyle/>
          <a:p>
            <a:pPr lvl="0">
              <a:spcBef>
                <a:spcPts val="0"/>
              </a:spcBef>
              <a:buNone/>
            </a:pPr>
            <a:endParaRPr dirty="0"/>
          </a:p>
        </p:txBody>
      </p:sp>
      <p:sp>
        <p:nvSpPr>
          <p:cNvPr id="31" name="Shape 31"/>
          <p:cNvSpPr/>
          <p:nvPr/>
        </p:nvSpPr>
        <p:spPr>
          <a:xfrm>
            <a:off x="9089700" y="0"/>
            <a:ext cx="54300" cy="5143499"/>
          </a:xfrm>
          <a:prstGeom prst="rect">
            <a:avLst/>
          </a:prstGeom>
          <a:solidFill>
            <a:schemeClr val="bg2">
              <a:lumMod val="60000"/>
              <a:lumOff val="40000"/>
            </a:schemeClr>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1" name="Shape 41"/>
          <p:cNvSpPr/>
          <p:nvPr/>
        </p:nvSpPr>
        <p:spPr>
          <a:xfrm>
            <a:off x="579000" y="579000"/>
            <a:ext cx="54300" cy="675599"/>
          </a:xfrm>
          <a:prstGeom prst="rect">
            <a:avLst/>
          </a:prstGeom>
          <a:solidFill>
            <a:srgbClr val="7F7F7F"/>
          </a:solidFill>
          <a:ln>
            <a:noFill/>
          </a:ln>
        </p:spPr>
        <p:txBody>
          <a:bodyPr lIns="91425" tIns="91425" rIns="91425" bIns="91425" anchor="ctr" anchorCtr="0">
            <a:noAutofit/>
          </a:bodyPr>
          <a:lstStyle/>
          <a:p>
            <a:pPr lvl="0">
              <a:spcBef>
                <a:spcPts val="0"/>
              </a:spcBef>
              <a:buNone/>
            </a:pPr>
            <a:endParaRPr dirty="0"/>
          </a:p>
        </p:txBody>
      </p:sp>
      <p:sp>
        <p:nvSpPr>
          <p:cNvPr id="42" name="Shape 42"/>
          <p:cNvSpPr/>
          <p:nvPr/>
        </p:nvSpPr>
        <p:spPr>
          <a:xfrm>
            <a:off x="9089700" y="0"/>
            <a:ext cx="54300" cy="5143499"/>
          </a:xfrm>
          <a:prstGeom prst="rect">
            <a:avLst/>
          </a:prstGeom>
          <a:solidFill>
            <a:schemeClr val="bg2">
              <a:lumMod val="60000"/>
              <a:lumOff val="40000"/>
            </a:schemeClr>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color">
    <p:spTree>
      <p:nvGrpSpPr>
        <p:cNvPr id="1" name="Shape 43"/>
        <p:cNvGrpSpPr/>
        <p:nvPr/>
      </p:nvGrpSpPr>
      <p:grpSpPr>
        <a:xfrm>
          <a:off x="0" y="0"/>
          <a:ext cx="0" cy="0"/>
          <a:chOff x="0" y="0"/>
          <a:chExt cx="0" cy="0"/>
        </a:xfrm>
      </p:grpSpPr>
      <p:sp>
        <p:nvSpPr>
          <p:cNvPr id="44" name="Shape 44"/>
          <p:cNvSpPr/>
          <p:nvPr/>
        </p:nvSpPr>
        <p:spPr>
          <a:xfrm>
            <a:off x="0" y="0"/>
            <a:ext cx="9144000" cy="3745800"/>
          </a:xfrm>
          <a:prstGeom prst="rect">
            <a:avLst/>
          </a:prstGeom>
          <a:solidFill>
            <a:schemeClr val="tx1">
              <a:lumMod val="75000"/>
              <a:lumOff val="25000"/>
            </a:schemeClr>
          </a:solidFill>
          <a:ln>
            <a:noFill/>
          </a:ln>
        </p:spPr>
        <p:txBody>
          <a:bodyPr lIns="91425" tIns="91425" rIns="91425" bIns="91425" anchor="ctr" anchorCtr="0">
            <a:noAutofit/>
          </a:bodyPr>
          <a:lstStyle/>
          <a:p>
            <a:pPr lvl="0">
              <a:spcBef>
                <a:spcPts val="0"/>
              </a:spcBef>
              <a:buNone/>
            </a:pPr>
            <a:endParaRPr dirty="0"/>
          </a:p>
        </p:txBody>
      </p:sp>
      <p:sp>
        <p:nvSpPr>
          <p:cNvPr id="45" name="Shape 45"/>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46" name="Shape 46"/>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solidFill>
                <a:srgbClr val="FFFFFF"/>
              </a:solidFill>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color">
    <p:spTree>
      <p:nvGrpSpPr>
        <p:cNvPr id="1" name="Shape 43"/>
        <p:cNvGrpSpPr/>
        <p:nvPr/>
      </p:nvGrpSpPr>
      <p:grpSpPr>
        <a:xfrm>
          <a:off x="0" y="0"/>
          <a:ext cx="0" cy="0"/>
          <a:chOff x="0" y="0"/>
          <a:chExt cx="0" cy="0"/>
        </a:xfrm>
      </p:grpSpPr>
      <p:sp>
        <p:nvSpPr>
          <p:cNvPr id="44" name="Shape 44"/>
          <p:cNvSpPr/>
          <p:nvPr/>
        </p:nvSpPr>
        <p:spPr>
          <a:xfrm>
            <a:off x="0" y="0"/>
            <a:ext cx="9144000" cy="3745800"/>
          </a:xfrm>
          <a:prstGeom prst="rect">
            <a:avLst/>
          </a:prstGeom>
          <a:solidFill>
            <a:schemeClr val="bg2">
              <a:lumMod val="60000"/>
              <a:lumOff val="40000"/>
            </a:schemeClr>
          </a:solidFill>
          <a:ln>
            <a:noFill/>
          </a:ln>
        </p:spPr>
        <p:txBody>
          <a:bodyPr lIns="91425" tIns="91425" rIns="91425" bIns="91425" anchor="ctr" anchorCtr="0">
            <a:noAutofit/>
          </a:bodyPr>
          <a:lstStyle/>
          <a:p>
            <a:pPr lvl="0">
              <a:spcBef>
                <a:spcPts val="0"/>
              </a:spcBef>
              <a:buNone/>
            </a:pPr>
            <a:endParaRPr dirty="0"/>
          </a:p>
        </p:txBody>
      </p:sp>
      <p:sp>
        <p:nvSpPr>
          <p:cNvPr id="45" name="Shape 45"/>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46" name="Shape 46"/>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solidFill>
                <a:srgbClr val="FFFFFF"/>
              </a:solidFill>
            </a:endParaRPr>
          </a:p>
        </p:txBody>
      </p:sp>
    </p:spTree>
    <p:extLst>
      <p:ext uri="{BB962C8B-B14F-4D97-AF65-F5344CB8AC3E}">
        <p14:creationId xmlns:p14="http://schemas.microsoft.com/office/powerpoint/2010/main" val="178514324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half">
    <p:spTree>
      <p:nvGrpSpPr>
        <p:cNvPr id="1" name="Shape 47"/>
        <p:cNvGrpSpPr/>
        <p:nvPr/>
      </p:nvGrpSpPr>
      <p:grpSpPr>
        <a:xfrm>
          <a:off x="0" y="0"/>
          <a:ext cx="0" cy="0"/>
          <a:chOff x="0" y="0"/>
          <a:chExt cx="0" cy="0"/>
        </a:xfrm>
      </p:grpSpPr>
      <p:sp>
        <p:nvSpPr>
          <p:cNvPr id="48" name="Shape 48"/>
          <p:cNvSpPr/>
          <p:nvPr/>
        </p:nvSpPr>
        <p:spPr>
          <a:xfrm>
            <a:off x="0" y="0"/>
            <a:ext cx="4578000" cy="5143499"/>
          </a:xfrm>
          <a:prstGeom prst="rect">
            <a:avLst/>
          </a:prstGeom>
          <a:solidFill>
            <a:schemeClr val="bg2">
              <a:lumMod val="60000"/>
              <a:lumOff val="40000"/>
            </a:schemeClr>
          </a:solidFill>
          <a:ln>
            <a:noFill/>
          </a:ln>
        </p:spPr>
        <p:txBody>
          <a:bodyPr lIns="91425" tIns="91425" rIns="91425" bIns="91425" anchor="ctr" anchorCtr="0">
            <a:noAutofit/>
          </a:bodyPr>
          <a:lstStyle/>
          <a:p>
            <a:pPr lvl="0">
              <a:spcBef>
                <a:spcPts val="0"/>
              </a:spcBef>
              <a:buNone/>
            </a:pPr>
            <a:endParaRPr dirty="0"/>
          </a:p>
        </p:txBody>
      </p:sp>
      <p:sp>
        <p:nvSpPr>
          <p:cNvPr id="49" name="Shape 49"/>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50" name="Shape 50"/>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dirty="0">
              <a:solidFill>
                <a:srgbClr val="FFFFFF"/>
              </a:solidFill>
            </a:endParaRPr>
          </a:p>
        </p:txBody>
      </p:sp>
      <p:sp>
        <p:nvSpPr>
          <p:cNvPr id="51" name="Shape 51"/>
          <p:cNvSpPr/>
          <p:nvPr/>
        </p:nvSpPr>
        <p:spPr>
          <a:xfrm>
            <a:off x="9089700" y="0"/>
            <a:ext cx="54300" cy="5143499"/>
          </a:xfrm>
          <a:prstGeom prst="rect">
            <a:avLst/>
          </a:prstGeom>
          <a:solidFill>
            <a:schemeClr val="bg2">
              <a:lumMod val="60000"/>
              <a:lumOff val="40000"/>
            </a:schemeClr>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color">
    <p:spTree>
      <p:nvGrpSpPr>
        <p:cNvPr id="1" name="Shape 60"/>
        <p:cNvGrpSpPr/>
        <p:nvPr/>
      </p:nvGrpSpPr>
      <p:grpSpPr>
        <a:xfrm>
          <a:off x="0" y="0"/>
          <a:ext cx="0" cy="0"/>
          <a:chOff x="0" y="0"/>
          <a:chExt cx="0" cy="0"/>
        </a:xfrm>
      </p:grpSpPr>
      <p:sp>
        <p:nvSpPr>
          <p:cNvPr id="61" name="Shape 61"/>
          <p:cNvSpPr/>
          <p:nvPr/>
        </p:nvSpPr>
        <p:spPr>
          <a:xfrm>
            <a:off x="0" y="0"/>
            <a:ext cx="9144000" cy="2593499"/>
          </a:xfrm>
          <a:prstGeom prst="rect">
            <a:avLst/>
          </a:prstGeom>
          <a:solidFill>
            <a:srgbClr val="404040"/>
          </a:solidFill>
          <a:ln>
            <a:noFill/>
          </a:ln>
        </p:spPr>
        <p:txBody>
          <a:bodyPr lIns="91425" tIns="91425" rIns="91425" bIns="91425" anchor="ctr" anchorCtr="0">
            <a:noAutofit/>
          </a:bodyPr>
          <a:lstStyle/>
          <a:p>
            <a:pPr lvl="0">
              <a:spcBef>
                <a:spcPts val="0"/>
              </a:spcBef>
              <a:buNone/>
            </a:pPr>
            <a:endParaRPr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425" y="422500"/>
            <a:ext cx="3226800" cy="8574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endParaRPr/>
          </a:p>
        </p:txBody>
      </p:sp>
      <p:sp>
        <p:nvSpPr>
          <p:cNvPr id="7" name="Shape 7"/>
          <p:cNvSpPr txBox="1">
            <a:spLocks noGrp="1"/>
          </p:cNvSpPr>
          <p:nvPr>
            <p:ph type="body" idx="1"/>
          </p:nvPr>
        </p:nvSpPr>
        <p:spPr>
          <a:xfrm>
            <a:off x="723798" y="1586325"/>
            <a:ext cx="6092099" cy="3148499"/>
          </a:xfrm>
          <a:prstGeom prst="rect">
            <a:avLst/>
          </a:prstGeom>
          <a:noFill/>
          <a:ln>
            <a:noFill/>
          </a:ln>
        </p:spPr>
        <p:txBody>
          <a:bodyPr lIns="91425" tIns="91425" rIns="91425" bIns="91425" anchor="t" anchorCtr="0"/>
          <a:lstStyle>
            <a:lvl1pPr lvl="0">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lvl="1">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62" r:id="rId4"/>
    <p:sldLayoutId id="2147483656" r:id="rId5"/>
    <p:sldLayoutId id="2147483660" r:id="rId6"/>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bg2">
            <a:lumMod val="60000"/>
            <a:lumOff val="40000"/>
          </a:schemeClr>
        </a:buClr>
        <a:buFont typeface="Wingdings" panose="05000000000000000000" pitchFamily="2" charset="2"/>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9" name="Rectangle 8"/>
          <p:cNvSpPr/>
          <p:nvPr/>
        </p:nvSpPr>
        <p:spPr>
          <a:xfrm>
            <a:off x="463619" y="536539"/>
            <a:ext cx="182396" cy="8621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9018811" y="-1"/>
            <a:ext cx="151002" cy="5143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hape 66"/>
          <p:cNvSpPr txBox="1">
            <a:spLocks/>
          </p:cNvSpPr>
          <p:nvPr/>
        </p:nvSpPr>
        <p:spPr>
          <a:xfrm>
            <a:off x="4153671" y="267675"/>
            <a:ext cx="4940641" cy="11597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Titillium Web"/>
              <a:buNone/>
              <a:defRPr sz="2600" b="1" i="0" u="none" strike="noStrike" cap="none">
                <a:solidFill>
                  <a:srgbClr val="000000"/>
                </a:solidFill>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US" b="0" dirty="0" smtClean="0">
                <a:solidFill>
                  <a:srgbClr val="002060"/>
                </a:solidFill>
                <a:latin typeface="Arial Black"/>
                <a:cs typeface="Arial Black"/>
              </a:rPr>
              <a:t>COUNCIL DISTRICT E</a:t>
            </a:r>
          </a:p>
          <a:p>
            <a:r>
              <a:rPr lang="en-US" sz="1400" dirty="0" smtClean="0">
                <a:solidFill>
                  <a:schemeClr val="tx1">
                    <a:lumMod val="75000"/>
                    <a:lumOff val="25000"/>
                  </a:schemeClr>
                </a:solidFill>
              </a:rPr>
              <a:t>CAPITAL IMPROVEMENT PLAN MEETING | 2017</a:t>
            </a:r>
          </a:p>
          <a:p>
            <a:r>
              <a:rPr lang="en-US" sz="1400" dirty="0" smtClean="0">
                <a:solidFill>
                  <a:schemeClr val="tx1">
                    <a:lumMod val="75000"/>
                    <a:lumOff val="25000"/>
                  </a:schemeClr>
                </a:solidFill>
              </a:rPr>
              <a:t>CAROL ELLINGER HADDOCK, P.E.</a:t>
            </a:r>
            <a:endParaRPr lang="en" sz="1400" dirty="0">
              <a:solidFill>
                <a:schemeClr val="tx1">
                  <a:lumMod val="75000"/>
                  <a:lumOff val="25000"/>
                </a:schemeClr>
              </a:solidFill>
            </a:endParaRPr>
          </a:p>
        </p:txBody>
      </p:sp>
      <p:sp>
        <p:nvSpPr>
          <p:cNvPr id="20" name="Rectangle 19"/>
          <p:cNvSpPr/>
          <p:nvPr/>
        </p:nvSpPr>
        <p:spPr>
          <a:xfrm>
            <a:off x="3993595" y="423952"/>
            <a:ext cx="51625" cy="86214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50202"/>
              </a:solidFill>
            </a:endParaRPr>
          </a:p>
        </p:txBody>
      </p:sp>
      <p:pic>
        <p:nvPicPr>
          <p:cNvPr id="2" name="Picture 1" descr="Exec Preso Cov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99833"/>
            <a:ext cx="9169813" cy="22500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818" y="318642"/>
            <a:ext cx="1075215" cy="1072760"/>
          </a:xfrm>
          <a:prstGeom prst="rect">
            <a:avLst/>
          </a:prstGeom>
        </p:spPr>
      </p:pic>
    </p:spTree>
    <p:extLst>
      <p:ext uri="{BB962C8B-B14F-4D97-AF65-F5344CB8AC3E}">
        <p14:creationId xmlns:p14="http://schemas.microsoft.com/office/powerpoint/2010/main" val="35240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ctrTitle" idx="4294967295"/>
          </p:nvPr>
        </p:nvSpPr>
        <p:spPr>
          <a:xfrm>
            <a:off x="64168" y="1204671"/>
            <a:ext cx="9079832" cy="1159799"/>
          </a:xfrm>
          <a:prstGeom prst="rect">
            <a:avLst/>
          </a:prstGeom>
        </p:spPr>
        <p:txBody>
          <a:bodyPr lIns="91425" tIns="91425" rIns="91425" bIns="91425" anchor="t" anchorCtr="0">
            <a:noAutofit/>
          </a:bodyPr>
          <a:lstStyle/>
          <a:p>
            <a:pPr lvl="0" algn="ctr" rtl="0">
              <a:spcBef>
                <a:spcPts val="0"/>
              </a:spcBef>
              <a:buNone/>
            </a:pPr>
            <a:r>
              <a:rPr lang="en" sz="9600" dirty="0" smtClean="0">
                <a:solidFill>
                  <a:srgbClr val="FFFFFF"/>
                </a:solidFill>
              </a:rPr>
              <a:t>$1,285,215,000</a:t>
            </a:r>
            <a:endParaRPr lang="en" sz="3200" dirty="0">
              <a:solidFill>
                <a:schemeClr val="bg2">
                  <a:lumMod val="40000"/>
                  <a:lumOff val="60000"/>
                </a:schemeClr>
              </a:solidFill>
            </a:endParaRPr>
          </a:p>
        </p:txBody>
      </p:sp>
      <p:sp>
        <p:nvSpPr>
          <p:cNvPr id="218" name="Shape 218"/>
          <p:cNvSpPr txBox="1">
            <a:spLocks noGrp="1"/>
          </p:cNvSpPr>
          <p:nvPr>
            <p:ph type="subTitle" idx="4294967295"/>
          </p:nvPr>
        </p:nvSpPr>
        <p:spPr>
          <a:xfrm>
            <a:off x="685800" y="2687653"/>
            <a:ext cx="7772400" cy="784799"/>
          </a:xfrm>
          <a:prstGeom prst="rect">
            <a:avLst/>
          </a:prstGeom>
        </p:spPr>
        <p:txBody>
          <a:bodyPr lIns="91425" tIns="91425" rIns="91425" bIns="91425" anchor="t" anchorCtr="0">
            <a:noAutofit/>
          </a:bodyPr>
          <a:lstStyle/>
          <a:p>
            <a:pPr algn="ctr">
              <a:spcBef>
                <a:spcPts val="0"/>
              </a:spcBef>
              <a:buNone/>
            </a:pPr>
            <a:r>
              <a:rPr lang="en-US" sz="3600" b="1" dirty="0" smtClean="0">
                <a:solidFill>
                  <a:schemeClr val="bg2">
                    <a:lumMod val="60000"/>
                    <a:lumOff val="40000"/>
                  </a:schemeClr>
                </a:solidFill>
              </a:rPr>
              <a:t>BOTTOM LINE</a:t>
            </a:r>
          </a:p>
          <a:p>
            <a:pPr lvl="0" algn="ctr" rtl="0">
              <a:spcBef>
                <a:spcPts val="0"/>
              </a:spcBef>
              <a:buNone/>
            </a:pPr>
            <a:r>
              <a:rPr lang="en-US" sz="4000" b="1" dirty="0" smtClean="0">
                <a:solidFill>
                  <a:schemeClr val="accent1"/>
                </a:solidFill>
              </a:rPr>
              <a:t>We’ve got LOTS planned from 2018-2022</a:t>
            </a:r>
          </a:p>
        </p:txBody>
      </p:sp>
    </p:spTree>
    <p:extLst>
      <p:ext uri="{BB962C8B-B14F-4D97-AF65-F5344CB8AC3E}">
        <p14:creationId xmlns:p14="http://schemas.microsoft.com/office/powerpoint/2010/main" val="3980290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xEl>
                                              <p:pRg st="1" end="1"/>
                                            </p:txEl>
                                          </p:spTgt>
                                        </p:tgtEl>
                                        <p:attrNameLst>
                                          <p:attrName>style.visibility</p:attrName>
                                        </p:attrNameLst>
                                      </p:cBhvr>
                                      <p:to>
                                        <p:strVal val="visible"/>
                                      </p:to>
                                    </p:set>
                                    <p:animEffect transition="in" filter="fade">
                                      <p:cBhvr>
                                        <p:cTn id="7" dur="500"/>
                                        <p:tgtEl>
                                          <p:spTgt spid="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699654" y="422500"/>
            <a:ext cx="3532909" cy="857400"/>
          </a:xfrm>
          <a:prstGeom prst="rect">
            <a:avLst/>
          </a:prstGeom>
        </p:spPr>
        <p:txBody>
          <a:bodyPr lIns="91425" tIns="91425" rIns="91425" bIns="91425" anchor="t" anchorCtr="0">
            <a:noAutofit/>
          </a:bodyPr>
          <a:lstStyle/>
          <a:p>
            <a:pPr lvl="0" rtl="0">
              <a:spcBef>
                <a:spcPts val="0"/>
              </a:spcBef>
              <a:buNone/>
            </a:pPr>
            <a:r>
              <a:rPr lang="en-US" dirty="0" smtClean="0"/>
              <a:t>D</a:t>
            </a:r>
            <a:r>
              <a:rPr lang="en" dirty="0" smtClean="0"/>
              <a:t>ISTRICT </a:t>
            </a:r>
            <a:br>
              <a:rPr lang="en" dirty="0" smtClean="0"/>
            </a:br>
            <a:r>
              <a:rPr lang="en" dirty="0" smtClean="0">
                <a:solidFill>
                  <a:schemeClr val="tx2">
                    <a:lumMod val="75000"/>
                  </a:schemeClr>
                </a:solidFill>
              </a:rPr>
              <a:t>Infographic</a:t>
            </a:r>
            <a:endParaRPr lang="en" sz="2000" dirty="0">
              <a:solidFill>
                <a:schemeClr val="tx2">
                  <a:lumMod val="75000"/>
                </a:schemeClr>
              </a:solidFill>
            </a:endParaRPr>
          </a:p>
        </p:txBody>
      </p:sp>
      <p:sp>
        <p:nvSpPr>
          <p:cNvPr id="134" name="Shape 134"/>
          <p:cNvSpPr txBox="1">
            <a:spLocks noGrp="1"/>
          </p:cNvSpPr>
          <p:nvPr>
            <p:ph type="body" idx="4294967295"/>
          </p:nvPr>
        </p:nvSpPr>
        <p:spPr>
          <a:xfrm>
            <a:off x="393031" y="1585735"/>
            <a:ext cx="4194770" cy="1027502"/>
          </a:xfrm>
          <a:prstGeom prst="rect">
            <a:avLst/>
          </a:prstGeom>
        </p:spPr>
        <p:txBody>
          <a:bodyPr lIns="91425" tIns="91425" rIns="91425" bIns="91425" anchor="t" anchorCtr="0">
            <a:noAutofit/>
          </a:bodyPr>
          <a:lstStyle/>
          <a:p>
            <a:pPr lvl="1">
              <a:lnSpc>
                <a:spcPct val="150000"/>
              </a:lnSpc>
              <a:spcBef>
                <a:spcPts val="0"/>
              </a:spcBef>
              <a:spcAft>
                <a:spcPts val="1200"/>
              </a:spcAft>
              <a:buNone/>
            </a:pPr>
            <a:r>
              <a:rPr lang="en-US" sz="2000" dirty="0">
                <a:solidFill>
                  <a:srgbClr val="C4BD97"/>
                </a:solidFill>
                <a:sym typeface="Wingdings" panose="05000000000000000000" pitchFamily="2" charset="2"/>
              </a:rPr>
              <a:t>  </a:t>
            </a:r>
            <a:r>
              <a:rPr lang="en" sz="2400" dirty="0" smtClean="0">
                <a:solidFill>
                  <a:srgbClr val="FFFFFF"/>
                </a:solidFill>
              </a:rPr>
              <a:t>Upcoming Projects</a:t>
            </a:r>
            <a:endParaRPr lang="en" sz="2400" dirty="0">
              <a:solidFill>
                <a:srgbClr val="FFFFFF"/>
              </a:solidFill>
            </a:endParaRPr>
          </a:p>
          <a:p>
            <a:pPr lvl="1">
              <a:lnSpc>
                <a:spcPct val="150000"/>
              </a:lnSpc>
              <a:spcBef>
                <a:spcPts val="0"/>
              </a:spcBef>
              <a:spcAft>
                <a:spcPts val="1200"/>
              </a:spcAft>
              <a:buNone/>
            </a:pPr>
            <a:r>
              <a:rPr lang="en-US" sz="2400" dirty="0" smtClean="0">
                <a:solidFill>
                  <a:srgbClr val="C4BD97"/>
                </a:solidFill>
                <a:sym typeface="Wingdings" panose="05000000000000000000" pitchFamily="2" charset="2"/>
              </a:rPr>
              <a:t>  </a:t>
            </a:r>
            <a:r>
              <a:rPr lang="en" sz="2400" dirty="0" smtClean="0">
                <a:solidFill>
                  <a:srgbClr val="FFFFFF"/>
                </a:solidFill>
              </a:rPr>
              <a:t>Work Performed</a:t>
            </a:r>
          </a:p>
          <a:p>
            <a:pPr lvl="1">
              <a:lnSpc>
                <a:spcPct val="150000"/>
              </a:lnSpc>
              <a:spcBef>
                <a:spcPts val="0"/>
              </a:spcBef>
              <a:spcAft>
                <a:spcPts val="1200"/>
              </a:spcAft>
              <a:buNone/>
            </a:pPr>
            <a:r>
              <a:rPr lang="en-US" sz="2400" dirty="0" smtClean="0">
                <a:solidFill>
                  <a:srgbClr val="C4BD97"/>
                </a:solidFill>
                <a:sym typeface="Wingdings" panose="05000000000000000000" pitchFamily="2" charset="2"/>
              </a:rPr>
              <a:t>  </a:t>
            </a:r>
            <a:r>
              <a:rPr lang="en" sz="2400" dirty="0" smtClean="0">
                <a:solidFill>
                  <a:srgbClr val="FFFFFF"/>
                </a:solidFill>
              </a:rPr>
              <a:t>Potholes Repaired</a:t>
            </a:r>
          </a:p>
          <a:p>
            <a:pPr lvl="1">
              <a:lnSpc>
                <a:spcPct val="150000"/>
              </a:lnSpc>
              <a:spcBef>
                <a:spcPts val="0"/>
              </a:spcBef>
              <a:spcAft>
                <a:spcPts val="1200"/>
              </a:spcAft>
              <a:buNone/>
            </a:pPr>
            <a:r>
              <a:rPr lang="en-US" sz="2400" dirty="0" smtClean="0">
                <a:solidFill>
                  <a:srgbClr val="C4BD97"/>
                </a:solidFill>
                <a:sym typeface="Wingdings" panose="05000000000000000000" pitchFamily="2" charset="2"/>
              </a:rPr>
              <a:t>  </a:t>
            </a:r>
            <a:r>
              <a:rPr lang="en" sz="2400" dirty="0" smtClean="0">
                <a:solidFill>
                  <a:srgbClr val="FFFFFF"/>
                </a:solidFill>
              </a:rPr>
              <a:t>Top 311 Calls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01" y="0"/>
            <a:ext cx="2058314" cy="5143500"/>
          </a:xfrm>
          <a:prstGeom prst="rect">
            <a:avLst/>
          </a:prstGeom>
        </p:spPr>
      </p:pic>
    </p:spTree>
    <p:extLst>
      <p:ext uri="{BB962C8B-B14F-4D97-AF65-F5344CB8AC3E}">
        <p14:creationId xmlns:p14="http://schemas.microsoft.com/office/powerpoint/2010/main" val="402850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80" name="Shape 280"/>
          <p:cNvSpPr txBox="1">
            <a:spLocks noGrp="1"/>
          </p:cNvSpPr>
          <p:nvPr>
            <p:ph type="title"/>
          </p:nvPr>
        </p:nvSpPr>
        <p:spPr>
          <a:xfrm>
            <a:off x="844424" y="422500"/>
            <a:ext cx="3639343"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REBUILD HOUSTON</a:t>
            </a:r>
            <a:br>
              <a:rPr lang="en" dirty="0" smtClean="0">
                <a:solidFill>
                  <a:schemeClr val="lt1"/>
                </a:solidFill>
              </a:rPr>
            </a:br>
            <a:r>
              <a:rPr lang="en" sz="2800" dirty="0" smtClean="0">
                <a:solidFill>
                  <a:schemeClr val="tx2">
                    <a:lumMod val="75000"/>
                  </a:schemeClr>
                </a:solidFill>
              </a:rPr>
              <a:t>Viewer</a:t>
            </a:r>
            <a:endParaRPr lang="en" sz="2800" dirty="0">
              <a:solidFill>
                <a:schemeClr val="tx2">
                  <a:lumMod val="75000"/>
                </a:schemeClr>
              </a:solidFill>
            </a:endParaRPr>
          </a:p>
        </p:txBody>
      </p:sp>
      <p:sp>
        <p:nvSpPr>
          <p:cNvPr id="281" name="Shape 281"/>
          <p:cNvSpPr txBox="1">
            <a:spLocks noGrp="1"/>
          </p:cNvSpPr>
          <p:nvPr>
            <p:ph type="body" idx="4294967295"/>
          </p:nvPr>
        </p:nvSpPr>
        <p:spPr>
          <a:xfrm>
            <a:off x="425116" y="1717260"/>
            <a:ext cx="4363452" cy="2044612"/>
          </a:xfrm>
          <a:prstGeom prst="rect">
            <a:avLst/>
          </a:prstGeom>
        </p:spPr>
        <p:txBody>
          <a:bodyPr lIns="91425" tIns="91425" rIns="91425" bIns="91425" anchor="t" anchorCtr="0">
            <a:noAutofit/>
          </a:bodyPr>
          <a:lstStyle/>
          <a:p>
            <a:pPr marL="0" indent="0">
              <a:spcBef>
                <a:spcPts val="0"/>
              </a:spcBef>
              <a:buNone/>
            </a:pPr>
            <a:r>
              <a:rPr lang="en-US" sz="2400" dirty="0" smtClean="0">
                <a:solidFill>
                  <a:srgbClr val="C4BD97"/>
                </a:solidFill>
                <a:sym typeface="Wingdings" panose="05000000000000000000" pitchFamily="2" charset="2"/>
              </a:rPr>
              <a:t>  </a:t>
            </a:r>
            <a:r>
              <a:rPr lang="en" sz="2400" dirty="0" smtClean="0">
                <a:solidFill>
                  <a:srgbClr val="FFFFFF"/>
                </a:solidFill>
              </a:rPr>
              <a:t>Project Specific Information</a:t>
            </a:r>
          </a:p>
          <a:p>
            <a:pPr marL="0" indent="0">
              <a:spcBef>
                <a:spcPts val="0"/>
              </a:spcBef>
              <a:buNone/>
            </a:pPr>
            <a:endParaRPr lang="en" sz="2400" dirty="0" smtClean="0">
              <a:solidFill>
                <a:srgbClr val="FFFFFF"/>
              </a:solidFill>
            </a:endParaRPr>
          </a:p>
          <a:p>
            <a:pPr marL="0" indent="0">
              <a:spcBef>
                <a:spcPts val="0"/>
              </a:spcBef>
              <a:buNone/>
            </a:pPr>
            <a:r>
              <a:rPr lang="en-US" sz="2400" dirty="0" smtClean="0">
                <a:solidFill>
                  <a:srgbClr val="C4BD97"/>
                </a:solidFill>
                <a:sym typeface="Wingdings" panose="05000000000000000000" pitchFamily="2" charset="2"/>
              </a:rPr>
              <a:t>  </a:t>
            </a:r>
            <a:r>
              <a:rPr lang="en" sz="2400" dirty="0" smtClean="0">
                <a:solidFill>
                  <a:srgbClr val="FFFFFF"/>
                </a:solidFill>
              </a:rPr>
              <a:t>Reconstruct &amp; Rehabilitate</a:t>
            </a:r>
          </a:p>
        </p:txBody>
      </p:sp>
      <p:grpSp>
        <p:nvGrpSpPr>
          <p:cNvPr id="5" name="Group 4"/>
          <p:cNvGrpSpPr/>
          <p:nvPr/>
        </p:nvGrpSpPr>
        <p:grpSpPr>
          <a:xfrm>
            <a:off x="4219074" y="304800"/>
            <a:ext cx="4615366" cy="4792648"/>
            <a:chOff x="4066675" y="304800"/>
            <a:chExt cx="4615366" cy="4792648"/>
          </a:xfrm>
        </p:grpSpPr>
        <p:grpSp>
          <p:nvGrpSpPr>
            <p:cNvPr id="4" name="Group 3"/>
            <p:cNvGrpSpPr/>
            <p:nvPr/>
          </p:nvGrpSpPr>
          <p:grpSpPr>
            <a:xfrm>
              <a:off x="4787701" y="304800"/>
              <a:ext cx="3321583" cy="4303156"/>
              <a:chOff x="4787701" y="304800"/>
              <a:chExt cx="3321583" cy="4303156"/>
            </a:xfrm>
          </p:grpSpPr>
          <p:pic>
            <p:nvPicPr>
              <p:cNvPr id="3" name="Picture 2"/>
              <p:cNvPicPr>
                <a:picLocks noChangeAspect="1"/>
              </p:cNvPicPr>
              <p:nvPr/>
            </p:nvPicPr>
            <p:blipFill>
              <a:blip r:embed="rId3"/>
              <a:stretch>
                <a:fillRect/>
              </a:stretch>
            </p:blipFill>
            <p:spPr>
              <a:xfrm>
                <a:off x="4795722" y="673298"/>
                <a:ext cx="3307259" cy="3566160"/>
              </a:xfrm>
              <a:prstGeom prst="rect">
                <a:avLst/>
              </a:prstGeom>
            </p:spPr>
          </p:pic>
          <p:sp>
            <p:nvSpPr>
              <p:cNvPr id="278" name="Shape 278"/>
              <p:cNvSpPr/>
              <p:nvPr/>
            </p:nvSpPr>
            <p:spPr>
              <a:xfrm>
                <a:off x="4787701" y="304800"/>
                <a:ext cx="3321583" cy="4303156"/>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Titillium Web"/>
                  <a:ea typeface="Titillium Web"/>
                  <a:cs typeface="Titillium Web"/>
                  <a:sym typeface="Titillium Web"/>
                </a:endParaRPr>
              </a:p>
            </p:txBody>
          </p:sp>
        </p:grpSp>
        <p:sp>
          <p:nvSpPr>
            <p:cNvPr id="2" name="TextBox 1"/>
            <p:cNvSpPr txBox="1"/>
            <p:nvPr/>
          </p:nvSpPr>
          <p:spPr>
            <a:xfrm>
              <a:off x="4066675" y="4574228"/>
              <a:ext cx="4615366" cy="523220"/>
            </a:xfrm>
            <a:prstGeom prst="rect">
              <a:avLst/>
            </a:prstGeom>
            <a:noFill/>
          </p:spPr>
          <p:txBody>
            <a:bodyPr wrap="none" rtlCol="0">
              <a:spAutoFit/>
            </a:bodyPr>
            <a:lstStyle/>
            <a:p>
              <a:r>
                <a:rPr lang="en-US" sz="2800" b="1" dirty="0" smtClean="0">
                  <a:solidFill>
                    <a:schemeClr val="tx1">
                      <a:lumMod val="75000"/>
                      <a:lumOff val="25000"/>
                    </a:schemeClr>
                  </a:solidFill>
                  <a:latin typeface="Titillium Web"/>
                </a:rPr>
                <a:t>www.ReBuildHouston.org</a:t>
              </a:r>
              <a:endParaRPr lang="en-US" sz="2800" b="1" dirty="0">
                <a:solidFill>
                  <a:schemeClr val="tx1">
                    <a:lumMod val="75000"/>
                    <a:lumOff val="25000"/>
                  </a:schemeClr>
                </a:solidFill>
                <a:latin typeface="Titillium Web"/>
              </a:endParaRPr>
            </a:p>
          </p:txBody>
        </p:sp>
      </p:grpSp>
    </p:spTree>
    <p:extLst>
      <p:ext uri="{BB962C8B-B14F-4D97-AF65-F5344CB8AC3E}">
        <p14:creationId xmlns:p14="http://schemas.microsoft.com/office/powerpoint/2010/main" val="313617442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ctrTitle" idx="4294967295"/>
          </p:nvPr>
        </p:nvSpPr>
        <p:spPr>
          <a:xfrm>
            <a:off x="0" y="1325488"/>
            <a:ext cx="9144000" cy="871375"/>
          </a:xfrm>
          <a:prstGeom prst="rect">
            <a:avLst/>
          </a:prstGeom>
        </p:spPr>
        <p:txBody>
          <a:bodyPr lIns="91425" tIns="91425" rIns="91425" bIns="91425" anchor="t" anchorCtr="0">
            <a:noAutofit/>
          </a:bodyPr>
          <a:lstStyle/>
          <a:p>
            <a:pPr lvl="0" algn="ctr" rtl="0">
              <a:spcBef>
                <a:spcPts val="0"/>
              </a:spcBef>
              <a:buNone/>
            </a:pPr>
            <a:r>
              <a:rPr lang="en-US" sz="9600" dirty="0" smtClean="0">
                <a:solidFill>
                  <a:srgbClr val="FFFFFF"/>
                </a:solidFill>
              </a:rPr>
              <a:t>THANK YOU</a:t>
            </a:r>
            <a:endParaRPr lang="en" sz="9600" dirty="0">
              <a:solidFill>
                <a:srgbClr val="FFFFFF"/>
              </a:solidFill>
            </a:endParaRPr>
          </a:p>
        </p:txBody>
      </p:sp>
      <p:sp>
        <p:nvSpPr>
          <p:cNvPr id="295" name="Shape 295"/>
          <p:cNvSpPr txBox="1">
            <a:spLocks noGrp="1"/>
          </p:cNvSpPr>
          <p:nvPr>
            <p:ph type="subTitle" idx="4294967295"/>
          </p:nvPr>
        </p:nvSpPr>
        <p:spPr>
          <a:xfrm>
            <a:off x="1106905" y="2438436"/>
            <a:ext cx="6066055" cy="2544287"/>
          </a:xfrm>
          <a:prstGeom prst="rect">
            <a:avLst/>
          </a:prstGeom>
        </p:spPr>
        <p:txBody>
          <a:bodyPr lIns="91425" tIns="91425" rIns="91425" bIns="91425" anchor="t" anchorCtr="0">
            <a:noAutofit/>
          </a:bodyPr>
          <a:lstStyle/>
          <a:p>
            <a:pPr lvl="0" rtl="0">
              <a:lnSpc>
                <a:spcPct val="150000"/>
              </a:lnSpc>
              <a:spcBef>
                <a:spcPts val="0"/>
              </a:spcBef>
              <a:buNone/>
            </a:pPr>
            <a:r>
              <a:rPr lang="en" sz="3200" b="1" dirty="0">
                <a:solidFill>
                  <a:schemeClr val="bg2">
                    <a:lumMod val="60000"/>
                    <a:lumOff val="40000"/>
                  </a:schemeClr>
                </a:solidFill>
              </a:rPr>
              <a:t>questions</a:t>
            </a:r>
            <a:r>
              <a:rPr lang="en" sz="3200" b="1" dirty="0" smtClean="0">
                <a:solidFill>
                  <a:schemeClr val="bg2">
                    <a:lumMod val="60000"/>
                    <a:lumOff val="40000"/>
                  </a:schemeClr>
                </a:solidFill>
              </a:rPr>
              <a:t>?</a:t>
            </a:r>
            <a:endParaRPr lang="en" sz="3200" b="1" dirty="0">
              <a:solidFill>
                <a:schemeClr val="bg2">
                  <a:lumMod val="60000"/>
                  <a:lumOff val="40000"/>
                </a:schemeClr>
              </a:solidFill>
            </a:endParaRPr>
          </a:p>
          <a:p>
            <a:pPr lvl="0" rtl="0">
              <a:lnSpc>
                <a:spcPct val="150000"/>
              </a:lnSpc>
              <a:spcBef>
                <a:spcPts val="0"/>
              </a:spcBef>
              <a:buClr>
                <a:schemeClr val="dk1"/>
              </a:buClr>
              <a:buSzPct val="30555"/>
              <a:buFont typeface="Arial"/>
              <a:buNone/>
            </a:pPr>
            <a:r>
              <a:rPr lang="en-US" sz="2400" b="1" dirty="0" smtClean="0">
                <a:solidFill>
                  <a:schemeClr val="accent1"/>
                </a:solidFill>
              </a:rPr>
              <a:t>Email:</a:t>
            </a:r>
            <a:r>
              <a:rPr lang="en-US" sz="2000" b="1" dirty="0" smtClean="0">
                <a:solidFill>
                  <a:schemeClr val="accent1"/>
                </a:solidFill>
              </a:rPr>
              <a:t> </a:t>
            </a:r>
            <a:r>
              <a:rPr lang="en-US" sz="2000" b="1" dirty="0" smtClean="0">
                <a:solidFill>
                  <a:schemeClr val="tx1">
                    <a:lumMod val="85000"/>
                    <a:lumOff val="15000"/>
                  </a:schemeClr>
                </a:solidFill>
              </a:rPr>
              <a:t>PWECIP@Houstontx.gov</a:t>
            </a:r>
          </a:p>
          <a:p>
            <a:pPr lvl="0" rtl="0">
              <a:lnSpc>
                <a:spcPct val="150000"/>
              </a:lnSpc>
              <a:spcBef>
                <a:spcPts val="0"/>
              </a:spcBef>
              <a:buClr>
                <a:schemeClr val="dk1"/>
              </a:buClr>
              <a:buSzPct val="30555"/>
              <a:buFont typeface="Arial"/>
              <a:buNone/>
            </a:pPr>
            <a:r>
              <a:rPr lang="en-US" sz="2400" b="1" dirty="0" smtClean="0">
                <a:solidFill>
                  <a:schemeClr val="accent1"/>
                </a:solidFill>
              </a:rPr>
              <a:t>Call:</a:t>
            </a:r>
            <a:r>
              <a:rPr lang="en-US" sz="2000" dirty="0" smtClean="0">
                <a:solidFill>
                  <a:schemeClr val="tx1">
                    <a:lumMod val="85000"/>
                    <a:lumOff val="15000"/>
                  </a:schemeClr>
                </a:solidFill>
              </a:rPr>
              <a:t> </a:t>
            </a:r>
            <a:r>
              <a:rPr lang="en-US" sz="2000" b="1" dirty="0" smtClean="0">
                <a:solidFill>
                  <a:schemeClr val="tx1">
                    <a:lumMod val="85000"/>
                    <a:lumOff val="15000"/>
                  </a:schemeClr>
                </a:solidFill>
              </a:rPr>
              <a:t>832-395-2090</a:t>
            </a:r>
          </a:p>
          <a:p>
            <a:pPr lvl="0" rtl="0">
              <a:lnSpc>
                <a:spcPct val="150000"/>
              </a:lnSpc>
              <a:spcBef>
                <a:spcPts val="0"/>
              </a:spcBef>
              <a:buClr>
                <a:schemeClr val="dk1"/>
              </a:buClr>
              <a:buSzPct val="30555"/>
              <a:buFont typeface="Arial"/>
              <a:buNone/>
            </a:pPr>
            <a:r>
              <a:rPr lang="en-US" sz="2400" b="1" dirty="0" smtClean="0">
                <a:solidFill>
                  <a:schemeClr val="accent1"/>
                </a:solidFill>
              </a:rPr>
              <a:t>Follow:</a:t>
            </a:r>
            <a:r>
              <a:rPr lang="en-US" sz="2000" dirty="0" smtClean="0">
                <a:solidFill>
                  <a:schemeClr val="tx1">
                    <a:lumMod val="85000"/>
                    <a:lumOff val="15000"/>
                  </a:schemeClr>
                </a:solidFill>
              </a:rPr>
              <a:t> </a:t>
            </a:r>
            <a:r>
              <a:rPr lang="en-US" sz="2000" b="1" dirty="0" smtClean="0">
                <a:solidFill>
                  <a:schemeClr val="tx1">
                    <a:lumMod val="85000"/>
                    <a:lumOff val="15000"/>
                  </a:schemeClr>
                </a:solidFill>
              </a:rPr>
              <a:t>@</a:t>
            </a:r>
            <a:r>
              <a:rPr lang="en-US" sz="2000" b="1" dirty="0" err="1" smtClean="0">
                <a:solidFill>
                  <a:schemeClr val="tx1">
                    <a:lumMod val="85000"/>
                    <a:lumOff val="15000"/>
                  </a:schemeClr>
                </a:solidFill>
              </a:rPr>
              <a:t>HoustonPWE</a:t>
            </a:r>
            <a:r>
              <a:rPr lang="en-US" sz="2000" b="1" dirty="0" smtClean="0">
                <a:solidFill>
                  <a:schemeClr val="tx1">
                    <a:lumMod val="85000"/>
                    <a:lumOff val="15000"/>
                  </a:schemeClr>
                </a:solidFill>
              </a:rPr>
              <a:t> </a:t>
            </a:r>
            <a:r>
              <a:rPr lang="en-US" sz="2000" dirty="0" smtClean="0">
                <a:solidFill>
                  <a:schemeClr val="tx1">
                    <a:lumMod val="85000"/>
                    <a:lumOff val="15000"/>
                  </a:schemeClr>
                </a:solidFill>
              </a:rPr>
              <a:t>(Facebook + Twitter)</a:t>
            </a: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idx="4294967295"/>
          </p:nvPr>
        </p:nvSpPr>
        <p:spPr>
          <a:xfrm>
            <a:off x="394855" y="1516202"/>
            <a:ext cx="8312727" cy="1159799"/>
          </a:xfrm>
          <a:prstGeom prst="rect">
            <a:avLst/>
          </a:prstGeom>
        </p:spPr>
        <p:txBody>
          <a:bodyPr lIns="91425" tIns="91425" rIns="91425" bIns="91425" anchor="t" anchorCtr="0">
            <a:noAutofit/>
          </a:bodyPr>
          <a:lstStyle/>
          <a:p>
            <a:pPr lvl="0">
              <a:spcBef>
                <a:spcPts val="0"/>
              </a:spcBef>
              <a:buNone/>
            </a:pPr>
            <a:r>
              <a:rPr lang="en-US" sz="8000" dirty="0" smtClean="0">
                <a:solidFill>
                  <a:srgbClr val="FFFFFF"/>
                </a:solidFill>
              </a:rPr>
              <a:t>WHAT’S </a:t>
            </a:r>
            <a:r>
              <a:rPr lang="en-US" sz="8000" dirty="0">
                <a:solidFill>
                  <a:srgbClr val="FFFFFF"/>
                </a:solidFill>
              </a:rPr>
              <a:t>A</a:t>
            </a:r>
            <a:r>
              <a:rPr lang="en-US" sz="8000" dirty="0" smtClean="0">
                <a:solidFill>
                  <a:srgbClr val="FFFFFF"/>
                </a:solidFill>
              </a:rPr>
              <a:t> CIP?</a:t>
            </a:r>
            <a:endParaRPr lang="en" sz="8000" dirty="0">
              <a:solidFill>
                <a:srgbClr val="FFFFFF"/>
              </a:solidFill>
            </a:endParaRPr>
          </a:p>
        </p:txBody>
      </p:sp>
      <p:sp>
        <p:nvSpPr>
          <p:cNvPr id="81" name="Shape 81"/>
          <p:cNvSpPr txBox="1">
            <a:spLocks noGrp="1"/>
          </p:cNvSpPr>
          <p:nvPr>
            <p:ph type="subTitle" idx="4294967295"/>
          </p:nvPr>
        </p:nvSpPr>
        <p:spPr>
          <a:xfrm>
            <a:off x="0" y="2729095"/>
            <a:ext cx="8512769" cy="2414405"/>
          </a:xfrm>
          <a:prstGeom prst="rect">
            <a:avLst/>
          </a:prstGeom>
        </p:spPr>
        <p:txBody>
          <a:bodyPr lIns="91425" tIns="91425" rIns="91425" bIns="91425" anchor="t" anchorCtr="0">
            <a:noAutofit/>
          </a:bodyPr>
          <a:lstStyle/>
          <a:p>
            <a:pPr lvl="0" algn="ctr" rtl="0">
              <a:spcBef>
                <a:spcPts val="0"/>
              </a:spcBef>
              <a:buNone/>
            </a:pPr>
            <a:r>
              <a:rPr lang="en-US" sz="4800" b="1" dirty="0" smtClean="0">
                <a:solidFill>
                  <a:schemeClr val="bg2">
                    <a:lumMod val="60000"/>
                    <a:lumOff val="40000"/>
                  </a:schemeClr>
                </a:solidFill>
              </a:rPr>
              <a:t>Capital Improvement Plan</a:t>
            </a:r>
            <a:endParaRPr lang="en-US" dirty="0" smtClean="0">
              <a:solidFill>
                <a:srgbClr val="000000"/>
              </a:solidFill>
            </a:endParaRPr>
          </a:p>
          <a:p>
            <a:pPr lvl="2">
              <a:lnSpc>
                <a:spcPct val="150000"/>
              </a:lnSpc>
              <a:spcBef>
                <a:spcPts val="0"/>
              </a:spcBef>
              <a:buClr>
                <a:schemeClr val="dk1"/>
              </a:buClr>
              <a:buSzPct val="30555"/>
              <a:buNone/>
            </a:pPr>
            <a:r>
              <a:rPr lang="en-US" sz="1600" dirty="0" smtClean="0">
                <a:solidFill>
                  <a:srgbClr val="C4BD97"/>
                </a:solidFill>
                <a:sym typeface="Wingdings" panose="05000000000000000000" pitchFamily="2" charset="2"/>
              </a:rPr>
              <a:t>         </a:t>
            </a:r>
            <a:r>
              <a:rPr lang="en-US" dirty="0" smtClean="0">
                <a:solidFill>
                  <a:srgbClr val="000000"/>
                </a:solidFill>
                <a:sym typeface="Wingdings" panose="05000000000000000000" pitchFamily="2" charset="2"/>
              </a:rPr>
              <a:t>  </a:t>
            </a:r>
            <a:r>
              <a:rPr lang="en-US" sz="2000" dirty="0" smtClean="0">
                <a:solidFill>
                  <a:schemeClr val="tx1">
                    <a:lumMod val="85000"/>
                    <a:lumOff val="15000"/>
                  </a:schemeClr>
                </a:solidFill>
              </a:rPr>
              <a:t>City Council Adopted</a:t>
            </a:r>
            <a:endParaRPr lang="en-US" dirty="0" smtClean="0">
              <a:solidFill>
                <a:schemeClr val="tx1">
                  <a:lumMod val="85000"/>
                  <a:lumOff val="15000"/>
                </a:schemeClr>
              </a:solidFill>
            </a:endParaRPr>
          </a:p>
          <a:p>
            <a:pPr lvl="4">
              <a:lnSpc>
                <a:spcPct val="150000"/>
              </a:lnSpc>
              <a:spcBef>
                <a:spcPts val="0"/>
              </a:spcBef>
              <a:buClr>
                <a:schemeClr val="dk1"/>
              </a:buClr>
              <a:buSzPct val="30555"/>
              <a:buNone/>
            </a:pPr>
            <a:r>
              <a:rPr lang="en-US" sz="1600" dirty="0" smtClean="0">
                <a:solidFill>
                  <a:srgbClr val="C4BD97"/>
                </a:solidFill>
                <a:sym typeface="Wingdings" panose="05000000000000000000" pitchFamily="2" charset="2"/>
              </a:rPr>
              <a:t>         </a:t>
            </a:r>
            <a:r>
              <a:rPr lang="en-US" dirty="0" smtClean="0">
                <a:solidFill>
                  <a:srgbClr val="000000"/>
                </a:solidFill>
                <a:sym typeface="Wingdings" panose="05000000000000000000" pitchFamily="2" charset="2"/>
              </a:rPr>
              <a:t>  </a:t>
            </a:r>
            <a:r>
              <a:rPr lang="en-US" sz="2000" dirty="0" smtClean="0">
                <a:solidFill>
                  <a:schemeClr val="tx1">
                    <a:lumMod val="85000"/>
                    <a:lumOff val="15000"/>
                  </a:schemeClr>
                </a:solidFill>
              </a:rPr>
              <a:t>Identifies </a:t>
            </a:r>
            <a:r>
              <a:rPr lang="en-US" sz="2000" dirty="0">
                <a:solidFill>
                  <a:schemeClr val="tx1">
                    <a:lumMod val="85000"/>
                    <a:lumOff val="15000"/>
                  </a:schemeClr>
                </a:solidFill>
              </a:rPr>
              <a:t>Planned </a:t>
            </a:r>
            <a:r>
              <a:rPr lang="en-US" sz="2000" dirty="0" smtClean="0">
                <a:solidFill>
                  <a:schemeClr val="tx1">
                    <a:lumMod val="85000"/>
                    <a:lumOff val="15000"/>
                  </a:schemeClr>
                </a:solidFill>
              </a:rPr>
              <a:t>Budgets - Capital </a:t>
            </a:r>
            <a:r>
              <a:rPr lang="en-US" sz="2000" dirty="0">
                <a:solidFill>
                  <a:schemeClr val="tx1">
                    <a:lumMod val="85000"/>
                    <a:lumOff val="15000"/>
                  </a:schemeClr>
                </a:solidFill>
              </a:rPr>
              <a:t>Projects &amp; Capital </a:t>
            </a:r>
            <a:r>
              <a:rPr lang="en-US" sz="2000" dirty="0" smtClean="0">
                <a:solidFill>
                  <a:schemeClr val="tx1">
                    <a:lumMod val="85000"/>
                    <a:lumOff val="15000"/>
                  </a:schemeClr>
                </a:solidFill>
              </a:rPr>
              <a:t>Programs</a:t>
            </a:r>
          </a:p>
          <a:p>
            <a:pPr lvl="4">
              <a:lnSpc>
                <a:spcPct val="150000"/>
              </a:lnSpc>
              <a:spcBef>
                <a:spcPts val="0"/>
              </a:spcBef>
              <a:buClr>
                <a:schemeClr val="dk1"/>
              </a:buClr>
              <a:buSzPct val="30555"/>
              <a:buNone/>
            </a:pPr>
            <a:r>
              <a:rPr lang="en-US" sz="1600" dirty="0" smtClean="0">
                <a:solidFill>
                  <a:srgbClr val="C4BD97"/>
                </a:solidFill>
                <a:sym typeface="Wingdings" panose="05000000000000000000" pitchFamily="2" charset="2"/>
              </a:rPr>
              <a:t>         </a:t>
            </a:r>
            <a:r>
              <a:rPr lang="en-US" dirty="0" smtClean="0">
                <a:solidFill>
                  <a:srgbClr val="000000"/>
                </a:solidFill>
                <a:sym typeface="Wingdings" panose="05000000000000000000" pitchFamily="2" charset="2"/>
              </a:rPr>
              <a:t>  </a:t>
            </a:r>
            <a:r>
              <a:rPr lang="en-US" sz="2000" dirty="0">
                <a:solidFill>
                  <a:schemeClr val="tx1">
                    <a:lumMod val="85000"/>
                    <a:lumOff val="15000"/>
                  </a:schemeClr>
                </a:solidFill>
                <a:sym typeface="Wingdings" panose="05000000000000000000" pitchFamily="2" charset="2"/>
              </a:rPr>
              <a:t>F</a:t>
            </a:r>
            <a:r>
              <a:rPr lang="en-US" sz="2000" dirty="0">
                <a:solidFill>
                  <a:schemeClr val="tx1">
                    <a:lumMod val="85000"/>
                    <a:lumOff val="15000"/>
                  </a:schemeClr>
                </a:solidFill>
              </a:rPr>
              <a:t>ive Year Rolling Period</a:t>
            </a:r>
          </a:p>
          <a:p>
            <a:pPr lvl="1">
              <a:lnSpc>
                <a:spcPct val="150000"/>
              </a:lnSpc>
              <a:spcBef>
                <a:spcPts val="0"/>
              </a:spcBef>
              <a:buClr>
                <a:schemeClr val="dk1"/>
              </a:buClr>
              <a:buSzPct val="30555"/>
              <a:buNone/>
            </a:pPr>
            <a:endParaRPr lang="en-US" dirty="0" smtClean="0">
              <a:solidFill>
                <a:srgbClr val="000000"/>
              </a:solidFill>
            </a:endParaRPr>
          </a:p>
          <a:p>
            <a:pPr>
              <a:spcBef>
                <a:spcPts val="0"/>
              </a:spcBef>
              <a:buClr>
                <a:schemeClr val="dk1"/>
              </a:buClr>
              <a:buSzPct val="30555"/>
              <a:buNone/>
            </a:pPr>
            <a:endParaRPr lang="en-US" sz="1400" dirty="0">
              <a:solidFill>
                <a:srgbClr val="000000"/>
              </a:solidFill>
            </a:endParaRPr>
          </a:p>
          <a:p>
            <a:pPr>
              <a:spcBef>
                <a:spcPts val="0"/>
              </a:spcBef>
              <a:buClr>
                <a:schemeClr val="dk1"/>
              </a:buClr>
              <a:buSzPct val="30555"/>
              <a:buNone/>
            </a:pPr>
            <a:r>
              <a:rPr lang="en-US" sz="1400" dirty="0" smtClean="0">
                <a:solidFill>
                  <a:srgbClr val="000000"/>
                </a:solidFill>
              </a:rPr>
              <a:t>	</a:t>
            </a:r>
          </a:p>
        </p:txBody>
      </p:sp>
    </p:spTree>
    <p:extLst>
      <p:ext uri="{BB962C8B-B14F-4D97-AF65-F5344CB8AC3E}">
        <p14:creationId xmlns:p14="http://schemas.microsoft.com/office/powerpoint/2010/main" val="1110724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1" end="1"/>
                                            </p:txEl>
                                          </p:spTgt>
                                        </p:tgtEl>
                                        <p:attrNameLst>
                                          <p:attrName>style.visibility</p:attrName>
                                        </p:attrNameLst>
                                      </p:cBhvr>
                                      <p:to>
                                        <p:strVal val="visible"/>
                                      </p:to>
                                    </p:set>
                                    <p:animEffect transition="in" filter="fade">
                                      <p:cBhvr>
                                        <p:cTn id="7" dur="500"/>
                                        <p:tgtEl>
                                          <p:spTgt spid="8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
                                            <p:txEl>
                                              <p:pRg st="2" end="2"/>
                                            </p:txEl>
                                          </p:spTgt>
                                        </p:tgtEl>
                                        <p:attrNameLst>
                                          <p:attrName>style.visibility</p:attrName>
                                        </p:attrNameLst>
                                      </p:cBhvr>
                                      <p:to>
                                        <p:strVal val="visible"/>
                                      </p:to>
                                    </p:set>
                                    <p:animEffect transition="in" filter="fade">
                                      <p:cBhvr>
                                        <p:cTn id="10" dur="500"/>
                                        <p:tgtEl>
                                          <p:spTgt spid="8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
                                            <p:txEl>
                                              <p:pRg st="3" end="3"/>
                                            </p:txEl>
                                          </p:spTgt>
                                        </p:tgtEl>
                                        <p:attrNameLst>
                                          <p:attrName>style.visibility</p:attrName>
                                        </p:attrNameLst>
                                      </p:cBhvr>
                                      <p:to>
                                        <p:strVal val="visible"/>
                                      </p:to>
                                    </p:set>
                                    <p:animEffect transition="in" filter="fade">
                                      <p:cBhvr>
                                        <p:cTn id="13" dur="500"/>
                                        <p:tgtEl>
                                          <p:spTgt spid="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731520" y="613532"/>
            <a:ext cx="3170416" cy="666367"/>
          </a:xfrm>
          <a:prstGeom prst="rect">
            <a:avLst/>
          </a:prstGeom>
        </p:spPr>
        <p:txBody>
          <a:bodyPr lIns="91425" tIns="91425" rIns="91425" bIns="91425" anchor="t" anchorCtr="0">
            <a:noAutofit/>
          </a:bodyPr>
          <a:lstStyle/>
          <a:p>
            <a:pPr lvl="0">
              <a:spcBef>
                <a:spcPts val="0"/>
              </a:spcBef>
              <a:buNone/>
            </a:pPr>
            <a:r>
              <a:rPr lang="en" dirty="0" smtClean="0">
                <a:solidFill>
                  <a:schemeClr val="tx1">
                    <a:lumMod val="65000"/>
                    <a:lumOff val="35000"/>
                  </a:schemeClr>
                </a:solidFill>
              </a:rPr>
              <a:t>What we </a:t>
            </a:r>
            <a:r>
              <a:rPr lang="en" dirty="0" smtClean="0">
                <a:solidFill>
                  <a:schemeClr val="bg2">
                    <a:lumMod val="60000"/>
                    <a:lumOff val="40000"/>
                  </a:schemeClr>
                </a:solidFill>
              </a:rPr>
              <a:t>DO</a:t>
            </a:r>
            <a:endParaRPr lang="en" dirty="0">
              <a:solidFill>
                <a:schemeClr val="bg2">
                  <a:lumMod val="60000"/>
                  <a:lumOff val="40000"/>
                </a:schemeClr>
              </a:solidFill>
            </a:endParaRPr>
          </a:p>
        </p:txBody>
      </p:sp>
      <p:sp>
        <p:nvSpPr>
          <p:cNvPr id="14" name="Freeform 13"/>
          <p:cNvSpPr/>
          <p:nvPr/>
        </p:nvSpPr>
        <p:spPr>
          <a:xfrm rot="3600000">
            <a:off x="5319587" y="2184324"/>
            <a:ext cx="502641" cy="725961"/>
          </a:xfrm>
          <a:custGeom>
            <a:avLst/>
            <a:gdLst>
              <a:gd name="connsiteX0" fmla="*/ 0 w 502641"/>
              <a:gd name="connsiteY0" fmla="*/ 145192 h 725961"/>
              <a:gd name="connsiteX1" fmla="*/ 251321 w 502641"/>
              <a:gd name="connsiteY1" fmla="*/ 145192 h 725961"/>
              <a:gd name="connsiteX2" fmla="*/ 251321 w 502641"/>
              <a:gd name="connsiteY2" fmla="*/ 0 h 725961"/>
              <a:gd name="connsiteX3" fmla="*/ 502641 w 502641"/>
              <a:gd name="connsiteY3" fmla="*/ 362981 h 725961"/>
              <a:gd name="connsiteX4" fmla="*/ 251321 w 502641"/>
              <a:gd name="connsiteY4" fmla="*/ 725961 h 725961"/>
              <a:gd name="connsiteX5" fmla="*/ 251321 w 502641"/>
              <a:gd name="connsiteY5" fmla="*/ 580769 h 725961"/>
              <a:gd name="connsiteX6" fmla="*/ 0 w 502641"/>
              <a:gd name="connsiteY6" fmla="*/ 580769 h 725961"/>
              <a:gd name="connsiteX7" fmla="*/ 0 w 502641"/>
              <a:gd name="connsiteY7" fmla="*/ 145192 h 72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41" h="725961">
                <a:moveTo>
                  <a:pt x="0" y="145192"/>
                </a:moveTo>
                <a:lnTo>
                  <a:pt x="251321" y="145192"/>
                </a:lnTo>
                <a:lnTo>
                  <a:pt x="251321" y="0"/>
                </a:lnTo>
                <a:lnTo>
                  <a:pt x="502641" y="362981"/>
                </a:lnTo>
                <a:lnTo>
                  <a:pt x="251321" y="725961"/>
                </a:lnTo>
                <a:lnTo>
                  <a:pt x="251321" y="580769"/>
                </a:lnTo>
                <a:lnTo>
                  <a:pt x="0" y="580769"/>
                </a:lnTo>
                <a:lnTo>
                  <a:pt x="0" y="145192"/>
                </a:lnTo>
                <a:close/>
              </a:path>
            </a:pathLst>
          </a:custGeom>
          <a:solidFill>
            <a:schemeClr val="accent6"/>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145191" rIns="150791" bIns="145192" numCol="1" spcCol="1270" anchor="ctr" anchorCtr="0">
            <a:noAutofit/>
          </a:bodyPr>
          <a:lstStyle/>
          <a:p>
            <a:pPr lvl="0" algn="ctr" defTabSz="1466850">
              <a:lnSpc>
                <a:spcPct val="90000"/>
              </a:lnSpc>
              <a:spcBef>
                <a:spcPct val="0"/>
              </a:spcBef>
              <a:spcAft>
                <a:spcPct val="35000"/>
              </a:spcAft>
            </a:pPr>
            <a:endParaRPr lang="en-US" sz="3300" kern="1200" dirty="0"/>
          </a:p>
        </p:txBody>
      </p:sp>
      <p:sp>
        <p:nvSpPr>
          <p:cNvPr id="15" name="Freeform 14"/>
          <p:cNvSpPr/>
          <p:nvPr/>
        </p:nvSpPr>
        <p:spPr>
          <a:xfrm>
            <a:off x="5243617" y="2793089"/>
            <a:ext cx="2285992" cy="2285992"/>
          </a:xfrm>
          <a:custGeom>
            <a:avLst/>
            <a:gdLst>
              <a:gd name="connsiteX0" fmla="*/ 0 w 2285992"/>
              <a:gd name="connsiteY0" fmla="*/ 1142996 h 2285992"/>
              <a:gd name="connsiteX1" fmla="*/ 1142996 w 2285992"/>
              <a:gd name="connsiteY1" fmla="*/ 0 h 2285992"/>
              <a:gd name="connsiteX2" fmla="*/ 2285992 w 2285992"/>
              <a:gd name="connsiteY2" fmla="*/ 1142996 h 2285992"/>
              <a:gd name="connsiteX3" fmla="*/ 1142996 w 2285992"/>
              <a:gd name="connsiteY3" fmla="*/ 2285992 h 2285992"/>
              <a:gd name="connsiteX4" fmla="*/ 0 w 2285992"/>
              <a:gd name="connsiteY4" fmla="*/ 1142996 h 228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92" h="2285992">
                <a:moveTo>
                  <a:pt x="0" y="1142996"/>
                </a:moveTo>
                <a:cubicBezTo>
                  <a:pt x="0" y="511737"/>
                  <a:pt x="511737" y="0"/>
                  <a:pt x="1142996" y="0"/>
                </a:cubicBezTo>
                <a:cubicBezTo>
                  <a:pt x="1774255" y="0"/>
                  <a:pt x="2285992" y="511737"/>
                  <a:pt x="2285992" y="1142996"/>
                </a:cubicBezTo>
                <a:cubicBezTo>
                  <a:pt x="2285992" y="1774255"/>
                  <a:pt x="1774255" y="2285992"/>
                  <a:pt x="1142996" y="2285992"/>
                </a:cubicBezTo>
                <a:cubicBezTo>
                  <a:pt x="511737" y="2285992"/>
                  <a:pt x="0" y="1774255"/>
                  <a:pt x="0" y="1142996"/>
                </a:cubicBez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4">
              <a:hueOff val="-2232385"/>
              <a:satOff val="13449"/>
              <a:lumOff val="1078"/>
              <a:alphaOff val="0"/>
            </a:schemeClr>
          </a:effectRef>
          <a:fontRef idx="minor">
            <a:schemeClr val="lt1"/>
          </a:fontRef>
        </p:style>
        <p:txBody>
          <a:bodyPr spcFirstLastPara="0" vert="horz" wrap="square" lIns="355096" tIns="355096" rIns="355096" bIns="355096" numCol="1" spcCol="1270" anchor="ctr" anchorCtr="0">
            <a:noAutofit/>
          </a:bodyPr>
          <a:lstStyle/>
          <a:p>
            <a:pPr lvl="0" algn="ctr" defTabSz="711200">
              <a:lnSpc>
                <a:spcPct val="90000"/>
              </a:lnSpc>
              <a:spcBef>
                <a:spcPct val="0"/>
              </a:spcBef>
              <a:spcAft>
                <a:spcPct val="35000"/>
              </a:spcAft>
            </a:pPr>
            <a:r>
              <a:rPr lang="en-US" sz="1600" b="1" kern="1200" dirty="0" smtClean="0">
                <a:latin typeface="Titillium Web"/>
              </a:rPr>
              <a:t>REHABILITATE</a:t>
            </a:r>
            <a:endParaRPr lang="en-US" sz="1600" b="1" kern="1200" dirty="0">
              <a:latin typeface="Titillium Web"/>
            </a:endParaRPr>
          </a:p>
        </p:txBody>
      </p:sp>
      <p:sp>
        <p:nvSpPr>
          <p:cNvPr id="16" name="Freeform 15"/>
          <p:cNvSpPr/>
          <p:nvPr/>
        </p:nvSpPr>
        <p:spPr>
          <a:xfrm>
            <a:off x="4532332" y="3597168"/>
            <a:ext cx="502642" cy="725961"/>
          </a:xfrm>
          <a:custGeom>
            <a:avLst/>
            <a:gdLst>
              <a:gd name="connsiteX0" fmla="*/ 0 w 502641"/>
              <a:gd name="connsiteY0" fmla="*/ 145192 h 725961"/>
              <a:gd name="connsiteX1" fmla="*/ 251321 w 502641"/>
              <a:gd name="connsiteY1" fmla="*/ 145192 h 725961"/>
              <a:gd name="connsiteX2" fmla="*/ 251321 w 502641"/>
              <a:gd name="connsiteY2" fmla="*/ 0 h 725961"/>
              <a:gd name="connsiteX3" fmla="*/ 502641 w 502641"/>
              <a:gd name="connsiteY3" fmla="*/ 362981 h 725961"/>
              <a:gd name="connsiteX4" fmla="*/ 251321 w 502641"/>
              <a:gd name="connsiteY4" fmla="*/ 725961 h 725961"/>
              <a:gd name="connsiteX5" fmla="*/ 251321 w 502641"/>
              <a:gd name="connsiteY5" fmla="*/ 580769 h 725961"/>
              <a:gd name="connsiteX6" fmla="*/ 0 w 502641"/>
              <a:gd name="connsiteY6" fmla="*/ 580769 h 725961"/>
              <a:gd name="connsiteX7" fmla="*/ 0 w 502641"/>
              <a:gd name="connsiteY7" fmla="*/ 145192 h 72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41" h="725961">
                <a:moveTo>
                  <a:pt x="502640" y="580769"/>
                </a:moveTo>
                <a:lnTo>
                  <a:pt x="251320" y="580769"/>
                </a:lnTo>
                <a:lnTo>
                  <a:pt x="251320" y="725961"/>
                </a:lnTo>
                <a:lnTo>
                  <a:pt x="1" y="362980"/>
                </a:lnTo>
                <a:lnTo>
                  <a:pt x="251320" y="0"/>
                </a:lnTo>
                <a:lnTo>
                  <a:pt x="251320" y="145192"/>
                </a:lnTo>
                <a:lnTo>
                  <a:pt x="502640" y="145192"/>
                </a:lnTo>
                <a:lnTo>
                  <a:pt x="502640" y="580769"/>
                </a:lnTo>
                <a:close/>
              </a:path>
            </a:pathLst>
          </a:custGeom>
          <a:solidFill>
            <a:schemeClr val="tx1">
              <a:lumMod val="65000"/>
              <a:lumOff val="35000"/>
            </a:schemeClr>
          </a:solidFill>
        </p:spPr>
        <p:style>
          <a:lnRef idx="0">
            <a:schemeClr val="lt1">
              <a:hueOff val="0"/>
              <a:satOff val="0"/>
              <a:lumOff val="0"/>
              <a:alphaOff val="0"/>
            </a:schemeClr>
          </a:lnRef>
          <a:fillRef idx="1">
            <a:scrgbClr r="0" g="0" b="0"/>
          </a:fillRef>
          <a:effectRef idx="0">
            <a:schemeClr val="accent4">
              <a:hueOff val="-2232385"/>
              <a:satOff val="13449"/>
              <a:lumOff val="1078"/>
              <a:alphaOff val="0"/>
            </a:schemeClr>
          </a:effectRef>
          <a:fontRef idx="minor">
            <a:schemeClr val="lt1"/>
          </a:fontRef>
        </p:style>
        <p:txBody>
          <a:bodyPr spcFirstLastPara="0" vert="horz" wrap="square" lIns="150792" tIns="145192" rIns="1" bIns="145192" numCol="1" spcCol="1270" anchor="ctr" anchorCtr="0">
            <a:noAutofit/>
          </a:bodyPr>
          <a:lstStyle/>
          <a:p>
            <a:pPr lvl="0" algn="ctr" defTabSz="1466850">
              <a:lnSpc>
                <a:spcPct val="90000"/>
              </a:lnSpc>
              <a:spcBef>
                <a:spcPct val="0"/>
              </a:spcBef>
              <a:spcAft>
                <a:spcPct val="35000"/>
              </a:spcAft>
            </a:pPr>
            <a:endParaRPr lang="en-US" sz="3300" kern="1200" dirty="0"/>
          </a:p>
        </p:txBody>
      </p:sp>
      <p:sp>
        <p:nvSpPr>
          <p:cNvPr id="17" name="Freeform 16"/>
          <p:cNvSpPr/>
          <p:nvPr/>
        </p:nvSpPr>
        <p:spPr>
          <a:xfrm>
            <a:off x="2009245" y="2793089"/>
            <a:ext cx="2285992" cy="2285992"/>
          </a:xfrm>
          <a:custGeom>
            <a:avLst/>
            <a:gdLst>
              <a:gd name="connsiteX0" fmla="*/ 0 w 2285992"/>
              <a:gd name="connsiteY0" fmla="*/ 1142996 h 2285992"/>
              <a:gd name="connsiteX1" fmla="*/ 1142996 w 2285992"/>
              <a:gd name="connsiteY1" fmla="*/ 0 h 2285992"/>
              <a:gd name="connsiteX2" fmla="*/ 2285992 w 2285992"/>
              <a:gd name="connsiteY2" fmla="*/ 1142996 h 2285992"/>
              <a:gd name="connsiteX3" fmla="*/ 1142996 w 2285992"/>
              <a:gd name="connsiteY3" fmla="*/ 2285992 h 2285992"/>
              <a:gd name="connsiteX4" fmla="*/ 0 w 2285992"/>
              <a:gd name="connsiteY4" fmla="*/ 1142996 h 228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92" h="2285992">
                <a:moveTo>
                  <a:pt x="0" y="1142996"/>
                </a:moveTo>
                <a:cubicBezTo>
                  <a:pt x="0" y="511737"/>
                  <a:pt x="511737" y="0"/>
                  <a:pt x="1142996" y="0"/>
                </a:cubicBezTo>
                <a:cubicBezTo>
                  <a:pt x="1774255" y="0"/>
                  <a:pt x="2285992" y="511737"/>
                  <a:pt x="2285992" y="1142996"/>
                </a:cubicBezTo>
                <a:cubicBezTo>
                  <a:pt x="2285992" y="1774255"/>
                  <a:pt x="1774255" y="2285992"/>
                  <a:pt x="1142996" y="2285992"/>
                </a:cubicBezTo>
                <a:cubicBezTo>
                  <a:pt x="511737" y="2285992"/>
                  <a:pt x="0" y="1774255"/>
                  <a:pt x="0" y="1142996"/>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4464770"/>
              <a:satOff val="26899"/>
              <a:lumOff val="2156"/>
              <a:alphaOff val="0"/>
            </a:schemeClr>
          </a:effectRef>
          <a:fontRef idx="minor">
            <a:schemeClr val="lt1"/>
          </a:fontRef>
        </p:style>
        <p:txBody>
          <a:bodyPr spcFirstLastPara="0" vert="horz" wrap="square" lIns="355096" tIns="355096" rIns="355096" bIns="355096" numCol="1" spcCol="1270" anchor="ctr" anchorCtr="0">
            <a:noAutofit/>
          </a:bodyPr>
          <a:lstStyle/>
          <a:p>
            <a:pPr lvl="0" algn="ctr" defTabSz="711200">
              <a:lnSpc>
                <a:spcPct val="90000"/>
              </a:lnSpc>
              <a:spcBef>
                <a:spcPct val="0"/>
              </a:spcBef>
              <a:spcAft>
                <a:spcPct val="35000"/>
              </a:spcAft>
            </a:pPr>
            <a:r>
              <a:rPr lang="en-US" sz="1600" b="1" kern="1200" dirty="0" smtClean="0">
                <a:latin typeface="Titillium Web"/>
              </a:rPr>
              <a:t>RECONSTRUCT</a:t>
            </a:r>
            <a:endParaRPr lang="en-US" sz="1600" b="1" kern="1200" dirty="0">
              <a:latin typeface="Titillium Web"/>
            </a:endParaRPr>
          </a:p>
        </p:txBody>
      </p:sp>
      <p:sp>
        <p:nvSpPr>
          <p:cNvPr id="18" name="Freeform 17"/>
          <p:cNvSpPr/>
          <p:nvPr/>
        </p:nvSpPr>
        <p:spPr>
          <a:xfrm rot="18000000">
            <a:off x="3702400" y="2208963"/>
            <a:ext cx="502641" cy="725961"/>
          </a:xfrm>
          <a:custGeom>
            <a:avLst/>
            <a:gdLst>
              <a:gd name="connsiteX0" fmla="*/ 0 w 502641"/>
              <a:gd name="connsiteY0" fmla="*/ 145192 h 725961"/>
              <a:gd name="connsiteX1" fmla="*/ 251321 w 502641"/>
              <a:gd name="connsiteY1" fmla="*/ 145192 h 725961"/>
              <a:gd name="connsiteX2" fmla="*/ 251321 w 502641"/>
              <a:gd name="connsiteY2" fmla="*/ 0 h 725961"/>
              <a:gd name="connsiteX3" fmla="*/ 502641 w 502641"/>
              <a:gd name="connsiteY3" fmla="*/ 362981 h 725961"/>
              <a:gd name="connsiteX4" fmla="*/ 251321 w 502641"/>
              <a:gd name="connsiteY4" fmla="*/ 725961 h 725961"/>
              <a:gd name="connsiteX5" fmla="*/ 251321 w 502641"/>
              <a:gd name="connsiteY5" fmla="*/ 580769 h 725961"/>
              <a:gd name="connsiteX6" fmla="*/ 0 w 502641"/>
              <a:gd name="connsiteY6" fmla="*/ 580769 h 725961"/>
              <a:gd name="connsiteX7" fmla="*/ 0 w 502641"/>
              <a:gd name="connsiteY7" fmla="*/ 145192 h 72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41" h="725961">
                <a:moveTo>
                  <a:pt x="0" y="145192"/>
                </a:moveTo>
                <a:lnTo>
                  <a:pt x="251321" y="145192"/>
                </a:lnTo>
                <a:lnTo>
                  <a:pt x="251321" y="0"/>
                </a:lnTo>
                <a:lnTo>
                  <a:pt x="502641" y="362981"/>
                </a:lnTo>
                <a:lnTo>
                  <a:pt x="251321" y="725961"/>
                </a:lnTo>
                <a:lnTo>
                  <a:pt x="251321" y="580769"/>
                </a:lnTo>
                <a:lnTo>
                  <a:pt x="0" y="580769"/>
                </a:lnTo>
                <a:lnTo>
                  <a:pt x="0" y="145192"/>
                </a:lnTo>
                <a:close/>
              </a:path>
            </a:pathLst>
          </a:custGeom>
          <a:solidFill>
            <a:schemeClr val="accent1"/>
          </a:solidFill>
        </p:spPr>
        <p:style>
          <a:lnRef idx="0">
            <a:schemeClr val="lt1">
              <a:hueOff val="0"/>
              <a:satOff val="0"/>
              <a:lumOff val="0"/>
              <a:alphaOff val="0"/>
            </a:schemeClr>
          </a:lnRef>
          <a:fillRef idx="1">
            <a:scrgbClr r="0" g="0" b="0"/>
          </a:fillRef>
          <a:effectRef idx="0">
            <a:schemeClr val="accent4">
              <a:hueOff val="-4464770"/>
              <a:satOff val="26899"/>
              <a:lumOff val="2156"/>
              <a:alphaOff val="0"/>
            </a:schemeClr>
          </a:effectRef>
          <a:fontRef idx="minor">
            <a:schemeClr val="lt1"/>
          </a:fontRef>
        </p:style>
        <p:txBody>
          <a:bodyPr spcFirstLastPara="0" vert="horz" wrap="square" lIns="-1" tIns="145192" rIns="150792" bIns="145191" numCol="1" spcCol="1270" anchor="ctr" anchorCtr="0">
            <a:noAutofit/>
          </a:bodyPr>
          <a:lstStyle/>
          <a:p>
            <a:pPr lvl="0" algn="ctr" defTabSz="1466850">
              <a:lnSpc>
                <a:spcPct val="90000"/>
              </a:lnSpc>
              <a:spcBef>
                <a:spcPct val="0"/>
              </a:spcBef>
              <a:spcAft>
                <a:spcPct val="35000"/>
              </a:spcAft>
            </a:pPr>
            <a:endParaRPr lang="en-US" sz="3300" kern="1200" dirty="0"/>
          </a:p>
        </p:txBody>
      </p:sp>
      <p:sp>
        <p:nvSpPr>
          <p:cNvPr id="22" name="Freeform 21"/>
          <p:cNvSpPr/>
          <p:nvPr/>
        </p:nvSpPr>
        <p:spPr>
          <a:xfrm>
            <a:off x="3612204" y="84708"/>
            <a:ext cx="2285992" cy="2285992"/>
          </a:xfrm>
          <a:custGeom>
            <a:avLst/>
            <a:gdLst>
              <a:gd name="connsiteX0" fmla="*/ 0 w 2285992"/>
              <a:gd name="connsiteY0" fmla="*/ 1142996 h 2285992"/>
              <a:gd name="connsiteX1" fmla="*/ 1142996 w 2285992"/>
              <a:gd name="connsiteY1" fmla="*/ 0 h 2285992"/>
              <a:gd name="connsiteX2" fmla="*/ 2285992 w 2285992"/>
              <a:gd name="connsiteY2" fmla="*/ 1142996 h 2285992"/>
              <a:gd name="connsiteX3" fmla="*/ 1142996 w 2285992"/>
              <a:gd name="connsiteY3" fmla="*/ 2285992 h 2285992"/>
              <a:gd name="connsiteX4" fmla="*/ 0 w 2285992"/>
              <a:gd name="connsiteY4" fmla="*/ 1142996 h 228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92" h="2285992">
                <a:moveTo>
                  <a:pt x="0" y="1142996"/>
                </a:moveTo>
                <a:cubicBezTo>
                  <a:pt x="0" y="511737"/>
                  <a:pt x="511737" y="0"/>
                  <a:pt x="1142996" y="0"/>
                </a:cubicBezTo>
                <a:cubicBezTo>
                  <a:pt x="1774255" y="0"/>
                  <a:pt x="2285992" y="511737"/>
                  <a:pt x="2285992" y="1142996"/>
                </a:cubicBezTo>
                <a:cubicBezTo>
                  <a:pt x="2285992" y="1774255"/>
                  <a:pt x="1774255" y="2285992"/>
                  <a:pt x="1142996" y="2285992"/>
                </a:cubicBezTo>
                <a:cubicBezTo>
                  <a:pt x="511737" y="2285992"/>
                  <a:pt x="0" y="1774255"/>
                  <a:pt x="0" y="1142996"/>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4">
              <a:hueOff val="-4464770"/>
              <a:satOff val="26899"/>
              <a:lumOff val="2156"/>
              <a:alphaOff val="0"/>
            </a:schemeClr>
          </a:effectRef>
          <a:fontRef idx="minor">
            <a:schemeClr val="lt1"/>
          </a:fontRef>
        </p:style>
        <p:txBody>
          <a:bodyPr spcFirstLastPara="0" vert="horz" wrap="square" lIns="355096" tIns="355096" rIns="355096" bIns="355096" numCol="1" spcCol="1270" anchor="ctr" anchorCtr="0">
            <a:noAutofit/>
          </a:bodyPr>
          <a:lstStyle/>
          <a:p>
            <a:pPr lvl="0" algn="ctr" defTabSz="711200">
              <a:lnSpc>
                <a:spcPct val="90000"/>
              </a:lnSpc>
              <a:spcBef>
                <a:spcPct val="0"/>
              </a:spcBef>
              <a:spcAft>
                <a:spcPct val="35000"/>
              </a:spcAft>
            </a:pPr>
            <a:r>
              <a:rPr lang="en-US" sz="1600" b="1" kern="1200" dirty="0" smtClean="0">
                <a:latin typeface="Titillium Web"/>
              </a:rPr>
              <a:t>REPAIR</a:t>
            </a:r>
            <a:endParaRPr lang="en-US" sz="1600" b="1" kern="1200" dirty="0">
              <a:latin typeface="Titillium Web"/>
            </a:endParaRPr>
          </a:p>
        </p:txBody>
      </p:sp>
    </p:spTree>
    <p:extLst>
      <p:ext uri="{BB962C8B-B14F-4D97-AF65-F5344CB8AC3E}">
        <p14:creationId xmlns:p14="http://schemas.microsoft.com/office/powerpoint/2010/main" val="1294909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738293" y="419568"/>
            <a:ext cx="4124652" cy="666367"/>
          </a:xfrm>
          <a:prstGeom prst="rect">
            <a:avLst/>
          </a:prstGeom>
        </p:spPr>
        <p:txBody>
          <a:bodyPr lIns="91425" tIns="91425" rIns="91425" bIns="91425" anchor="t" anchorCtr="0">
            <a:noAutofit/>
          </a:bodyPr>
          <a:lstStyle/>
          <a:p>
            <a:pPr lvl="0"/>
            <a:r>
              <a:rPr lang="en" dirty="0" smtClean="0">
                <a:solidFill>
                  <a:schemeClr val="bg2">
                    <a:lumMod val="60000"/>
                    <a:lumOff val="40000"/>
                  </a:schemeClr>
                </a:solidFill>
              </a:rPr>
              <a:t>REHABILITATE</a:t>
            </a:r>
            <a:br>
              <a:rPr lang="en" dirty="0" smtClean="0">
                <a:solidFill>
                  <a:schemeClr val="bg2">
                    <a:lumMod val="60000"/>
                    <a:lumOff val="40000"/>
                  </a:schemeClr>
                </a:solidFill>
              </a:rPr>
            </a:br>
            <a:r>
              <a:rPr lang="en" dirty="0" smtClean="0">
                <a:solidFill>
                  <a:schemeClr val="tx1">
                    <a:lumMod val="65000"/>
                    <a:lumOff val="35000"/>
                  </a:schemeClr>
                </a:solidFill>
              </a:rPr>
              <a:t>Capital Programs </a:t>
            </a:r>
            <a:endParaRPr lang="en" dirty="0">
              <a:solidFill>
                <a:schemeClr val="tx1">
                  <a:lumMod val="65000"/>
                  <a:lumOff val="35000"/>
                </a:schemeClr>
              </a:solidFill>
            </a:endParaRPr>
          </a:p>
        </p:txBody>
      </p:sp>
      <p:sp>
        <p:nvSpPr>
          <p:cNvPr id="8" name="Shape 148"/>
          <p:cNvSpPr/>
          <p:nvPr/>
        </p:nvSpPr>
        <p:spPr>
          <a:xfrm>
            <a:off x="675136" y="2075187"/>
            <a:ext cx="1828800" cy="1828800"/>
          </a:xfrm>
          <a:prstGeom prst="ellipse">
            <a:avLst/>
          </a:prstGeom>
          <a:solidFill>
            <a:schemeClr val="accent6">
              <a:alpha val="82000"/>
            </a:schemeClr>
          </a:solidFill>
          <a:ln w="76200" cap="flat" cmpd="sng">
            <a:solidFill>
              <a:srgbClr val="FFFFFF"/>
            </a:solidFill>
            <a:prstDash val="solid"/>
            <a:round/>
            <a:headEnd type="none" w="med" len="med"/>
            <a:tailEnd type="none" w="med" len="med"/>
          </a:ln>
        </p:spPr>
        <p:txBody>
          <a:bodyPr wrap="none" lIns="91425" tIns="91425" rIns="91425" bIns="91425" anchor="ctr" anchorCtr="0">
            <a:noAutofit/>
          </a:bodyPr>
          <a:lstStyle/>
          <a:p>
            <a:pPr lvl="0" algn="ctr" rtl="0">
              <a:spcBef>
                <a:spcPts val="0"/>
              </a:spcBef>
              <a:buNone/>
            </a:pPr>
            <a:r>
              <a:rPr lang="en" sz="1800" b="1" dirty="0" smtClean="0">
                <a:solidFill>
                  <a:srgbClr val="FFFFFF"/>
                </a:solidFill>
                <a:latin typeface="Titillium Web"/>
                <a:ea typeface="Titillium Web"/>
                <a:cs typeface="Titillium Web"/>
                <a:sym typeface="Titillium Web"/>
              </a:rPr>
              <a:t>CONCRETE</a:t>
            </a:r>
          </a:p>
          <a:p>
            <a:pPr lvl="0" algn="ctr" rtl="0">
              <a:spcBef>
                <a:spcPts val="0"/>
              </a:spcBef>
              <a:buNone/>
            </a:pPr>
            <a:r>
              <a:rPr lang="en" sz="1800" b="1" dirty="0" smtClean="0">
                <a:solidFill>
                  <a:srgbClr val="FFFFFF"/>
                </a:solidFill>
                <a:latin typeface="Titillium Web"/>
                <a:ea typeface="Titillium Web"/>
                <a:cs typeface="Titillium Web"/>
                <a:sym typeface="Titillium Web"/>
              </a:rPr>
              <a:t>PANELS</a:t>
            </a:r>
            <a:endParaRPr lang="en" sz="1800" b="1" dirty="0">
              <a:solidFill>
                <a:srgbClr val="FFFFFF"/>
              </a:solidFill>
              <a:latin typeface="Titillium Web"/>
              <a:ea typeface="Titillium Web"/>
              <a:cs typeface="Titillium Web"/>
              <a:sym typeface="Titillium Web"/>
            </a:endParaRPr>
          </a:p>
        </p:txBody>
      </p:sp>
      <p:sp>
        <p:nvSpPr>
          <p:cNvPr id="9" name="Shape 148"/>
          <p:cNvSpPr/>
          <p:nvPr/>
        </p:nvSpPr>
        <p:spPr>
          <a:xfrm>
            <a:off x="6452480" y="2075187"/>
            <a:ext cx="1828800" cy="1828800"/>
          </a:xfrm>
          <a:prstGeom prst="ellipse">
            <a:avLst/>
          </a:prstGeom>
          <a:solidFill>
            <a:schemeClr val="tx1">
              <a:lumMod val="75000"/>
              <a:lumOff val="25000"/>
              <a:alpha val="82000"/>
            </a:schemeClr>
          </a:solidFill>
          <a:ln w="76200" cap="flat" cmpd="sng">
            <a:solidFill>
              <a:srgbClr val="FFFFFF"/>
            </a:solidFill>
            <a:prstDash val="solid"/>
            <a:round/>
            <a:headEnd type="none" w="med" len="med"/>
            <a:tailEnd type="none" w="med" len="med"/>
          </a:ln>
        </p:spPr>
        <p:txBody>
          <a:bodyPr wrap="none" lIns="91425" tIns="91425" rIns="91425" bIns="91425" anchor="ctr" anchorCtr="0">
            <a:noAutofit/>
          </a:bodyPr>
          <a:lstStyle/>
          <a:p>
            <a:pPr lvl="0" algn="ctr" rtl="0">
              <a:spcBef>
                <a:spcPts val="0"/>
              </a:spcBef>
              <a:buNone/>
            </a:pPr>
            <a:r>
              <a:rPr lang="en" sz="1800" b="1" dirty="0" smtClean="0">
                <a:solidFill>
                  <a:srgbClr val="FFFFFF"/>
                </a:solidFill>
                <a:latin typeface="Titillium Web"/>
                <a:ea typeface="Titillium Web"/>
                <a:cs typeface="Titillium Web"/>
                <a:sym typeface="Titillium Web"/>
              </a:rPr>
              <a:t>DRAINAGE</a:t>
            </a:r>
            <a:endParaRPr lang="en" sz="1800" b="1" dirty="0">
              <a:solidFill>
                <a:srgbClr val="FFFFFF"/>
              </a:solidFill>
              <a:latin typeface="Titillium Web"/>
              <a:ea typeface="Titillium Web"/>
              <a:cs typeface="Titillium Web"/>
              <a:sym typeface="Titillium Web"/>
            </a:endParaRPr>
          </a:p>
        </p:txBody>
      </p:sp>
      <p:sp>
        <p:nvSpPr>
          <p:cNvPr id="11" name="Shape 148"/>
          <p:cNvSpPr/>
          <p:nvPr/>
        </p:nvSpPr>
        <p:spPr>
          <a:xfrm>
            <a:off x="3563808" y="2075187"/>
            <a:ext cx="1828800" cy="1828800"/>
          </a:xfrm>
          <a:prstGeom prst="ellipse">
            <a:avLst/>
          </a:prstGeom>
          <a:solidFill>
            <a:schemeClr val="tx2">
              <a:lumMod val="25000"/>
              <a:alpha val="82000"/>
            </a:schemeClr>
          </a:solidFill>
          <a:ln w="76200" cap="flat" cmpd="sng">
            <a:solidFill>
              <a:srgbClr val="FFFFFF"/>
            </a:solidFill>
            <a:prstDash val="solid"/>
            <a:round/>
            <a:headEnd type="none" w="med" len="med"/>
            <a:tailEnd type="none" w="med" len="med"/>
          </a:ln>
        </p:spPr>
        <p:txBody>
          <a:bodyPr wrap="none" lIns="91425" tIns="91425" rIns="91425" bIns="91425" anchor="ctr" anchorCtr="0">
            <a:noAutofit/>
          </a:bodyPr>
          <a:lstStyle/>
          <a:p>
            <a:pPr lvl="0" algn="ctr" rtl="0">
              <a:spcBef>
                <a:spcPts val="0"/>
              </a:spcBef>
              <a:buNone/>
            </a:pPr>
            <a:r>
              <a:rPr lang="en" sz="1800" b="1" dirty="0" smtClean="0">
                <a:solidFill>
                  <a:srgbClr val="FFFFFF"/>
                </a:solidFill>
                <a:latin typeface="Titillium Web"/>
                <a:ea typeface="Titillium Web"/>
                <a:cs typeface="Titillium Web"/>
                <a:sym typeface="Titillium Web"/>
              </a:rPr>
              <a:t>ASPHALT</a:t>
            </a:r>
          </a:p>
          <a:p>
            <a:pPr lvl="0" algn="ctr" rtl="0">
              <a:spcBef>
                <a:spcPts val="0"/>
              </a:spcBef>
              <a:buNone/>
            </a:pPr>
            <a:r>
              <a:rPr lang="en" sz="1800" b="1" dirty="0" smtClean="0">
                <a:solidFill>
                  <a:srgbClr val="FFFFFF"/>
                </a:solidFill>
                <a:latin typeface="Titillium Web"/>
                <a:ea typeface="Titillium Web"/>
                <a:cs typeface="Titillium Web"/>
                <a:sym typeface="Titillium Web"/>
              </a:rPr>
              <a:t>OVERLAYS</a:t>
            </a:r>
            <a:endParaRPr lang="en" sz="1800" b="1" dirty="0">
              <a:solidFill>
                <a:srgbClr val="FFFFFF"/>
              </a:solidFill>
              <a:latin typeface="Titillium Web"/>
              <a:ea typeface="Titillium Web"/>
              <a:cs typeface="Titillium Web"/>
              <a:sym typeface="Titillium Web"/>
            </a:endParaRPr>
          </a:p>
        </p:txBody>
      </p:sp>
    </p:spTree>
    <p:extLst>
      <p:ext uri="{BB962C8B-B14F-4D97-AF65-F5344CB8AC3E}">
        <p14:creationId xmlns:p14="http://schemas.microsoft.com/office/powerpoint/2010/main" val="29277631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5302" y="-27092"/>
            <a:ext cx="4526280" cy="3420309"/>
          </a:xfrm>
          <a:prstGeom prst="rect">
            <a:avLst/>
          </a:prstGeom>
        </p:spPr>
      </p:pic>
      <p:sp>
        <p:nvSpPr>
          <p:cNvPr id="133" name="Shape 133"/>
          <p:cNvSpPr txBox="1">
            <a:spLocks noGrp="1"/>
          </p:cNvSpPr>
          <p:nvPr>
            <p:ph type="title"/>
          </p:nvPr>
        </p:nvSpPr>
        <p:spPr>
          <a:xfrm>
            <a:off x="751840" y="422500"/>
            <a:ext cx="3480723" cy="857400"/>
          </a:xfrm>
          <a:prstGeom prst="rect">
            <a:avLst/>
          </a:prstGeom>
        </p:spPr>
        <p:txBody>
          <a:bodyPr lIns="91425" tIns="91425" rIns="91425" bIns="91425" anchor="t" anchorCtr="0">
            <a:noAutofit/>
          </a:bodyPr>
          <a:lstStyle/>
          <a:p>
            <a:pPr lvl="0" rtl="0">
              <a:spcBef>
                <a:spcPts val="0"/>
              </a:spcBef>
              <a:buNone/>
            </a:pPr>
            <a:r>
              <a:rPr lang="en-US" dirty="0" smtClean="0"/>
              <a:t>REHABILITATE</a:t>
            </a:r>
            <a:r>
              <a:rPr lang="en" dirty="0" smtClean="0"/>
              <a:t/>
            </a:r>
            <a:br>
              <a:rPr lang="en" dirty="0" smtClean="0"/>
            </a:br>
            <a:r>
              <a:rPr lang="en" dirty="0" smtClean="0">
                <a:solidFill>
                  <a:srgbClr val="C4BD97"/>
                </a:solidFill>
              </a:rPr>
              <a:t>Concrete</a:t>
            </a:r>
            <a:r>
              <a:rPr lang="en" dirty="0" smtClean="0">
                <a:solidFill>
                  <a:schemeClr val="tx2">
                    <a:lumMod val="75000"/>
                  </a:schemeClr>
                </a:solidFill>
              </a:rPr>
              <a:t> Panels</a:t>
            </a:r>
            <a:endParaRPr lang="en" dirty="0">
              <a:solidFill>
                <a:schemeClr val="tx2">
                  <a:lumMod val="75000"/>
                </a:schemeClr>
              </a:solidFill>
            </a:endParaRPr>
          </a:p>
        </p:txBody>
      </p:sp>
      <p:sp>
        <p:nvSpPr>
          <p:cNvPr id="134" name="Shape 134"/>
          <p:cNvSpPr txBox="1">
            <a:spLocks noGrp="1"/>
          </p:cNvSpPr>
          <p:nvPr>
            <p:ph type="body" idx="4294967295"/>
          </p:nvPr>
        </p:nvSpPr>
        <p:spPr>
          <a:xfrm>
            <a:off x="457199" y="1785615"/>
            <a:ext cx="3775363" cy="1027502"/>
          </a:xfrm>
          <a:prstGeom prst="rect">
            <a:avLst/>
          </a:prstGeom>
        </p:spPr>
        <p:txBody>
          <a:bodyPr lIns="91425" tIns="91425" rIns="91425" bIns="91425" anchor="t" anchorCtr="0">
            <a:noAutofit/>
          </a:bodyPr>
          <a:lstStyle/>
          <a:p>
            <a:pPr lvl="1">
              <a:lnSpc>
                <a:spcPct val="150000"/>
              </a:lnSpc>
              <a:spcBef>
                <a:spcPts val="0"/>
              </a:spcBef>
              <a:buNone/>
            </a:pPr>
            <a:r>
              <a:rPr lang="en-US" sz="2400" dirty="0">
                <a:solidFill>
                  <a:srgbClr val="C4BD97"/>
                </a:solidFill>
                <a:sym typeface="Wingdings" panose="05000000000000000000" pitchFamily="2" charset="2"/>
              </a:rPr>
              <a:t> </a:t>
            </a:r>
            <a:r>
              <a:rPr lang="en-US" sz="2400" dirty="0" smtClean="0">
                <a:solidFill>
                  <a:srgbClr val="C4BD97"/>
                </a:solidFill>
                <a:sym typeface="Wingdings" panose="05000000000000000000" pitchFamily="2" charset="2"/>
              </a:rPr>
              <a:t> </a:t>
            </a:r>
            <a:r>
              <a:rPr lang="en" sz="2400" dirty="0" smtClean="0">
                <a:solidFill>
                  <a:srgbClr val="FFFFFF"/>
                </a:solidFill>
              </a:rPr>
              <a:t>Limited Problem </a:t>
            </a:r>
            <a:r>
              <a:rPr lang="en" sz="2400" dirty="0">
                <a:solidFill>
                  <a:srgbClr val="FFFFFF"/>
                </a:solidFill>
              </a:rPr>
              <a:t>A</a:t>
            </a:r>
            <a:r>
              <a:rPr lang="en" sz="2400" dirty="0" smtClean="0">
                <a:solidFill>
                  <a:srgbClr val="FFFFFF"/>
                </a:solidFill>
              </a:rPr>
              <a:t>rea</a:t>
            </a:r>
          </a:p>
          <a:p>
            <a:pPr lvl="1">
              <a:lnSpc>
                <a:spcPct val="150000"/>
              </a:lnSpc>
              <a:spcBef>
                <a:spcPts val="0"/>
              </a:spcBef>
              <a:buNone/>
            </a:pPr>
            <a:r>
              <a:rPr lang="en-US" sz="2400" dirty="0">
                <a:solidFill>
                  <a:srgbClr val="C4BD97"/>
                </a:solidFill>
                <a:sym typeface="Wingdings" panose="05000000000000000000" pitchFamily="2" charset="2"/>
              </a:rPr>
              <a:t> </a:t>
            </a:r>
            <a:r>
              <a:rPr lang="en-US" sz="2400" dirty="0" smtClean="0">
                <a:solidFill>
                  <a:srgbClr val="C4BD97"/>
                </a:solidFill>
                <a:sym typeface="Wingdings" panose="05000000000000000000" pitchFamily="2" charset="2"/>
              </a:rPr>
              <a:t> </a:t>
            </a:r>
            <a:r>
              <a:rPr lang="en" sz="2400" dirty="0" smtClean="0">
                <a:solidFill>
                  <a:srgbClr val="FFFFFF"/>
                </a:solidFill>
              </a:rPr>
              <a:t>Shorter Timeframe</a:t>
            </a:r>
          </a:p>
          <a:p>
            <a:pPr lvl="1">
              <a:lnSpc>
                <a:spcPct val="150000"/>
              </a:lnSpc>
              <a:spcBef>
                <a:spcPts val="0"/>
              </a:spcBef>
              <a:buNone/>
            </a:pPr>
            <a:r>
              <a:rPr lang="en-US" sz="2400" dirty="0">
                <a:solidFill>
                  <a:srgbClr val="C4BD97"/>
                </a:solidFill>
                <a:sym typeface="Wingdings" panose="05000000000000000000" pitchFamily="2" charset="2"/>
              </a:rPr>
              <a:t> </a:t>
            </a:r>
            <a:r>
              <a:rPr lang="en-US" sz="2400" dirty="0" smtClean="0">
                <a:solidFill>
                  <a:srgbClr val="C4BD97"/>
                </a:solidFill>
                <a:sym typeface="Wingdings" panose="05000000000000000000" pitchFamily="2" charset="2"/>
              </a:rPr>
              <a:t> </a:t>
            </a:r>
            <a:r>
              <a:rPr lang="en" sz="2400" dirty="0" smtClean="0">
                <a:solidFill>
                  <a:srgbClr val="FFFFFF"/>
                </a:solidFill>
              </a:rPr>
              <a:t>Extends Asset Life</a:t>
            </a:r>
          </a:p>
          <a:p>
            <a:pPr marL="285750" lvl="1" indent="-285750">
              <a:spcBef>
                <a:spcPts val="0"/>
              </a:spcBef>
            </a:pPr>
            <a:endParaRPr lang="en" dirty="0" smtClean="0">
              <a:solidFill>
                <a:srgbClr val="FFFFFF"/>
              </a:solidFill>
            </a:endParaRPr>
          </a:p>
          <a:p>
            <a:pPr marL="285750" lvl="1" indent="-285750">
              <a:spcBef>
                <a:spcPts val="0"/>
              </a:spcBef>
            </a:pPr>
            <a:endParaRPr lang="en" dirty="0">
              <a:solidFill>
                <a:srgbClr val="FFFFFF"/>
              </a:solidFill>
            </a:endParaRPr>
          </a:p>
        </p:txBody>
      </p:sp>
      <p:pic>
        <p:nvPicPr>
          <p:cNvPr id="8" name="Picture 7"/>
          <p:cNvPicPr>
            <a:picLocks noChangeAspect="1"/>
          </p:cNvPicPr>
          <p:nvPr/>
        </p:nvPicPr>
        <p:blipFill rotWithShape="1">
          <a:blip r:embed="rId4">
            <a:lum contrast="20000"/>
          </a:blip>
          <a:srcRect t="15067" b="13886"/>
          <a:stretch/>
        </p:blipFill>
        <p:spPr>
          <a:xfrm>
            <a:off x="4575302" y="2667699"/>
            <a:ext cx="4526280" cy="2474752"/>
          </a:xfrm>
          <a:prstGeom prst="rect">
            <a:avLst/>
          </a:prstGeom>
        </p:spPr>
      </p:pic>
      <p:cxnSp>
        <p:nvCxnSpPr>
          <p:cNvPr id="4" name="Straight Connector 3"/>
          <p:cNvCxnSpPr/>
          <p:nvPr/>
        </p:nvCxnSpPr>
        <p:spPr>
          <a:xfrm>
            <a:off x="4568374" y="2667699"/>
            <a:ext cx="457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56793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731520" y="454205"/>
            <a:ext cx="2766753" cy="666367"/>
          </a:xfrm>
          <a:prstGeom prst="rect">
            <a:avLst/>
          </a:prstGeom>
        </p:spPr>
        <p:txBody>
          <a:bodyPr lIns="91425" tIns="91425" rIns="91425" bIns="91425" anchor="t" anchorCtr="0">
            <a:noAutofit/>
          </a:bodyPr>
          <a:lstStyle/>
          <a:p>
            <a:pPr lvl="0">
              <a:spcBef>
                <a:spcPts val="0"/>
              </a:spcBef>
              <a:buNone/>
            </a:pPr>
            <a:r>
              <a:rPr lang="en" dirty="0" smtClean="0">
                <a:solidFill>
                  <a:schemeClr val="bg2">
                    <a:lumMod val="60000"/>
                    <a:lumOff val="40000"/>
                  </a:schemeClr>
                </a:solidFill>
              </a:rPr>
              <a:t>RECONSTRUCT </a:t>
            </a:r>
            <a:r>
              <a:rPr lang="en" dirty="0" smtClean="0">
                <a:solidFill>
                  <a:schemeClr val="tx1">
                    <a:lumMod val="75000"/>
                    <a:lumOff val="25000"/>
                  </a:schemeClr>
                </a:solidFill>
              </a:rPr>
              <a:t/>
            </a:r>
            <a:br>
              <a:rPr lang="en" dirty="0" smtClean="0">
                <a:solidFill>
                  <a:schemeClr val="tx1">
                    <a:lumMod val="75000"/>
                    <a:lumOff val="25000"/>
                  </a:schemeClr>
                </a:solidFill>
              </a:rPr>
            </a:br>
            <a:r>
              <a:rPr lang="en" dirty="0" smtClean="0">
                <a:solidFill>
                  <a:schemeClr val="tx1">
                    <a:lumMod val="65000"/>
                    <a:lumOff val="35000"/>
                  </a:schemeClr>
                </a:solidFill>
              </a:rPr>
              <a:t>Capital Projects</a:t>
            </a:r>
            <a:endParaRPr lang="en" dirty="0">
              <a:solidFill>
                <a:schemeClr val="tx1">
                  <a:lumMod val="65000"/>
                  <a:lumOff val="35000"/>
                </a:schemeClr>
              </a:solidFill>
            </a:endParaRPr>
          </a:p>
        </p:txBody>
      </p:sp>
      <p:sp>
        <p:nvSpPr>
          <p:cNvPr id="8" name="Shape 148"/>
          <p:cNvSpPr/>
          <p:nvPr/>
        </p:nvSpPr>
        <p:spPr>
          <a:xfrm>
            <a:off x="4486633" y="1972627"/>
            <a:ext cx="1828800" cy="1828800"/>
          </a:xfrm>
          <a:prstGeom prst="ellipse">
            <a:avLst/>
          </a:prstGeom>
          <a:solidFill>
            <a:schemeClr val="accent6">
              <a:alpha val="82000"/>
            </a:schemeClr>
          </a:solidFill>
          <a:ln w="76200" cap="flat" cmpd="sng">
            <a:solidFill>
              <a:srgbClr val="FFFFFF"/>
            </a:solidFill>
            <a:prstDash val="solid"/>
            <a:round/>
            <a:headEnd type="none" w="med" len="med"/>
            <a:tailEnd type="none" w="med" len="med"/>
          </a:ln>
        </p:spPr>
        <p:txBody>
          <a:bodyPr wrap="none" lIns="91425" tIns="91425" rIns="91425" bIns="91425" anchor="ctr" anchorCtr="0">
            <a:noAutofit/>
          </a:bodyPr>
          <a:lstStyle/>
          <a:p>
            <a:pPr lvl="0" algn="ctr" rtl="0">
              <a:spcBef>
                <a:spcPts val="0"/>
              </a:spcBef>
              <a:buNone/>
            </a:pPr>
            <a:r>
              <a:rPr lang="en" sz="1800" b="1" dirty="0" smtClean="0">
                <a:solidFill>
                  <a:srgbClr val="FFFFFF"/>
                </a:solidFill>
                <a:latin typeface="Titillium Web"/>
                <a:ea typeface="Titillium Web"/>
                <a:cs typeface="Titillium Web"/>
                <a:sym typeface="Titillium Web"/>
              </a:rPr>
              <a:t>TRAFFIC &amp;</a:t>
            </a:r>
          </a:p>
          <a:p>
            <a:pPr lvl="0" algn="ctr" rtl="0">
              <a:spcBef>
                <a:spcPts val="0"/>
              </a:spcBef>
              <a:buNone/>
            </a:pPr>
            <a:r>
              <a:rPr lang="en" sz="1800" b="1" dirty="0" smtClean="0">
                <a:solidFill>
                  <a:srgbClr val="FFFFFF"/>
                </a:solidFill>
                <a:latin typeface="Titillium Web"/>
                <a:ea typeface="Titillium Web"/>
                <a:cs typeface="Titillium Web"/>
                <a:sym typeface="Titillium Web"/>
              </a:rPr>
              <a:t>STREET</a:t>
            </a:r>
            <a:endParaRPr lang="en" sz="1800" b="1" dirty="0">
              <a:solidFill>
                <a:srgbClr val="FFFFFF"/>
              </a:solidFill>
              <a:latin typeface="Titillium Web"/>
              <a:ea typeface="Titillium Web"/>
              <a:cs typeface="Titillium Web"/>
              <a:sym typeface="Titillium Web"/>
            </a:endParaRPr>
          </a:p>
        </p:txBody>
      </p:sp>
      <p:sp>
        <p:nvSpPr>
          <p:cNvPr id="9" name="Shape 148"/>
          <p:cNvSpPr/>
          <p:nvPr/>
        </p:nvSpPr>
        <p:spPr>
          <a:xfrm>
            <a:off x="6658805" y="1972627"/>
            <a:ext cx="1828800" cy="1828800"/>
          </a:xfrm>
          <a:prstGeom prst="ellipse">
            <a:avLst/>
          </a:prstGeom>
          <a:solidFill>
            <a:schemeClr val="tx1">
              <a:lumMod val="75000"/>
              <a:lumOff val="25000"/>
              <a:alpha val="82000"/>
            </a:schemeClr>
          </a:solidFill>
          <a:ln w="76200" cap="flat" cmpd="sng">
            <a:solidFill>
              <a:srgbClr val="FFFFFF"/>
            </a:solidFill>
            <a:prstDash val="solid"/>
            <a:round/>
            <a:headEnd type="none" w="med" len="med"/>
            <a:tailEnd type="none" w="med" len="med"/>
          </a:ln>
        </p:spPr>
        <p:txBody>
          <a:bodyPr wrap="none" lIns="91425" tIns="91425" rIns="91425" bIns="91425" anchor="ctr" anchorCtr="0">
            <a:noAutofit/>
          </a:bodyPr>
          <a:lstStyle/>
          <a:p>
            <a:pPr lvl="0" algn="ctr" rtl="0">
              <a:spcBef>
                <a:spcPts val="0"/>
              </a:spcBef>
              <a:buNone/>
            </a:pPr>
            <a:r>
              <a:rPr lang="en" sz="1800" b="1" dirty="0" smtClean="0">
                <a:solidFill>
                  <a:srgbClr val="FFFFFF"/>
                </a:solidFill>
                <a:latin typeface="Titillium Web"/>
                <a:ea typeface="Titillium Web"/>
                <a:cs typeface="Titillium Web"/>
                <a:sym typeface="Titillium Web"/>
              </a:rPr>
              <a:t>STORMWATER</a:t>
            </a:r>
          </a:p>
          <a:p>
            <a:pPr lvl="0" algn="ctr" rtl="0">
              <a:spcBef>
                <a:spcPts val="0"/>
              </a:spcBef>
              <a:buNone/>
            </a:pPr>
            <a:r>
              <a:rPr lang="en" sz="1800" b="1" dirty="0" smtClean="0">
                <a:solidFill>
                  <a:srgbClr val="FFFFFF"/>
                </a:solidFill>
                <a:latin typeface="Titillium Web"/>
                <a:ea typeface="Titillium Web"/>
                <a:cs typeface="Titillium Web"/>
                <a:sym typeface="Titillium Web"/>
              </a:rPr>
              <a:t>&amp; DRAINAGE</a:t>
            </a:r>
            <a:endParaRPr lang="en" sz="1800" b="1" dirty="0">
              <a:solidFill>
                <a:srgbClr val="FFFFFF"/>
              </a:solidFill>
              <a:latin typeface="Titillium Web"/>
              <a:ea typeface="Titillium Web"/>
              <a:cs typeface="Titillium Web"/>
              <a:sym typeface="Titillium Web"/>
            </a:endParaRPr>
          </a:p>
        </p:txBody>
      </p:sp>
      <p:sp>
        <p:nvSpPr>
          <p:cNvPr id="10" name="Shape 148"/>
          <p:cNvSpPr/>
          <p:nvPr/>
        </p:nvSpPr>
        <p:spPr>
          <a:xfrm>
            <a:off x="178204" y="1972627"/>
            <a:ext cx="1828800" cy="1828800"/>
          </a:xfrm>
          <a:prstGeom prst="ellipse">
            <a:avLst/>
          </a:prstGeom>
          <a:solidFill>
            <a:srgbClr val="0070C0">
              <a:alpha val="82000"/>
            </a:srgbClr>
          </a:solidFill>
          <a:ln w="76200" cap="flat" cmpd="sng">
            <a:solidFill>
              <a:srgbClr val="FFFFFF"/>
            </a:solidFill>
            <a:prstDash val="solid"/>
            <a:round/>
            <a:headEnd type="none" w="med" len="med"/>
            <a:tailEnd type="none" w="med" len="med"/>
          </a:ln>
        </p:spPr>
        <p:txBody>
          <a:bodyPr wrap="none" lIns="91425" tIns="91425" rIns="91425" bIns="91425" anchor="ctr" anchorCtr="0">
            <a:noAutofit/>
          </a:bodyPr>
          <a:lstStyle/>
          <a:p>
            <a:pPr lvl="0" algn="ctr" rtl="0">
              <a:spcBef>
                <a:spcPts val="0"/>
              </a:spcBef>
              <a:buNone/>
            </a:pPr>
            <a:r>
              <a:rPr lang="en" sz="1800" b="1" dirty="0" smtClean="0">
                <a:solidFill>
                  <a:srgbClr val="FFFFFF"/>
                </a:solidFill>
                <a:latin typeface="Titillium Web"/>
                <a:ea typeface="Titillium Web"/>
                <a:cs typeface="Titillium Web"/>
                <a:sym typeface="Titillium Web"/>
              </a:rPr>
              <a:t>WATER</a:t>
            </a:r>
            <a:endParaRPr lang="en" sz="1800" b="1" dirty="0">
              <a:solidFill>
                <a:srgbClr val="FFFFFF"/>
              </a:solidFill>
              <a:latin typeface="Titillium Web"/>
              <a:ea typeface="Titillium Web"/>
              <a:cs typeface="Titillium Web"/>
              <a:sym typeface="Titillium Web"/>
            </a:endParaRPr>
          </a:p>
        </p:txBody>
      </p:sp>
      <p:sp>
        <p:nvSpPr>
          <p:cNvPr id="11" name="Shape 148"/>
          <p:cNvSpPr/>
          <p:nvPr/>
        </p:nvSpPr>
        <p:spPr>
          <a:xfrm>
            <a:off x="2314462" y="1972627"/>
            <a:ext cx="1828800" cy="1828800"/>
          </a:xfrm>
          <a:prstGeom prst="ellipse">
            <a:avLst/>
          </a:prstGeom>
          <a:solidFill>
            <a:schemeClr val="tx2">
              <a:lumMod val="25000"/>
              <a:alpha val="82000"/>
            </a:schemeClr>
          </a:solidFill>
          <a:ln w="76200" cap="flat" cmpd="sng">
            <a:solidFill>
              <a:srgbClr val="FFFFFF"/>
            </a:solidFill>
            <a:prstDash val="solid"/>
            <a:round/>
            <a:headEnd type="none" w="med" len="med"/>
            <a:tailEnd type="none" w="med" len="med"/>
          </a:ln>
        </p:spPr>
        <p:txBody>
          <a:bodyPr wrap="none" lIns="91425" tIns="91425" rIns="91425" bIns="91425" anchor="ctr" anchorCtr="0">
            <a:noAutofit/>
          </a:bodyPr>
          <a:lstStyle/>
          <a:p>
            <a:pPr lvl="0" algn="ctr" rtl="0">
              <a:spcBef>
                <a:spcPts val="0"/>
              </a:spcBef>
              <a:buNone/>
            </a:pPr>
            <a:r>
              <a:rPr lang="en" sz="1800" b="1" dirty="0" smtClean="0">
                <a:solidFill>
                  <a:srgbClr val="FFFFFF"/>
                </a:solidFill>
                <a:latin typeface="Titillium Web"/>
                <a:ea typeface="Titillium Web"/>
                <a:cs typeface="Titillium Web"/>
                <a:sym typeface="Titillium Web"/>
              </a:rPr>
              <a:t>WASTE</a:t>
            </a:r>
          </a:p>
          <a:p>
            <a:pPr lvl="0" algn="ctr" rtl="0">
              <a:spcBef>
                <a:spcPts val="0"/>
              </a:spcBef>
              <a:buNone/>
            </a:pPr>
            <a:r>
              <a:rPr lang="en" sz="1800" b="1" dirty="0" smtClean="0">
                <a:solidFill>
                  <a:srgbClr val="FFFFFF"/>
                </a:solidFill>
                <a:latin typeface="Titillium Web"/>
                <a:ea typeface="Titillium Web"/>
                <a:cs typeface="Titillium Web"/>
                <a:sym typeface="Titillium Web"/>
              </a:rPr>
              <a:t>WATER</a:t>
            </a:r>
            <a:endParaRPr lang="en" sz="1800" b="1" dirty="0">
              <a:solidFill>
                <a:srgbClr val="FFFFFF"/>
              </a:solidFill>
              <a:latin typeface="Titillium Web"/>
              <a:ea typeface="Titillium Web"/>
              <a:cs typeface="Titillium Web"/>
              <a:sym typeface="Titillium Web"/>
            </a:endParaRPr>
          </a:p>
        </p:txBody>
      </p:sp>
      <p:sp>
        <p:nvSpPr>
          <p:cNvPr id="2" name="Left Brace 1"/>
          <p:cNvSpPr/>
          <p:nvPr/>
        </p:nvSpPr>
        <p:spPr>
          <a:xfrm rot="16200000">
            <a:off x="6219044" y="3340763"/>
            <a:ext cx="460493" cy="1184564"/>
          </a:xfrm>
          <a:prstGeom prst="leftBrace">
            <a:avLst>
              <a:gd name="adj1" fmla="val 44437"/>
              <a:gd name="adj2" fmla="val 52924"/>
            </a:avLst>
          </a:prstGeom>
          <a:ln w="38100" cap="rnd" cmpd="sng">
            <a:roun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Titillium Web"/>
            </a:endParaRPr>
          </a:p>
        </p:txBody>
      </p:sp>
      <p:sp>
        <p:nvSpPr>
          <p:cNvPr id="3" name="Rectangle 2"/>
          <p:cNvSpPr/>
          <p:nvPr/>
        </p:nvSpPr>
        <p:spPr>
          <a:xfrm>
            <a:off x="5562095" y="4163291"/>
            <a:ext cx="2078687" cy="369332"/>
          </a:xfrm>
          <a:prstGeom prst="rect">
            <a:avLst/>
          </a:prstGeom>
        </p:spPr>
        <p:txBody>
          <a:bodyPr wrap="square">
            <a:spAutoFit/>
          </a:bodyPr>
          <a:lstStyle/>
          <a:p>
            <a:r>
              <a:rPr lang="en" sz="1800" dirty="0" smtClean="0">
                <a:solidFill>
                  <a:schemeClr val="tx1">
                    <a:lumMod val="75000"/>
                    <a:lumOff val="25000"/>
                  </a:schemeClr>
                </a:solidFill>
              </a:rPr>
              <a:t>ReBuild Houston</a:t>
            </a:r>
            <a:endParaRPr lang="en-US" sz="1800" dirty="0">
              <a:solidFill>
                <a:schemeClr val="tx1">
                  <a:lumMod val="75000"/>
                  <a:lumOff val="25000"/>
                </a:schemeClr>
              </a:solidFill>
            </a:endParaRPr>
          </a:p>
        </p:txBody>
      </p:sp>
      <p:sp>
        <p:nvSpPr>
          <p:cNvPr id="14" name="Left Brace 13"/>
          <p:cNvSpPr/>
          <p:nvPr/>
        </p:nvSpPr>
        <p:spPr>
          <a:xfrm rot="16200000">
            <a:off x="1912529" y="3344397"/>
            <a:ext cx="460493" cy="1184564"/>
          </a:xfrm>
          <a:prstGeom prst="leftBrace">
            <a:avLst>
              <a:gd name="adj1" fmla="val 44437"/>
              <a:gd name="adj2" fmla="val 52924"/>
            </a:avLst>
          </a:prstGeom>
          <a:ln w="38100" cap="rnd" cmpd="sng">
            <a:roun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Titillium Web"/>
            </a:endParaRPr>
          </a:p>
        </p:txBody>
      </p:sp>
      <p:sp>
        <p:nvSpPr>
          <p:cNvPr id="15" name="Rectangle 14"/>
          <p:cNvSpPr/>
          <p:nvPr/>
        </p:nvSpPr>
        <p:spPr>
          <a:xfrm>
            <a:off x="1421212" y="4166926"/>
            <a:ext cx="1689135" cy="369332"/>
          </a:xfrm>
          <a:prstGeom prst="rect">
            <a:avLst/>
          </a:prstGeom>
        </p:spPr>
        <p:txBody>
          <a:bodyPr wrap="square">
            <a:spAutoFit/>
          </a:bodyPr>
          <a:lstStyle/>
          <a:p>
            <a:r>
              <a:rPr lang="en" sz="1800" dirty="0" smtClean="0">
                <a:solidFill>
                  <a:schemeClr val="tx1">
                    <a:lumMod val="75000"/>
                    <a:lumOff val="25000"/>
                  </a:schemeClr>
                </a:solidFill>
              </a:rPr>
              <a:t>Public Utilities </a:t>
            </a:r>
            <a:endParaRPr lang="en-US" sz="1800" dirty="0">
              <a:solidFill>
                <a:schemeClr val="tx1">
                  <a:lumMod val="75000"/>
                  <a:lumOff val="25000"/>
                </a:schemeClr>
              </a:solidFill>
            </a:endParaRPr>
          </a:p>
        </p:txBody>
      </p:sp>
    </p:spTree>
    <p:extLst>
      <p:ext uri="{BB962C8B-B14F-4D97-AF65-F5344CB8AC3E}">
        <p14:creationId xmlns:p14="http://schemas.microsoft.com/office/powerpoint/2010/main" val="1334117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699654" y="422500"/>
            <a:ext cx="3532909" cy="857400"/>
          </a:xfrm>
          <a:prstGeom prst="rect">
            <a:avLst/>
          </a:prstGeom>
        </p:spPr>
        <p:txBody>
          <a:bodyPr lIns="91425" tIns="91425" rIns="91425" bIns="91425" anchor="t" anchorCtr="0">
            <a:noAutofit/>
          </a:bodyPr>
          <a:lstStyle/>
          <a:p>
            <a:pPr lvl="0" rtl="0">
              <a:spcBef>
                <a:spcPts val="0"/>
              </a:spcBef>
              <a:buNone/>
            </a:pPr>
            <a:r>
              <a:rPr lang="en-US" dirty="0" smtClean="0"/>
              <a:t>D</a:t>
            </a:r>
            <a:r>
              <a:rPr lang="en" dirty="0" smtClean="0"/>
              <a:t>ISTRICT E</a:t>
            </a:r>
            <a:br>
              <a:rPr lang="en" dirty="0" smtClean="0"/>
            </a:br>
            <a:r>
              <a:rPr lang="en" dirty="0" smtClean="0">
                <a:solidFill>
                  <a:schemeClr val="tx2">
                    <a:lumMod val="75000"/>
                  </a:schemeClr>
                </a:solidFill>
              </a:rPr>
              <a:t>Kingwood Area</a:t>
            </a:r>
            <a:endParaRPr lang="en" sz="2000" dirty="0">
              <a:solidFill>
                <a:schemeClr val="tx2">
                  <a:lumMod val="75000"/>
                </a:schemeClr>
              </a:solidFill>
            </a:endParaRPr>
          </a:p>
        </p:txBody>
      </p:sp>
      <p:sp>
        <p:nvSpPr>
          <p:cNvPr id="134" name="Shape 134"/>
          <p:cNvSpPr txBox="1">
            <a:spLocks noGrp="1"/>
          </p:cNvSpPr>
          <p:nvPr>
            <p:ph type="body" idx="4294967295"/>
          </p:nvPr>
        </p:nvSpPr>
        <p:spPr>
          <a:xfrm>
            <a:off x="352456" y="1448886"/>
            <a:ext cx="4080357" cy="1027502"/>
          </a:xfrm>
          <a:prstGeom prst="rect">
            <a:avLst/>
          </a:prstGeom>
        </p:spPr>
        <p:txBody>
          <a:bodyPr lIns="91425" tIns="91425" rIns="91425" bIns="91425" anchor="t" anchorCtr="0">
            <a:noAutofit/>
          </a:bodyPr>
          <a:lstStyle/>
          <a:p>
            <a:pPr lvl="1">
              <a:lnSpc>
                <a:spcPct val="150000"/>
              </a:lnSpc>
              <a:spcBef>
                <a:spcPts val="0"/>
              </a:spcBef>
              <a:spcAft>
                <a:spcPts val="1200"/>
              </a:spcAft>
              <a:buNone/>
            </a:pPr>
            <a:r>
              <a:rPr lang="en-US" sz="2400" dirty="0" smtClean="0">
                <a:solidFill>
                  <a:srgbClr val="C4BD97"/>
                </a:solidFill>
                <a:sym typeface="Wingdings" panose="05000000000000000000" pitchFamily="2" charset="2"/>
              </a:rPr>
              <a:t>  </a:t>
            </a:r>
            <a:r>
              <a:rPr lang="en" sz="2400" dirty="0" smtClean="0">
                <a:solidFill>
                  <a:srgbClr val="FFFFFF"/>
                </a:solidFill>
              </a:rPr>
              <a:t>Lift Station Project</a:t>
            </a:r>
          </a:p>
          <a:p>
            <a:pPr lvl="2">
              <a:spcBef>
                <a:spcPts val="0"/>
              </a:spcBef>
              <a:spcAft>
                <a:spcPts val="1200"/>
              </a:spcAft>
              <a:buNone/>
            </a:pPr>
            <a:r>
              <a:rPr lang="en" sz="2400" dirty="0">
                <a:solidFill>
                  <a:srgbClr val="FFFFFF"/>
                </a:solidFill>
              </a:rPr>
              <a:t> </a:t>
            </a:r>
            <a:r>
              <a:rPr lang="en" sz="2400" dirty="0" smtClean="0">
                <a:solidFill>
                  <a:srgbClr val="FFFFFF"/>
                </a:solidFill>
              </a:rPr>
              <a:t>    - Wastewater</a:t>
            </a:r>
          </a:p>
        </p:txBody>
      </p:sp>
      <p:sp>
        <p:nvSpPr>
          <p:cNvPr id="4" name="Rectangle 3"/>
          <p:cNvSpPr/>
          <p:nvPr/>
        </p:nvSpPr>
        <p:spPr>
          <a:xfrm>
            <a:off x="4577660" y="-1"/>
            <a:ext cx="4511040" cy="84158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FFFFFF"/>
                </a:solidFill>
              </a:rPr>
              <a:t>Magnolia Point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461" r="9829"/>
          <a:stretch/>
        </p:blipFill>
        <p:spPr>
          <a:xfrm>
            <a:off x="4577660" y="841588"/>
            <a:ext cx="4510356" cy="4301912"/>
          </a:xfrm>
          <a:prstGeom prst="rect">
            <a:avLst/>
          </a:prstGeom>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778932" y="580839"/>
            <a:ext cx="3116141" cy="593501"/>
          </a:xfrm>
          <a:prstGeom prst="rect">
            <a:avLst/>
          </a:prstGeom>
        </p:spPr>
        <p:txBody>
          <a:bodyPr lIns="91425" tIns="91425" rIns="91425" bIns="91425" anchor="t" anchorCtr="0">
            <a:noAutofit/>
          </a:bodyPr>
          <a:lstStyle/>
          <a:p>
            <a:pPr lvl="0" rtl="0">
              <a:spcBef>
                <a:spcPts val="0"/>
              </a:spcBef>
              <a:buNone/>
            </a:pPr>
            <a:r>
              <a:rPr lang="en" dirty="0" smtClean="0"/>
              <a:t>CIP PROCESS</a:t>
            </a:r>
            <a:endParaRPr lang="en" dirty="0">
              <a:solidFill>
                <a:schemeClr val="tx2">
                  <a:lumMod val="75000"/>
                </a:schemeClr>
              </a:solidFill>
            </a:endParaRPr>
          </a:p>
        </p:txBody>
      </p:sp>
      <p:cxnSp>
        <p:nvCxnSpPr>
          <p:cNvPr id="234" name="Shape 234"/>
          <p:cNvCxnSpPr/>
          <p:nvPr/>
        </p:nvCxnSpPr>
        <p:spPr>
          <a:xfrm>
            <a:off x="12175" y="2556750"/>
            <a:ext cx="9130499" cy="0"/>
          </a:xfrm>
          <a:prstGeom prst="straightConnector1">
            <a:avLst/>
          </a:prstGeom>
          <a:noFill/>
          <a:ln w="38100" cap="flat" cmpd="sng">
            <a:solidFill>
              <a:srgbClr val="FFFFFF"/>
            </a:solidFill>
            <a:prstDash val="solid"/>
            <a:round/>
            <a:headEnd type="none" w="lg" len="lg"/>
            <a:tailEnd type="none" w="lg" len="lg"/>
          </a:ln>
        </p:spPr>
      </p:cxnSp>
      <p:sp>
        <p:nvSpPr>
          <p:cNvPr id="235" name="Shape 235"/>
          <p:cNvSpPr/>
          <p:nvPr/>
        </p:nvSpPr>
        <p:spPr>
          <a:xfrm>
            <a:off x="995850" y="2328149"/>
            <a:ext cx="457200" cy="457200"/>
          </a:xfrm>
          <a:prstGeom prst="ellipse">
            <a:avLst/>
          </a:prstGeom>
          <a:solidFill>
            <a:schemeClr val="accent4">
              <a:lumMod val="75000"/>
            </a:schemeClr>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38" name="Shape 238"/>
          <p:cNvSpPr txBox="1"/>
          <p:nvPr/>
        </p:nvSpPr>
        <p:spPr>
          <a:xfrm>
            <a:off x="632150" y="2787216"/>
            <a:ext cx="1180799" cy="738731"/>
          </a:xfrm>
          <a:prstGeom prst="rect">
            <a:avLst/>
          </a:prstGeom>
          <a:noFill/>
          <a:ln>
            <a:noFill/>
          </a:ln>
        </p:spPr>
        <p:txBody>
          <a:bodyPr lIns="91425" tIns="91425" rIns="91425" bIns="91425" anchor="t" anchorCtr="0">
            <a:noAutofit/>
          </a:bodyPr>
          <a:lstStyle/>
          <a:p>
            <a:pPr lvl="0" algn="ctr">
              <a:spcBef>
                <a:spcPts val="0"/>
              </a:spcBef>
              <a:buNone/>
            </a:pPr>
            <a:r>
              <a:rPr lang="en-US" sz="2000" b="1" dirty="0" smtClean="0">
                <a:solidFill>
                  <a:srgbClr val="FFFFFF"/>
                </a:solidFill>
                <a:latin typeface="Titillium Web"/>
                <a:ea typeface="Titillium Web"/>
                <a:cs typeface="Titillium Web"/>
                <a:sym typeface="Titillium Web"/>
              </a:rPr>
              <a:t>i</a:t>
            </a:r>
            <a:r>
              <a:rPr lang="en" sz="2000" b="1" dirty="0" smtClean="0">
                <a:solidFill>
                  <a:srgbClr val="FFFFFF"/>
                </a:solidFill>
                <a:latin typeface="Titillium Web"/>
                <a:ea typeface="Titillium Web"/>
                <a:cs typeface="Titillium Web"/>
                <a:sym typeface="Titillium Web"/>
              </a:rPr>
              <a:t>dentify</a:t>
            </a:r>
          </a:p>
          <a:p>
            <a:pPr lvl="0" algn="ctr">
              <a:spcBef>
                <a:spcPts val="0"/>
              </a:spcBef>
              <a:buNone/>
            </a:pPr>
            <a:r>
              <a:rPr lang="en" sz="2000" b="1" dirty="0" smtClean="0">
                <a:solidFill>
                  <a:srgbClr val="FFFFFF"/>
                </a:solidFill>
                <a:latin typeface="Titillium Web"/>
                <a:ea typeface="Titillium Web"/>
                <a:cs typeface="Titillium Web"/>
                <a:sym typeface="Titillium Web"/>
              </a:rPr>
              <a:t>need</a:t>
            </a:r>
            <a:endParaRPr lang="en" sz="2000" b="1" dirty="0">
              <a:solidFill>
                <a:srgbClr val="FFFFFF"/>
              </a:solidFill>
              <a:latin typeface="Titillium Web"/>
              <a:ea typeface="Titillium Web"/>
              <a:cs typeface="Titillium Web"/>
              <a:sym typeface="Titillium Web"/>
            </a:endParaRPr>
          </a:p>
        </p:txBody>
      </p:sp>
      <p:sp>
        <p:nvSpPr>
          <p:cNvPr id="12" name="Shape 235"/>
          <p:cNvSpPr/>
          <p:nvPr/>
        </p:nvSpPr>
        <p:spPr>
          <a:xfrm>
            <a:off x="2764814" y="2330638"/>
            <a:ext cx="457200" cy="457200"/>
          </a:xfrm>
          <a:prstGeom prst="ellipse">
            <a:avLst/>
          </a:prstGeom>
          <a:solidFill>
            <a:schemeClr val="accent5"/>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 name="Rectangle 2"/>
          <p:cNvSpPr/>
          <p:nvPr/>
        </p:nvSpPr>
        <p:spPr>
          <a:xfrm>
            <a:off x="2218202" y="2782863"/>
            <a:ext cx="1550424" cy="707886"/>
          </a:xfrm>
          <a:prstGeom prst="rect">
            <a:avLst/>
          </a:prstGeom>
        </p:spPr>
        <p:txBody>
          <a:bodyPr wrap="square">
            <a:spAutoFit/>
          </a:bodyPr>
          <a:lstStyle/>
          <a:p>
            <a:pPr lvl="0" algn="ctr"/>
            <a:r>
              <a:rPr lang="en-US" sz="2000" b="1" dirty="0" smtClean="0">
                <a:solidFill>
                  <a:srgbClr val="FFFFFF"/>
                </a:solidFill>
                <a:latin typeface="Titillium Web"/>
                <a:ea typeface="Titillium Web"/>
                <a:cs typeface="Titillium Web"/>
                <a:sym typeface="Titillium Web"/>
              </a:rPr>
              <a:t>engage</a:t>
            </a:r>
          </a:p>
          <a:p>
            <a:pPr lvl="0" algn="ctr"/>
            <a:r>
              <a:rPr lang="en-US" sz="2000" b="1" dirty="0" smtClean="0">
                <a:solidFill>
                  <a:srgbClr val="FFFFFF"/>
                </a:solidFill>
                <a:latin typeface="Titillium Web"/>
                <a:ea typeface="Titillium Web"/>
                <a:cs typeface="Titillium Web"/>
                <a:sym typeface="Titillium Web"/>
              </a:rPr>
              <a:t>community</a:t>
            </a:r>
            <a:endParaRPr lang="en" sz="2000" b="1" dirty="0">
              <a:solidFill>
                <a:srgbClr val="FFFFFF"/>
              </a:solidFill>
              <a:latin typeface="Titillium Web"/>
              <a:ea typeface="Titillium Web"/>
              <a:cs typeface="Titillium Web"/>
              <a:sym typeface="Titillium Web"/>
            </a:endParaRPr>
          </a:p>
        </p:txBody>
      </p:sp>
      <p:sp>
        <p:nvSpPr>
          <p:cNvPr id="13" name="Shape 235"/>
          <p:cNvSpPr/>
          <p:nvPr/>
        </p:nvSpPr>
        <p:spPr>
          <a:xfrm>
            <a:off x="4445498" y="2330638"/>
            <a:ext cx="457200" cy="457200"/>
          </a:xfrm>
          <a:prstGeom prst="ellipse">
            <a:avLst/>
          </a:prstGeom>
          <a:solidFill>
            <a:srgbClr val="00B0F0"/>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4" name="Rectangle 13"/>
          <p:cNvSpPr/>
          <p:nvPr/>
        </p:nvSpPr>
        <p:spPr>
          <a:xfrm>
            <a:off x="3895074" y="2836068"/>
            <a:ext cx="1550424" cy="707886"/>
          </a:xfrm>
          <a:prstGeom prst="rect">
            <a:avLst/>
          </a:prstGeom>
        </p:spPr>
        <p:txBody>
          <a:bodyPr wrap="square">
            <a:spAutoFit/>
          </a:bodyPr>
          <a:lstStyle/>
          <a:p>
            <a:pPr lvl="0" algn="ctr"/>
            <a:r>
              <a:rPr lang="en-US" sz="2000" b="1" dirty="0" smtClean="0">
                <a:solidFill>
                  <a:srgbClr val="FFFFFF"/>
                </a:solidFill>
                <a:latin typeface="Titillium Web"/>
                <a:ea typeface="Titillium Web"/>
                <a:cs typeface="Titillium Web"/>
                <a:sym typeface="Titillium Web"/>
              </a:rPr>
              <a:t>finalize</a:t>
            </a:r>
          </a:p>
          <a:p>
            <a:pPr lvl="0" algn="ctr"/>
            <a:r>
              <a:rPr lang="en-US" sz="2000" b="1" dirty="0" smtClean="0">
                <a:solidFill>
                  <a:srgbClr val="FFFFFF"/>
                </a:solidFill>
                <a:latin typeface="Titillium Web"/>
                <a:ea typeface="Titillium Web"/>
                <a:cs typeface="Titillium Web"/>
                <a:sym typeface="Titillium Web"/>
              </a:rPr>
              <a:t>design</a:t>
            </a:r>
            <a:endParaRPr lang="en" sz="2000" b="1" dirty="0">
              <a:solidFill>
                <a:srgbClr val="FFFFFF"/>
              </a:solidFill>
              <a:latin typeface="Titillium Web"/>
              <a:ea typeface="Titillium Web"/>
              <a:cs typeface="Titillium Web"/>
              <a:sym typeface="Titillium Web"/>
            </a:endParaRPr>
          </a:p>
        </p:txBody>
      </p:sp>
      <p:sp>
        <p:nvSpPr>
          <p:cNvPr id="15" name="Shape 235"/>
          <p:cNvSpPr/>
          <p:nvPr/>
        </p:nvSpPr>
        <p:spPr>
          <a:xfrm>
            <a:off x="5983353" y="2330638"/>
            <a:ext cx="457200" cy="457200"/>
          </a:xfrm>
          <a:prstGeom prst="ellipse">
            <a:avLst/>
          </a:prstGeom>
          <a:solidFill>
            <a:srgbClr val="92D050"/>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6" name="Rectangle 15"/>
          <p:cNvSpPr/>
          <p:nvPr/>
        </p:nvSpPr>
        <p:spPr>
          <a:xfrm>
            <a:off x="5368636" y="2816903"/>
            <a:ext cx="1618529" cy="707886"/>
          </a:xfrm>
          <a:prstGeom prst="rect">
            <a:avLst/>
          </a:prstGeom>
        </p:spPr>
        <p:txBody>
          <a:bodyPr wrap="square">
            <a:spAutoFit/>
          </a:bodyPr>
          <a:lstStyle/>
          <a:p>
            <a:pPr lvl="0" algn="ctr"/>
            <a:r>
              <a:rPr lang="en-US" sz="2000" b="1" dirty="0" smtClean="0">
                <a:solidFill>
                  <a:srgbClr val="FFFFFF"/>
                </a:solidFill>
                <a:latin typeface="Titillium Web"/>
                <a:ea typeface="Titillium Web"/>
                <a:cs typeface="Titillium Web"/>
                <a:sym typeface="Titillium Web"/>
              </a:rPr>
              <a:t>hire</a:t>
            </a:r>
          </a:p>
          <a:p>
            <a:pPr lvl="0" algn="ctr"/>
            <a:r>
              <a:rPr lang="en-US" sz="2000" b="1" dirty="0" smtClean="0">
                <a:solidFill>
                  <a:srgbClr val="FFFFFF"/>
                </a:solidFill>
                <a:latin typeface="Titillium Web"/>
                <a:ea typeface="Titillium Web"/>
                <a:cs typeface="Titillium Web"/>
                <a:sym typeface="Titillium Web"/>
              </a:rPr>
              <a:t>contractors</a:t>
            </a:r>
            <a:endParaRPr lang="en" sz="2000" b="1" dirty="0">
              <a:solidFill>
                <a:srgbClr val="FFFFFF"/>
              </a:solidFill>
              <a:latin typeface="Titillium Web"/>
              <a:ea typeface="Titillium Web"/>
              <a:cs typeface="Titillium Web"/>
              <a:sym typeface="Titillium Web"/>
            </a:endParaRPr>
          </a:p>
        </p:txBody>
      </p:sp>
      <p:sp>
        <p:nvSpPr>
          <p:cNvPr id="17" name="Shape 235"/>
          <p:cNvSpPr/>
          <p:nvPr/>
        </p:nvSpPr>
        <p:spPr>
          <a:xfrm>
            <a:off x="7687462" y="2325663"/>
            <a:ext cx="457200" cy="457200"/>
          </a:xfrm>
          <a:prstGeom prst="ellipse">
            <a:avLst/>
          </a:prstGeom>
          <a:solidFill>
            <a:schemeClr val="accent6"/>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8" name="Rectangle 17"/>
          <p:cNvSpPr/>
          <p:nvPr/>
        </p:nvSpPr>
        <p:spPr>
          <a:xfrm>
            <a:off x="7139565" y="2823143"/>
            <a:ext cx="1727344" cy="707886"/>
          </a:xfrm>
          <a:prstGeom prst="rect">
            <a:avLst/>
          </a:prstGeom>
        </p:spPr>
        <p:txBody>
          <a:bodyPr wrap="square">
            <a:spAutoFit/>
          </a:bodyPr>
          <a:lstStyle/>
          <a:p>
            <a:pPr lvl="0" algn="ctr"/>
            <a:r>
              <a:rPr lang="en-US" sz="2000" b="1" dirty="0" smtClean="0">
                <a:solidFill>
                  <a:srgbClr val="FFFFFF"/>
                </a:solidFill>
                <a:latin typeface="Titillium Web"/>
                <a:ea typeface="Titillium Web"/>
                <a:cs typeface="Titillium Web"/>
                <a:sym typeface="Titillium Web"/>
              </a:rPr>
              <a:t>begin</a:t>
            </a:r>
          </a:p>
          <a:p>
            <a:pPr lvl="0" algn="ctr"/>
            <a:r>
              <a:rPr lang="en-US" sz="2000" b="1" dirty="0" smtClean="0">
                <a:solidFill>
                  <a:srgbClr val="FFFFFF"/>
                </a:solidFill>
                <a:latin typeface="Titillium Web"/>
                <a:ea typeface="Titillium Web"/>
                <a:cs typeface="Titillium Web"/>
                <a:sym typeface="Titillium Web"/>
              </a:rPr>
              <a:t>construction</a:t>
            </a:r>
            <a:endParaRPr lang="en" sz="2000" b="1" dirty="0">
              <a:solidFill>
                <a:srgbClr val="FFFFFF"/>
              </a:solidFill>
              <a:latin typeface="Titillium Web"/>
              <a:ea typeface="Titillium Web"/>
              <a:cs typeface="Titillium Web"/>
              <a:sym typeface="Titillium Web"/>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785707" y="422500"/>
            <a:ext cx="3963026" cy="857400"/>
          </a:xfrm>
          <a:prstGeom prst="rect">
            <a:avLst/>
          </a:prstGeom>
        </p:spPr>
        <p:txBody>
          <a:bodyPr lIns="91425" tIns="91425" rIns="91425" bIns="91425" anchor="t" anchorCtr="0">
            <a:noAutofit/>
          </a:bodyPr>
          <a:lstStyle/>
          <a:p>
            <a:pPr lvl="0">
              <a:spcBef>
                <a:spcPts val="0"/>
              </a:spcBef>
              <a:buNone/>
            </a:pPr>
            <a:r>
              <a:rPr lang="en" dirty="0" smtClean="0">
                <a:solidFill>
                  <a:schemeClr val="tx1">
                    <a:lumMod val="65000"/>
                    <a:lumOff val="35000"/>
                  </a:schemeClr>
                </a:solidFill>
              </a:rPr>
              <a:t>AVAILABLE FUNDING</a:t>
            </a:r>
            <a:br>
              <a:rPr lang="en" dirty="0" smtClean="0">
                <a:solidFill>
                  <a:schemeClr val="tx1">
                    <a:lumMod val="65000"/>
                    <a:lumOff val="35000"/>
                  </a:schemeClr>
                </a:solidFill>
              </a:rPr>
            </a:br>
            <a:r>
              <a:rPr lang="en" dirty="0" smtClean="0">
                <a:solidFill>
                  <a:schemeClr val="bg2">
                    <a:lumMod val="60000"/>
                    <a:lumOff val="40000"/>
                  </a:schemeClr>
                </a:solidFill>
              </a:rPr>
              <a:t>Annual CIP Limits</a:t>
            </a:r>
            <a:endParaRPr lang="en" dirty="0">
              <a:solidFill>
                <a:schemeClr val="bg2">
                  <a:lumMod val="60000"/>
                  <a:lumOff val="4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160600350"/>
              </p:ext>
            </p:extLst>
          </p:nvPr>
        </p:nvGraphicFramePr>
        <p:xfrm>
          <a:off x="216568" y="1221425"/>
          <a:ext cx="8927431" cy="3922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77209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ide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12250</TotalTime>
  <Words>1689</Words>
  <Application>Microsoft Office PowerPoint</Application>
  <PresentationFormat>On-screen Show (16:9)</PresentationFormat>
  <Paragraphs>114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Wingdings</vt:lpstr>
      <vt:lpstr>Arial Black</vt:lpstr>
      <vt:lpstr>Titillium Web</vt:lpstr>
      <vt:lpstr>Fidele template</vt:lpstr>
      <vt:lpstr>PowerPoint Presentation</vt:lpstr>
      <vt:lpstr>WHAT’S A CIP?</vt:lpstr>
      <vt:lpstr>What we DO</vt:lpstr>
      <vt:lpstr>REHABILITATE Capital Programs </vt:lpstr>
      <vt:lpstr>REHABILITATE Concrete Panels</vt:lpstr>
      <vt:lpstr>RECONSTRUCT  Capital Projects</vt:lpstr>
      <vt:lpstr>DISTRICT E Kingwood Area</vt:lpstr>
      <vt:lpstr>CIP PROCESS</vt:lpstr>
      <vt:lpstr>AVAILABLE FUNDING Annual CIP Limits</vt:lpstr>
      <vt:lpstr>$1,285,215,000</vt:lpstr>
      <vt:lpstr>DISTRICT  Infographic</vt:lpstr>
      <vt:lpstr>REBUILD HOUSTON Viewer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Reed, Alanna - PWE</dc:creator>
  <cp:lastModifiedBy>Reed, Alanna - PWE</cp:lastModifiedBy>
  <cp:revision>118</cp:revision>
  <cp:lastPrinted>2017-02-16T21:37:37Z</cp:lastPrinted>
  <dcterms:modified xsi:type="dcterms:W3CDTF">2017-02-23T20:09:50Z</dcterms:modified>
</cp:coreProperties>
</file>