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68" r:id="rId5"/>
    <p:sldId id="369" r:id="rId6"/>
    <p:sldId id="367" r:id="rId7"/>
    <p:sldId id="269" r:id="rId8"/>
    <p:sldId id="321" r:id="rId9"/>
    <p:sldId id="363" r:id="rId10"/>
    <p:sldId id="364" r:id="rId11"/>
    <p:sldId id="303" r:id="rId12"/>
    <p:sldId id="322" r:id="rId13"/>
    <p:sldId id="304" r:id="rId14"/>
    <p:sldId id="323" r:id="rId15"/>
    <p:sldId id="305" r:id="rId16"/>
    <p:sldId id="324" r:id="rId17"/>
    <p:sldId id="306" r:id="rId18"/>
    <p:sldId id="325" r:id="rId19"/>
    <p:sldId id="308" r:id="rId20"/>
    <p:sldId id="327" r:id="rId21"/>
    <p:sldId id="311" r:id="rId22"/>
    <p:sldId id="330" r:id="rId23"/>
    <p:sldId id="309" r:id="rId24"/>
    <p:sldId id="328" r:id="rId25"/>
    <p:sldId id="310" r:id="rId26"/>
    <p:sldId id="329" r:id="rId27"/>
    <p:sldId id="312" r:id="rId28"/>
    <p:sldId id="331" r:id="rId29"/>
    <p:sldId id="361" r:id="rId30"/>
    <p:sldId id="313" r:id="rId31"/>
    <p:sldId id="332" r:id="rId32"/>
    <p:sldId id="314" r:id="rId33"/>
    <p:sldId id="333" r:id="rId34"/>
    <p:sldId id="315" r:id="rId35"/>
    <p:sldId id="334" r:id="rId36"/>
    <p:sldId id="316" r:id="rId37"/>
    <p:sldId id="335" r:id="rId38"/>
    <p:sldId id="317" r:id="rId39"/>
    <p:sldId id="336" r:id="rId40"/>
    <p:sldId id="318" r:id="rId41"/>
    <p:sldId id="337" r:id="rId42"/>
    <p:sldId id="319" r:id="rId43"/>
    <p:sldId id="338" r:id="rId44"/>
    <p:sldId id="320" r:id="rId45"/>
    <p:sldId id="280" r:id="rId46"/>
    <p:sldId id="366" r:id="rId47"/>
    <p:sldId id="342" r:id="rId48"/>
    <p:sldId id="341" r:id="rId49"/>
    <p:sldId id="340" r:id="rId50"/>
    <p:sldId id="343" r:id="rId51"/>
    <p:sldId id="344" r:id="rId52"/>
    <p:sldId id="345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2" r:id="rId65"/>
    <p:sldId id="381" r:id="rId66"/>
    <p:sldId id="383" r:id="rId67"/>
    <p:sldId id="384" r:id="rId68"/>
    <p:sldId id="385" r:id="rId69"/>
    <p:sldId id="386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13" autoAdjust="0"/>
  </p:normalViewPr>
  <p:slideViewPr>
    <p:cSldViewPr snapToGrid="0" snapToObjects="1" showGuides="1">
      <p:cViewPr varScale="1">
        <p:scale>
          <a:sx n="73" d="100"/>
          <a:sy n="73" d="100"/>
        </p:scale>
        <p:origin x="44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gil, Evangelina - DON" userId="82d73ed4-10bb-4c95-9554-ee6be59acc41" providerId="ADAL" clId="{16C5C9AC-B253-49DE-ACE6-19BFC319DEA6}"/>
    <pc:docChg chg="undo custSel modSld">
      <pc:chgData name="Vigil, Evangelina - DON" userId="82d73ed4-10bb-4c95-9554-ee6be59acc41" providerId="ADAL" clId="{16C5C9AC-B253-49DE-ACE6-19BFC319DEA6}" dt="2023-05-04T19:56:19.440" v="141" actId="20577"/>
      <pc:docMkLst>
        <pc:docMk/>
      </pc:docMkLst>
      <pc:sldChg chg="modSp mod">
        <pc:chgData name="Vigil, Evangelina - DON" userId="82d73ed4-10bb-4c95-9554-ee6be59acc41" providerId="ADAL" clId="{16C5C9AC-B253-49DE-ACE6-19BFC319DEA6}" dt="2023-05-04T19:54:02.370" v="23" actId="20577"/>
        <pc:sldMkLst>
          <pc:docMk/>
          <pc:sldMk cId="3405866581" sldId="319"/>
        </pc:sldMkLst>
        <pc:spChg chg="mod">
          <ac:chgData name="Vigil, Evangelina - DON" userId="82d73ed4-10bb-4c95-9554-ee6be59acc41" providerId="ADAL" clId="{16C5C9AC-B253-49DE-ACE6-19BFC319DEA6}" dt="2023-05-04T19:53:46.899" v="10" actId="20577"/>
          <ac:spMkLst>
            <pc:docMk/>
            <pc:sldMk cId="3405866581" sldId="319"/>
            <ac:spMk id="3" creationId="{FBDDC7E0-449F-774A-9A59-32B212E65B74}"/>
          </ac:spMkLst>
        </pc:spChg>
        <pc:spChg chg="mod">
          <ac:chgData name="Vigil, Evangelina - DON" userId="82d73ed4-10bb-4c95-9554-ee6be59acc41" providerId="ADAL" clId="{16C5C9AC-B253-49DE-ACE6-19BFC319DEA6}" dt="2023-05-04T19:54:02.370" v="23" actId="20577"/>
          <ac:spMkLst>
            <pc:docMk/>
            <pc:sldMk cId="3405866581" sldId="319"/>
            <ac:spMk id="4" creationId="{190D5DED-09DA-5443-A621-DEA8C7BCE5DC}"/>
          </ac:spMkLst>
        </pc:spChg>
      </pc:sldChg>
      <pc:sldChg chg="addSp delSp modSp mod">
        <pc:chgData name="Vigil, Evangelina - DON" userId="82d73ed4-10bb-4c95-9554-ee6be59acc41" providerId="ADAL" clId="{16C5C9AC-B253-49DE-ACE6-19BFC319DEA6}" dt="2023-05-04T19:56:19.440" v="141" actId="20577"/>
        <pc:sldMkLst>
          <pc:docMk/>
          <pc:sldMk cId="1859787709" sldId="320"/>
        </pc:sldMkLst>
        <pc:spChg chg="mod">
          <ac:chgData name="Vigil, Evangelina - DON" userId="82d73ed4-10bb-4c95-9554-ee6be59acc41" providerId="ADAL" clId="{16C5C9AC-B253-49DE-ACE6-19BFC319DEA6}" dt="2023-05-04T19:54:24.938" v="44" actId="20577"/>
          <ac:spMkLst>
            <pc:docMk/>
            <pc:sldMk cId="1859787709" sldId="320"/>
            <ac:spMk id="3" creationId="{FBDDC7E0-449F-774A-9A59-32B212E65B74}"/>
          </ac:spMkLst>
        </pc:spChg>
        <pc:spChg chg="add del mod">
          <ac:chgData name="Vigil, Evangelina - DON" userId="82d73ed4-10bb-4c95-9554-ee6be59acc41" providerId="ADAL" clId="{16C5C9AC-B253-49DE-ACE6-19BFC319DEA6}" dt="2023-05-04T19:56:19.440" v="141" actId="20577"/>
          <ac:spMkLst>
            <pc:docMk/>
            <pc:sldMk cId="1859787709" sldId="320"/>
            <ac:spMk id="4" creationId="{190D5DED-09DA-5443-A621-DEA8C7BCE5DC}"/>
          </ac:spMkLst>
        </pc:spChg>
        <pc:spChg chg="add del mod">
          <ac:chgData name="Vigil, Evangelina - DON" userId="82d73ed4-10bb-4c95-9554-ee6be59acc41" providerId="ADAL" clId="{16C5C9AC-B253-49DE-ACE6-19BFC319DEA6}" dt="2023-05-04T19:55:06.295" v="72" actId="478"/>
          <ac:spMkLst>
            <pc:docMk/>
            <pc:sldMk cId="1859787709" sldId="320"/>
            <ac:spMk id="5" creationId="{1E5E97F8-CA78-8B27-9150-720D346CA3E2}"/>
          </ac:spMkLst>
        </pc:spChg>
        <pc:spChg chg="add del mod">
          <ac:chgData name="Vigil, Evangelina - DON" userId="82d73ed4-10bb-4c95-9554-ee6be59acc41" providerId="ADAL" clId="{16C5C9AC-B253-49DE-ACE6-19BFC319DEA6}" dt="2023-05-04T19:55:19.154" v="74" actId="478"/>
          <ac:spMkLst>
            <pc:docMk/>
            <pc:sldMk cId="1859787709" sldId="320"/>
            <ac:spMk id="7" creationId="{7FD7988F-5C5A-516A-54DB-37BD39EC22E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1" y="1145087"/>
            <a:ext cx="4572000" cy="45678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22C0B-FC5A-3B4F-B609-73F46AB075A1}"/>
              </a:ext>
            </a:extLst>
          </p:cNvPr>
          <p:cNvSpPr/>
          <p:nvPr userDrawn="1"/>
        </p:nvSpPr>
        <p:spPr>
          <a:xfrm>
            <a:off x="709809" y="578588"/>
            <a:ext cx="10772382" cy="5700824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74F3B1-F143-5349-9D0A-9B4F51DDA9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893450"/>
            <a:ext cx="4659681" cy="2125161"/>
          </a:xfrm>
        </p:spPr>
        <p:txBody>
          <a:bodyPr anchor="t">
            <a:noAutofit/>
          </a:bodyPr>
          <a:lstStyle>
            <a:lvl1pPr marL="0" indent="0" algn="ctr">
              <a:buNone/>
              <a:defRPr sz="5400" b="1" i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215FD3-3A02-7642-872B-F4202E5CEF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233187"/>
            <a:ext cx="4659681" cy="1479724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D05AF-0FA6-4D8E-A06F-F9B8AFAEF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26234"/>
            <a:ext cx="4789714" cy="461666"/>
          </a:xfrm>
          <a:noFill/>
        </p:spPr>
        <p:txBody>
          <a:bodyPr wrap="square" rtlCol="0">
            <a:noAutofit/>
          </a:bodyPr>
          <a:lstStyle>
            <a:lvl1pPr algn="ctr">
              <a:defRPr lang="en-US" sz="2400" cap="all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1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BB1AF7B-DC27-1042-8881-1037DED57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291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FF620CC-8934-0542-B9E0-5C3AC21A38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47609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CC25979-12D4-D844-8595-D57998E326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11169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024D3E-E8FA-6E46-8C9A-621FE55D25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74730" y="299224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2EB065E-DF40-FE46-8BF7-59D9749336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38291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05CDD14-86CD-E14A-9D96-C7A6B637203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47609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63D7CCE-562D-5B40-A96D-32F484F3F14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11169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660995A-1B0A-D44B-AFC0-99587FD78A4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74730" y="3611136"/>
            <a:ext cx="173959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6CD556-5EC8-4343-9CA7-8D3BBE23188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147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8DB013C-0F6D-6F4F-B4D2-5F0E340EFDD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721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2AEAAA7-50A1-A044-AB97-A31E0C1622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00999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A6EC5F-1541-234C-A13F-751F53218E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02982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8728FA-13E2-E448-88AF-563A67BDC6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147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61237-FA55-3540-AC45-42E14C6E933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9721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B2A863-BFC4-1646-A50B-093C84B6C9E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00999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38016ED-5406-EC43-B1B5-2DAEA5E78A5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982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3D48C-D45C-45D8-B76C-7DAEA063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46" y="2046335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2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1" y="1145087"/>
            <a:ext cx="4572000" cy="45678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22C0B-FC5A-3B4F-B609-73F46AB075A1}"/>
              </a:ext>
            </a:extLst>
          </p:cNvPr>
          <p:cNvSpPr/>
          <p:nvPr userDrawn="1"/>
        </p:nvSpPr>
        <p:spPr>
          <a:xfrm>
            <a:off x="709809" y="578588"/>
            <a:ext cx="10772382" cy="5700824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74F3B1-F143-5349-9D0A-9B4F51DDA9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893450"/>
            <a:ext cx="4659681" cy="2125161"/>
          </a:xfrm>
        </p:spPr>
        <p:txBody>
          <a:bodyPr anchor="t">
            <a:noAutofit/>
          </a:bodyPr>
          <a:lstStyle>
            <a:lvl1pPr marL="0" indent="0" algn="ctr">
              <a:buNone/>
              <a:defRPr sz="5400" b="1" i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215FD3-3A02-7642-872B-F4202E5CEF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233187"/>
            <a:ext cx="4659681" cy="1479724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A359F69-763E-41D4-AFA7-8367BA2E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26234"/>
            <a:ext cx="4789714" cy="461666"/>
          </a:xfrm>
          <a:noFill/>
        </p:spPr>
        <p:txBody>
          <a:bodyPr wrap="square" rtlCol="0">
            <a:noAutofit/>
          </a:bodyPr>
          <a:lstStyle>
            <a:lvl1pPr algn="ctr">
              <a:defRPr lang="en-US" sz="2400" cap="all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42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479" y="1145087"/>
            <a:ext cx="4572000" cy="45678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9523" y="1145087"/>
            <a:ext cx="4572000" cy="45678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33430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6939E9-DE83-483F-A7DA-3D24510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61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665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395" y="676405"/>
            <a:ext cx="5431605" cy="275259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524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00799" y="2179529"/>
            <a:ext cx="4860099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93CE829-A08E-7743-80D6-410932D3585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00691" y="676405"/>
            <a:ext cx="5431605" cy="275259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E30A6B-0895-CE49-8A5D-54D1D0191F3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4395" y="3429000"/>
            <a:ext cx="5431605" cy="279775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4861330-4ABF-BF41-855B-6FF38C85AA1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00691" y="3429000"/>
            <a:ext cx="5431605" cy="279775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AB78FE-FF4A-E541-8D61-A808035317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34525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07B0C0-B4DD-9E47-9E81-0F972A267C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524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F0286B-475E-E143-B76A-C15CE2FC562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34525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ABECD0-54EB-4577-B344-C732AF34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5241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pos="4032">
          <p15:clr>
            <a:srgbClr val="FBAE40"/>
          </p15:clr>
        </p15:guide>
        <p15:guide id="4" pos="384">
          <p15:clr>
            <a:srgbClr val="FBAE40"/>
          </p15:clr>
        </p15:guide>
        <p15:guide id="6" pos="60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5DD9DAC9-3632-5748-8EC4-0865794E0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6601" y="299224"/>
            <a:ext cx="2667000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DBA499B-32B9-A541-A407-A03F84B903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1159" y="3587750"/>
            <a:ext cx="265244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65E4EE5-CDFE-F343-A74F-948BF89B7F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4750" y="299224"/>
            <a:ext cx="2667000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9D31492-FA30-B843-B23C-83FA880EAA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20974" y="299224"/>
            <a:ext cx="2667000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59FAF2D-019D-3042-A949-ED165C6A8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54750" y="3588834"/>
            <a:ext cx="2667000" cy="198569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33385C3-F88D-6843-82E1-77342E4D03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974" y="3588834"/>
            <a:ext cx="2667000" cy="198569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AE39184-2938-6044-B0C8-415D242588A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87906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40F1B8-F059-AB47-AA56-D3CB7DBF897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0548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2AA2A42-98B0-8943-B299-0A0F306D9E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33190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295F92-0AC1-2241-9379-82764BC7B2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7906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BC2188F-374F-7640-8FE2-59D3FD67D1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60548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CCC484A-A3FE-1C4F-BFE0-E9122DA9D3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33190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C3D417E-C5B0-4373-9511-1D9BB386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58" y="2046335"/>
            <a:ext cx="2460527" cy="24605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30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BB1AF7B-DC27-1042-8881-1037DED57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291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FF620CC-8934-0542-B9E0-5C3AC21A38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47609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CC25979-12D4-D844-8595-D57998E326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11169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024D3E-E8FA-6E46-8C9A-621FE55D25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74730" y="299224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2EB065E-DF40-FE46-8BF7-59D9749336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38291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05CDD14-86CD-E14A-9D96-C7A6B637203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47609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63D7CCE-562D-5B40-A96D-32F484F3F14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11169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660995A-1B0A-D44B-AFC0-99587FD78A4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74730" y="3611136"/>
            <a:ext cx="1739591" cy="1986776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6CD556-5EC8-4343-9CA7-8D3BBE23188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147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8DB013C-0F6D-6F4F-B4D2-5F0E340EFDD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721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2AEAAA7-50A1-A044-AB97-A31E0C1622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00999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A6EC5F-1541-234C-A13F-751F53218E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02982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8728FA-13E2-E448-88AF-563A67BDC6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147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61237-FA55-3540-AC45-42E14C6E933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9721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B2A863-BFC4-1646-A50B-093C84B6C9E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00999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38016ED-5406-EC43-B1B5-2DAEA5E78A5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982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C681F2-491B-4C19-BDBA-4A4483B2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46" y="2046335"/>
            <a:ext cx="2460527" cy="24605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6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479" y="1145087"/>
            <a:ext cx="4572000" cy="45678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9523" y="1145087"/>
            <a:ext cx="4572000" cy="456782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33430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47A6D1-4561-485C-963D-33772D1D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407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991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395" y="676405"/>
            <a:ext cx="5431605" cy="275259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524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00799" y="2179529"/>
            <a:ext cx="4860099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93CE829-A08E-7743-80D6-410932D3585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00691" y="676405"/>
            <a:ext cx="5431605" cy="2752595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E30A6B-0895-CE49-8A5D-54D1D0191F3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4395" y="3429000"/>
            <a:ext cx="5431605" cy="279775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4861330-4ABF-BF41-855B-6FF38C85AA1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00691" y="3429000"/>
            <a:ext cx="5431605" cy="2797758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AB78FE-FF4A-E541-8D61-A808035317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34525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07B0C0-B4DD-9E47-9E81-0F972A267C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524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F0286B-475E-E143-B76A-C15CE2FC562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34525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19C0C-3339-4AF9-8340-ED74FF3B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31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 userDrawn="1">
          <p15:clr>
            <a:srgbClr val="FBAE40"/>
          </p15:clr>
        </p15:guide>
        <p15:guide id="2" orient="horz" pos="384" userDrawn="1">
          <p15:clr>
            <a:srgbClr val="FBAE40"/>
          </p15:clr>
        </p15:guide>
        <p15:guide id="3" pos="4032" userDrawn="1">
          <p15:clr>
            <a:srgbClr val="FBAE40"/>
          </p15:clr>
        </p15:guide>
        <p15:guide id="4" pos="384" userDrawn="1">
          <p15:clr>
            <a:srgbClr val="FBAE40"/>
          </p15:clr>
        </p15:guide>
        <p15:guide id="6" pos="600" userDrawn="1">
          <p15:clr>
            <a:srgbClr val="FBAE40"/>
          </p15:clr>
        </p15:guide>
        <p15:guide id="7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5DD9DAC9-3632-5748-8EC4-0865794E0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6601" y="299224"/>
            <a:ext cx="2667000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DBA499B-32B9-A541-A407-A03F84B903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1159" y="3587750"/>
            <a:ext cx="265244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65E4EE5-CDFE-F343-A74F-948BF89B7F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4750" y="299224"/>
            <a:ext cx="2667000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9D31492-FA30-B843-B23C-83FA880EAA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20974" y="299224"/>
            <a:ext cx="2667000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59FAF2D-019D-3042-A949-ED165C6A8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54750" y="3588834"/>
            <a:ext cx="2667000" cy="1985692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33385C3-F88D-6843-82E1-77342E4D03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974" y="3588834"/>
            <a:ext cx="2667000" cy="1985692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AE39184-2938-6044-B0C8-415D242588A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87906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40F1B8-F059-AB47-AA56-D3CB7DBF897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0548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2AA2A42-98B0-8943-B299-0A0F306D9E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33190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295F92-0AC1-2241-9379-82764BC7B2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7906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BC2188F-374F-7640-8FE2-59D3FD67D1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60548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CCC484A-A3FE-1C4F-BFE0-E9122DA9D3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33190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543C2E-15EE-4E7E-AE2E-C515AD7A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58" y="2046335"/>
            <a:ext cx="2460527" cy="2460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22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FBB1AF7B-DC27-1042-8881-1037DED57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291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FF620CC-8934-0542-B9E0-5C3AC21A38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47609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CC25979-12D4-D844-8595-D57998E326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11169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024D3E-E8FA-6E46-8C9A-621FE55D25B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74730" y="299224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2EB065E-DF40-FE46-8BF7-59D9749336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38291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505CDD14-86CD-E14A-9D96-C7A6B637203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147609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63D7CCE-562D-5B40-A96D-32F484F3F14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11169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660995A-1B0A-D44B-AFC0-99587FD78A4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74730" y="3611136"/>
            <a:ext cx="1739591" cy="198677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6CD556-5EC8-4343-9CA7-8D3BBE23188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9147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8DB013C-0F6D-6F4F-B4D2-5F0E340EFDD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7217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2AEAAA7-50A1-A044-AB97-A31E0C16223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00999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A6EC5F-1541-234C-A13F-751F53218EF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029824" y="2399177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8728FA-13E2-E448-88AF-563A67BDC6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9147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C361237-FA55-3540-AC45-42E14C6E933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97217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B2A863-BFC4-1646-A50B-093C84B6C9E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000999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38016ED-5406-EC43-B1B5-2DAEA5E78A5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029824" y="5685302"/>
            <a:ext cx="1933783" cy="8774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934290D-6C7C-4BB1-A58F-F5327F78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46" y="2046335"/>
            <a:ext cx="2460527" cy="246052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4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1" y="1145087"/>
            <a:ext cx="4572000" cy="456782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22C0B-FC5A-3B4F-B609-73F46AB075A1}"/>
              </a:ext>
            </a:extLst>
          </p:cNvPr>
          <p:cNvSpPr/>
          <p:nvPr userDrawn="1"/>
        </p:nvSpPr>
        <p:spPr>
          <a:xfrm>
            <a:off x="709809" y="578588"/>
            <a:ext cx="10772382" cy="5700824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74F3B1-F143-5349-9D0A-9B4F51DDA9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893450"/>
            <a:ext cx="4659681" cy="2125161"/>
          </a:xfrm>
        </p:spPr>
        <p:txBody>
          <a:bodyPr anchor="t">
            <a:noAutofit/>
          </a:bodyPr>
          <a:lstStyle>
            <a:lvl1pPr marL="0" indent="0" algn="ctr">
              <a:buNone/>
              <a:defRPr sz="5400" b="1" i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F215FD3-3A02-7642-872B-F4202E5CEF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233187"/>
            <a:ext cx="4659681" cy="1479724"/>
          </a:xfrm>
        </p:spPr>
        <p:txBody>
          <a:bodyPr anchor="t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CBBF73E-E67C-45F0-8034-1760A24A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126234"/>
            <a:ext cx="4789714" cy="461666"/>
          </a:xfrm>
          <a:noFill/>
        </p:spPr>
        <p:txBody>
          <a:bodyPr wrap="square" rtlCol="0">
            <a:noAutofit/>
          </a:bodyPr>
          <a:lstStyle>
            <a:lvl1pPr algn="ctr">
              <a:defRPr lang="en-US" sz="2400" cap="all" baseline="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95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479" y="1145087"/>
            <a:ext cx="4572000" cy="456782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C5A4BF-0E72-F442-BF77-108D46EB18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9523" y="1145087"/>
            <a:ext cx="4572000" cy="456782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33430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45715" y="4396636"/>
            <a:ext cx="4265080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A7A87-4927-47CD-A42F-0ADF49B2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010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66C3A25-E008-C049-A9C1-6D32D8E44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555BCEB-E4BF-2640-A3BC-0470A5E43D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395" y="676405"/>
            <a:ext cx="5431605" cy="27525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04D556-380B-784D-B831-A3C12E1F9E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3524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A8E192-EAD1-E146-BC38-9F55B4A4E5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00799" y="2179529"/>
            <a:ext cx="4860099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Demi" panose="020B0603020102020204" pitchFamily="34" charset="-128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93CE829-A08E-7743-80D6-410932D3585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00691" y="676405"/>
            <a:ext cx="5431605" cy="27525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E30A6B-0895-CE49-8A5D-54D1D0191F3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4395" y="3429000"/>
            <a:ext cx="5431605" cy="279775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4861330-4ABF-BF41-855B-6FF38C85AA18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00691" y="3429000"/>
            <a:ext cx="5431605" cy="279775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AB78FE-FF4A-E541-8D61-A808035317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34525" y="2074867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07B0C0-B4DD-9E47-9E81-0F972A267C3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524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8F0286B-475E-E143-B76A-C15CE2FC562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34525" y="4885151"/>
            <a:ext cx="4885135" cy="1084545"/>
          </a:xfrm>
        </p:spPr>
        <p:txBody>
          <a:bodyPr anchor="b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D606622-EA59-40B3-9594-2353777E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1"/>
            <a:ext cx="11582400" cy="33528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60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pos="4032">
          <p15:clr>
            <a:srgbClr val="FBAE40"/>
          </p15:clr>
        </p15:guide>
        <p15:guide id="4" pos="384">
          <p15:clr>
            <a:srgbClr val="FBAE40"/>
          </p15:clr>
        </p15:guide>
        <p15:guide id="6" pos="60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5DD9DAC9-3632-5748-8EC4-0865794E0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BF9F697-7AC1-D145-8E68-5FFE7CC7E8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6601" y="299224"/>
            <a:ext cx="2667000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DBA499B-32B9-A541-A407-A03F84B903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1159" y="3587750"/>
            <a:ext cx="2652441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65E4EE5-CDFE-F343-A74F-948BF89B7F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4750" y="299224"/>
            <a:ext cx="2667000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9D31492-FA30-B843-B23C-83FA880EAA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20974" y="299224"/>
            <a:ext cx="2667000" cy="19867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E59FAF2D-019D-3042-A949-ED165C6A8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54750" y="3588834"/>
            <a:ext cx="2667000" cy="1985692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33385C3-F88D-6843-82E1-77342E4D03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974" y="3588834"/>
            <a:ext cx="2667000" cy="1985692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AE39184-2938-6044-B0C8-415D242588A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87906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840F1B8-F059-AB47-AA56-D3CB7DBF897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0548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2AA2A42-98B0-8943-B299-0A0F306D9E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33190" y="2399177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295F92-0AC1-2241-9379-82764BC7B2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7906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BC2188F-374F-7640-8FE2-59D3FD67D1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160548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CCC484A-A3FE-1C4F-BFE0-E9122DA9D3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33190" y="5666290"/>
            <a:ext cx="2660652" cy="877423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63F4AC-F202-416C-8CB2-5588717D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58" y="2046335"/>
            <a:ext cx="2460527" cy="24605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defRPr lang="en-US" sz="24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20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  <p15:guide id="2" orient="horz" pos="2376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93BAD2-9484-2B4B-99A9-8326F573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D9B68-3BAF-C64E-96AE-B43C53F3B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9" y="2209838"/>
            <a:ext cx="11582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29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3" r:id="rId2"/>
    <p:sldLayoutId id="2147483657" r:id="rId3"/>
    <p:sldLayoutId id="2147483650" r:id="rId4"/>
    <p:sldLayoutId id="2147483651" r:id="rId5"/>
    <p:sldLayoutId id="2147483659" r:id="rId6"/>
    <p:sldLayoutId id="2147483660" r:id="rId7"/>
    <p:sldLayoutId id="2147483663" r:id="rId8"/>
    <p:sldLayoutId id="2147483664" r:id="rId9"/>
    <p:sldLayoutId id="2147483665" r:id="rId10"/>
    <p:sldLayoutId id="2147483658" r:id="rId11"/>
    <p:sldLayoutId id="2147483661" r:id="rId12"/>
    <p:sldLayoutId id="2147483662" r:id="rId13"/>
    <p:sldLayoutId id="2147483655" r:id="rId14"/>
    <p:sldLayoutId id="21474836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Franklin Gothic Demi" panose="020B060302010202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88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  <p15:guide id="6" orient="horz" pos="4128" userDrawn="1">
          <p15:clr>
            <a:srgbClr val="F26B43"/>
          </p15:clr>
        </p15:guide>
        <p15:guide id="7" pos="3940" userDrawn="1">
          <p15:clr>
            <a:srgbClr val="F26B43"/>
          </p15:clr>
        </p15:guide>
        <p15:guide id="8" pos="3744" userDrawn="1">
          <p15:clr>
            <a:srgbClr val="F26B43"/>
          </p15:clr>
        </p15:guide>
        <p15:guide id="9" pos="1872" userDrawn="1">
          <p15:clr>
            <a:srgbClr val="F26B43"/>
          </p15:clr>
        </p15:guide>
        <p15:guide id="10" pos="2064" userDrawn="1">
          <p15:clr>
            <a:srgbClr val="F26B43"/>
          </p15:clr>
        </p15:guide>
        <p15:guide id="11" pos="5616" userDrawn="1">
          <p15:clr>
            <a:srgbClr val="F26B43"/>
          </p15:clr>
        </p15:guide>
        <p15:guide id="12" pos="5808" userDrawn="1">
          <p15:clr>
            <a:srgbClr val="F26B43"/>
          </p15:clr>
        </p15:guide>
        <p15:guide id="13" orient="horz" pos="2260" userDrawn="1">
          <p15:clr>
            <a:srgbClr val="F26B43"/>
          </p15:clr>
        </p15:guide>
        <p15:guide id="14" orient="horz" pos="20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72172-DF49-4EC9-93B9-2BFDC6C3770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37762" y="1893451"/>
            <a:ext cx="5622720" cy="198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Mayor’s Volunteer Appreciation Awards Ceremony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C99E3A-8B54-4F6E-A458-FD4436D8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265" y="1038685"/>
            <a:ext cx="4789714" cy="461666"/>
          </a:xfrm>
        </p:spPr>
        <p:txBody>
          <a:bodyPr/>
          <a:lstStyle/>
          <a:p>
            <a:r>
              <a:rPr lang="en-US" dirty="0"/>
              <a:t>Welcome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1A9DB-7CFF-6ED8-4D30-C2EC6CBE4A70}"/>
              </a:ext>
            </a:extLst>
          </p:cNvPr>
          <p:cNvSpPr/>
          <p:nvPr/>
        </p:nvSpPr>
        <p:spPr>
          <a:xfrm>
            <a:off x="708660" y="4823569"/>
            <a:ext cx="10755884" cy="14431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B7EF6B-7BBD-D0D5-947E-F14E1FDCF52A}"/>
              </a:ext>
            </a:extLst>
          </p:cNvPr>
          <p:cNvSpPr/>
          <p:nvPr/>
        </p:nvSpPr>
        <p:spPr>
          <a:xfrm>
            <a:off x="1485202" y="4951934"/>
            <a:ext cx="2066519" cy="1214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E7911EE-2AB3-6406-B855-4A9C8AB8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25" y="5010717"/>
            <a:ext cx="1870472" cy="10688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244342-8742-4133-8ED5-C4A0F110A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534" y="4904014"/>
            <a:ext cx="3114675" cy="13348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B70301E-78FE-BC9D-50EF-3CA15F688622}"/>
              </a:ext>
            </a:extLst>
          </p:cNvPr>
          <p:cNvSpPr/>
          <p:nvPr/>
        </p:nvSpPr>
        <p:spPr>
          <a:xfrm>
            <a:off x="1273815" y="969563"/>
            <a:ext cx="3657600" cy="3657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5E160AC-172E-3483-058F-F8E273CF7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8527" y="-317309"/>
            <a:ext cx="10477162" cy="6136624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9AB3811-6B43-F0A3-0071-4BCEDB7A0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863" y="4964744"/>
            <a:ext cx="1988181" cy="11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5"/>
    </mc:Choice>
    <mc:Fallback xmlns="">
      <p:transition spd="slow" advTm="74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Volunteer appreciation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799" y="2203843"/>
            <a:ext cx="4659681" cy="2125161"/>
          </a:xfrm>
        </p:spPr>
        <p:txBody>
          <a:bodyPr/>
          <a:lstStyle/>
          <a:p>
            <a:r>
              <a:rPr lang="en-US" dirty="0"/>
              <a:t>Guadalupe Tello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Guadalupe assists permanent residents with their applications for naturalization.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055E14A-7E92-005C-04D7-59604E2E33A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96" r="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844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6" y="386080"/>
            <a:ext cx="7782189" cy="566420"/>
          </a:xfrm>
        </p:spPr>
        <p:txBody>
          <a:bodyPr/>
          <a:lstStyle/>
          <a:p>
            <a:r>
              <a:rPr lang="en-US" sz="2800" dirty="0"/>
              <a:t>Office of New Americans and Immigrant Communities  </a:t>
            </a:r>
          </a:p>
        </p:txBody>
      </p:sp>
      <p:pic>
        <p:nvPicPr>
          <p:cNvPr id="4" name="Picture Placeholder 3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AA38C4A1-B89F-A442-3996-D4DB5E0B97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022" r="21022"/>
          <a:stretch>
            <a:fillRect/>
          </a:stretch>
        </p:blipFill>
        <p:spPr/>
      </p:pic>
      <p:pic>
        <p:nvPicPr>
          <p:cNvPr id="12" name="Picture Placeholder 11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31C6EEA9-9B73-8761-D4FE-6E1E4CD7C85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2840" r="128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62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volunteer appreciation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5816" y="2108026"/>
            <a:ext cx="4659681" cy="2125161"/>
          </a:xfrm>
        </p:spPr>
        <p:txBody>
          <a:bodyPr/>
          <a:lstStyle/>
          <a:p>
            <a:r>
              <a:rPr lang="en-US" dirty="0"/>
              <a:t>Nereida Rendon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Nerida assists permanent residents with their applications for naturalization at multiple citizenship forums.</a:t>
            </a:r>
          </a:p>
          <a:p>
            <a:endParaRPr lang="en-US" sz="2400" dirty="0"/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4C365C-960E-DBE8-9E6D-4C53A69AFC5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049" b="2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25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86" y="285750"/>
            <a:ext cx="8394585" cy="704849"/>
          </a:xfrm>
        </p:spPr>
        <p:txBody>
          <a:bodyPr/>
          <a:lstStyle/>
          <a:p>
            <a:r>
              <a:rPr lang="en-US" sz="2800" dirty="0"/>
              <a:t>Office of New Americans and Immigrant Communities  </a:t>
            </a:r>
          </a:p>
        </p:txBody>
      </p:sp>
      <p:pic>
        <p:nvPicPr>
          <p:cNvPr id="10" name="Picture Placeholder 9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DEF831F6-7CEE-6259-54E7-FA0B73BF8D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2474" r="12474"/>
          <a:stretch>
            <a:fillRect/>
          </a:stretch>
        </p:blipFill>
        <p:spPr/>
      </p:pic>
      <p:pic>
        <p:nvPicPr>
          <p:cNvPr id="16" name="Picture Placeholder 15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22B498B1-BDC4-4560-4BB8-8B6E1B8899F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2840" r="128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56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Mayors volunteer appreciation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5816" y="2122342"/>
            <a:ext cx="4659681" cy="2125161"/>
          </a:xfrm>
        </p:spPr>
        <p:txBody>
          <a:bodyPr/>
          <a:lstStyle/>
          <a:p>
            <a:r>
              <a:rPr lang="en-US" dirty="0"/>
              <a:t>Andie Martinez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Andie assists permanent residents with their applications for naturalization.</a:t>
            </a:r>
          </a:p>
          <a:p>
            <a:endParaRPr lang="en-US" sz="2400" dirty="0"/>
          </a:p>
        </p:txBody>
      </p:sp>
      <p:pic>
        <p:nvPicPr>
          <p:cNvPr id="6" name="Picture Placeholder 5" descr="A person standing in front of an orange tunnel&#10;&#10;Description automatically generated with medium confidence">
            <a:extLst>
              <a:ext uri="{FF2B5EF4-FFF2-40B4-BE49-F238E27FC236}">
                <a16:creationId xmlns:a16="http://schemas.microsoft.com/office/drawing/2014/main" id="{923FD41E-7FCF-A968-6720-906AF9002E5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8527" b="85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65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43" y="314324"/>
            <a:ext cx="8193248" cy="657225"/>
          </a:xfrm>
        </p:spPr>
        <p:txBody>
          <a:bodyPr/>
          <a:lstStyle/>
          <a:p>
            <a:r>
              <a:rPr lang="en-US" sz="2800" dirty="0"/>
              <a:t>Office of New Americans and Immigrant Communities </a:t>
            </a:r>
          </a:p>
        </p:txBody>
      </p:sp>
      <p:pic>
        <p:nvPicPr>
          <p:cNvPr id="8" name="Picture Placeholder 7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6CB52D0F-AE9B-2DA8-CA70-F44ED96478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2474" r="12474"/>
          <a:stretch>
            <a:fillRect/>
          </a:stretch>
        </p:blipFill>
        <p:spPr/>
      </p:pic>
      <p:pic>
        <p:nvPicPr>
          <p:cNvPr id="4" name="Picture Placeholder 3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A1F72DD7-8A53-4A1B-D023-572F00D2A58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1022" r="21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28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Next Generation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38257" y="2105564"/>
            <a:ext cx="4114800" cy="2125161"/>
          </a:xfrm>
        </p:spPr>
        <p:txBody>
          <a:bodyPr/>
          <a:lstStyle/>
          <a:p>
            <a:r>
              <a:rPr lang="en-US" dirty="0"/>
              <a:t>Melanie Leon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098964"/>
            <a:ext cx="4659681" cy="1479724"/>
          </a:xfrm>
        </p:spPr>
        <p:txBody>
          <a:bodyPr/>
          <a:lstStyle/>
          <a:p>
            <a:r>
              <a:rPr lang="en-US" sz="2400" dirty="0"/>
              <a:t>Melanie has over 120 hours of volunteer service this school year.   </a:t>
            </a:r>
          </a:p>
        </p:txBody>
      </p:sp>
      <p:pic>
        <p:nvPicPr>
          <p:cNvPr id="6" name="Picture Placeholder 5" descr="A person sitting on a brick surface&#10;&#10;Description automatically generated with low confidence">
            <a:extLst>
              <a:ext uri="{FF2B5EF4-FFF2-40B4-BE49-F238E27FC236}">
                <a16:creationId xmlns:a16="http://schemas.microsoft.com/office/drawing/2014/main" id="{71DCD3F3-2A7A-AE84-9100-B2487CE4CE3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32" r="22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20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11" y="219076"/>
            <a:ext cx="7599114" cy="771524"/>
          </a:xfrm>
        </p:spPr>
        <p:txBody>
          <a:bodyPr/>
          <a:lstStyle/>
          <a:p>
            <a:r>
              <a:rPr lang="en-US" sz="2800" dirty="0"/>
              <a:t>Office of Neighborhood Engagement</a:t>
            </a:r>
            <a:br>
              <a:rPr lang="en-US" sz="2800" dirty="0"/>
            </a:br>
            <a:r>
              <a:rPr lang="en-US" sz="2800" dirty="0"/>
              <a:t>Volunteer Initiatives Program   </a:t>
            </a:r>
          </a:p>
        </p:txBody>
      </p:sp>
      <p:pic>
        <p:nvPicPr>
          <p:cNvPr id="4" name="Picture Placeholder 3" descr="A person standing in front of a food stand&#10;&#10;Description automatically generated with low confidence">
            <a:extLst>
              <a:ext uri="{FF2B5EF4-FFF2-40B4-BE49-F238E27FC236}">
                <a16:creationId xmlns:a16="http://schemas.microsoft.com/office/drawing/2014/main" id="{C4C25678-035D-A0AE-FBA6-FE885FB660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8" name="Picture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1FC4CF0-5010-6912-CC57-A29AD9982A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2474" r="12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2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547791"/>
            <a:ext cx="4857749" cy="2125161"/>
          </a:xfrm>
        </p:spPr>
        <p:txBody>
          <a:bodyPr/>
          <a:lstStyle/>
          <a:p>
            <a:r>
              <a:rPr lang="en-US" dirty="0"/>
              <a:t>Teen Inc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Barrell Richardson  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34C769-096C-8C68-E667-47283EBD26B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7822" b="7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16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22" y="361951"/>
            <a:ext cx="7941578" cy="676274"/>
          </a:xfrm>
        </p:spPr>
        <p:txBody>
          <a:bodyPr/>
          <a:lstStyle/>
          <a:p>
            <a:r>
              <a:rPr lang="en-US" sz="2800" dirty="0"/>
              <a:t>Office of Neighborhood Engagement</a:t>
            </a:r>
            <a:br>
              <a:rPr lang="en-US" sz="2800" dirty="0"/>
            </a:br>
            <a:r>
              <a:rPr lang="en-US" sz="2800" dirty="0"/>
              <a:t>Volunteer Initiatives Program</a:t>
            </a:r>
          </a:p>
        </p:txBody>
      </p:sp>
      <p:pic>
        <p:nvPicPr>
          <p:cNvPr id="4" name="Picture Placeholder 3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5FA05821-0444-07AB-0B66-535D91062E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2474" r="12474"/>
          <a:stretch>
            <a:fillRect/>
          </a:stretch>
        </p:blipFill>
        <p:spPr>
          <a:xfrm rot="10800000">
            <a:off x="860425" y="1144588"/>
            <a:ext cx="4572000" cy="4568825"/>
          </a:xfrm>
        </p:spPr>
      </p:pic>
      <p:pic>
        <p:nvPicPr>
          <p:cNvPr id="8" name="Picture Placeholder 7" descr="A group of people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72FEC55A-7B7E-FE39-6A50-E5107D9034A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2526" b="12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868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81645-D45C-4CC6-BD18-AD24221012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60977" y="2089223"/>
            <a:ext cx="2084962" cy="3798191"/>
          </a:xfrm>
          <a:effectLst>
            <a:outerShdw blurRad="25400" dist="508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Emma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Awoyesi</a:t>
            </a:r>
            <a:endParaRPr lang="en-US" sz="1600" kern="100" dirty="0">
              <a:solidFill>
                <a:schemeClr val="tx2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Nikita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Basappa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Hailin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Chen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Deborah H. Chu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Seliena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Corrington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Princess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Edogiawere</a:t>
            </a:r>
            <a:endParaRPr lang="en-US" sz="1600" kern="100" dirty="0">
              <a:solidFill>
                <a:schemeClr val="tx2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Raymond Floyd  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James A. Gonzalez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Daniel Guo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Grayson D. Hall</a:t>
            </a:r>
            <a:endParaRPr lang="en-US" sz="1600" b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1F809A-E528-4B9C-B80A-B0AA819F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920" y="1126234"/>
            <a:ext cx="535359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000" dirty="0"/>
              <a:t>President’s volunteer service award recipients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360E0F-16B7-CCFC-3946-D3A49F921DF0}"/>
              </a:ext>
            </a:extLst>
          </p:cNvPr>
          <p:cNvGrpSpPr/>
          <p:nvPr/>
        </p:nvGrpSpPr>
        <p:grpSpPr>
          <a:xfrm>
            <a:off x="651510" y="914400"/>
            <a:ext cx="5029200" cy="5029200"/>
            <a:chOff x="819150" y="1143000"/>
            <a:chExt cx="5029200" cy="50292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1CD3DE8-4220-F699-9596-6AF33940B005}"/>
                </a:ext>
              </a:extLst>
            </p:cNvPr>
            <p:cNvSpPr/>
            <p:nvPr/>
          </p:nvSpPr>
          <p:spPr>
            <a:xfrm>
              <a:off x="819150" y="1143000"/>
              <a:ext cx="5029200" cy="502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4.5</a:t>
              </a:r>
            </a:p>
          </p:txBody>
        </p:sp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CECB869-71F7-D760-53DE-E266026D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0272" y="1587900"/>
              <a:ext cx="4246955" cy="4173095"/>
            </a:xfrm>
            <a:prstGeom prst="rect">
              <a:avLst/>
            </a:prstGeom>
          </p:spPr>
        </p:pic>
      </p:grp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8F83FB-3330-02B9-9955-4CD3E0D7BEDB}"/>
              </a:ext>
            </a:extLst>
          </p:cNvPr>
          <p:cNvSpPr txBox="1">
            <a:spLocks/>
          </p:cNvSpPr>
          <p:nvPr/>
        </p:nvSpPr>
        <p:spPr>
          <a:xfrm>
            <a:off x="7610279" y="2085975"/>
            <a:ext cx="2084962" cy="3798191"/>
          </a:xfrm>
          <a:prstGeom prst="rect">
            <a:avLst/>
          </a:prstGeom>
          <a:effectLst>
            <a:outerShdw blurRad="254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kern="12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Jennifer Hamad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Jonathan M. Ji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Sia N.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Maredia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Karthika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Menon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Ayushi Mohanty	   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Sukrith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Muddasani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Truitt V. Nguyen	   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Nidhi G. Rao	   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Ibraheem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Z.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Razouki</a:t>
            </a:r>
            <a:endParaRPr lang="en-US" sz="1600" kern="100" dirty="0">
              <a:solidFill>
                <a:schemeClr val="tx2">
                  <a:lumMod val="20000"/>
                  <a:lumOff val="8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Jonathan Redding</a:t>
            </a:r>
            <a:endParaRPr lang="en-US" sz="1600" b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4616B3-8DB7-AF8B-1D91-BFBD108B577B}"/>
              </a:ext>
            </a:extLst>
          </p:cNvPr>
          <p:cNvSpPr txBox="1">
            <a:spLocks/>
          </p:cNvSpPr>
          <p:nvPr/>
        </p:nvSpPr>
        <p:spPr>
          <a:xfrm>
            <a:off x="9581751" y="2082727"/>
            <a:ext cx="2084962" cy="3798191"/>
          </a:xfrm>
          <a:prstGeom prst="rect">
            <a:avLst/>
          </a:prstGeom>
          <a:effectLst>
            <a:outerShdw blurRad="254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kern="120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Franklin Gothic Demi" panose="020B0603020102020204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Braedon Sammons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Miranda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Santovena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Camille Schneider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Joel N. Shah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Juan A. </a:t>
            </a:r>
            <a:r>
              <a:rPr lang="en-US" sz="1600" kern="100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Sorto</a:t>
            </a: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Alan Steinberg	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Esther H. Steinberg	   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Austin Wang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Robert Zhang</a:t>
            </a:r>
            <a:endParaRPr lang="en-US" sz="1600" b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"/>
    </mc:Choice>
    <mc:Fallback xmlns="">
      <p:transition spd="slow" advTm="820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34150" y="1893450"/>
            <a:ext cx="5824400" cy="2125161"/>
          </a:xfrm>
        </p:spPr>
        <p:txBody>
          <a:bodyPr/>
          <a:lstStyle/>
          <a:p>
            <a:r>
              <a:rPr lang="en-US" sz="4400" dirty="0"/>
              <a:t>University of Houston Law Center Immigration Clinic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47862" y="4472609"/>
            <a:ext cx="6010687" cy="1752031"/>
          </a:xfrm>
        </p:spPr>
        <p:txBody>
          <a:bodyPr/>
          <a:lstStyle/>
          <a:p>
            <a:r>
              <a:rPr lang="en-US" sz="2400" dirty="0"/>
              <a:t>U of H Law Center  Immigration Clinic has partnered with </a:t>
            </a:r>
            <a:r>
              <a:rPr lang="en-US" sz="2400" dirty="0" err="1"/>
              <a:t>BakerRipley</a:t>
            </a:r>
            <a:r>
              <a:rPr lang="en-US" sz="2400" dirty="0"/>
              <a:t> Immigration &amp; Citizenship Program and NALEO Educational Fund. 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EF6FE0-EDFE-7039-3A61-526DEF9A9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713" y="1197708"/>
            <a:ext cx="3447345" cy="44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07" y="247650"/>
            <a:ext cx="7647968" cy="666750"/>
          </a:xfrm>
        </p:spPr>
        <p:txBody>
          <a:bodyPr/>
          <a:lstStyle/>
          <a:p>
            <a:r>
              <a:rPr lang="en-US" sz="2800" dirty="0"/>
              <a:t>Office of New Americans and Immigrant Communities </a:t>
            </a:r>
          </a:p>
        </p:txBody>
      </p:sp>
      <p:pic>
        <p:nvPicPr>
          <p:cNvPr id="8" name="Picture Placeholder 7" descr="A picture containing text, floor, person, indoor&#10;&#10;Description automatically generated">
            <a:extLst>
              <a:ext uri="{FF2B5EF4-FFF2-40B4-BE49-F238E27FC236}">
                <a16:creationId xmlns:a16="http://schemas.microsoft.com/office/drawing/2014/main" id="{B1AF12DA-6D51-EC88-147B-D756B782C08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72" r="1372"/>
          <a:stretch>
            <a:fillRect/>
          </a:stretch>
        </p:blipFill>
        <p:spPr>
          <a:xfrm>
            <a:off x="6759523" y="1322901"/>
            <a:ext cx="4572000" cy="4745639"/>
          </a:xfrm>
        </p:spPr>
      </p:pic>
      <p:pic>
        <p:nvPicPr>
          <p:cNvPr id="13" name="Picture Placeholder 3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B04C8330-6575-3DE1-72E4-F84E54131A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22" r="21022"/>
          <a:stretch>
            <a:fillRect/>
          </a:stretch>
        </p:blipFill>
        <p:spPr>
          <a:xfrm>
            <a:off x="1219200" y="1144588"/>
            <a:ext cx="4572000" cy="49239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299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943100"/>
            <a:ext cx="4857749" cy="2290087"/>
          </a:xfrm>
        </p:spPr>
        <p:txBody>
          <a:bodyPr/>
          <a:lstStyle/>
          <a:p>
            <a:r>
              <a:rPr lang="en-US" dirty="0"/>
              <a:t>NALEO Educational Fund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991226" y="4233187"/>
            <a:ext cx="5069256" cy="1479724"/>
          </a:xfrm>
        </p:spPr>
        <p:txBody>
          <a:bodyPr/>
          <a:lstStyle/>
          <a:p>
            <a:r>
              <a:rPr lang="en-US" sz="2400" dirty="0"/>
              <a:t>NALEO Educational Fund has partnered with U of H Law Center  Immigration Clinic and </a:t>
            </a:r>
            <a:r>
              <a:rPr lang="en-US" sz="2400" dirty="0" err="1"/>
              <a:t>BakerRipley</a:t>
            </a:r>
            <a:r>
              <a:rPr lang="en-US" sz="2400" dirty="0"/>
              <a:t> Immigration &amp; Citizenship program. </a:t>
            </a:r>
          </a:p>
          <a:p>
            <a:endParaRPr lang="en-US" sz="2400" dirty="0"/>
          </a:p>
        </p:txBody>
      </p:sp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6EA3C9E-0B67-7FE4-A8E7-7DFCBB981AC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5" b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93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44" y="180974"/>
            <a:ext cx="7237416" cy="714375"/>
          </a:xfrm>
        </p:spPr>
        <p:txBody>
          <a:bodyPr/>
          <a:lstStyle/>
          <a:p>
            <a:r>
              <a:rPr lang="en-US" sz="2800" dirty="0"/>
              <a:t>New Americans and Immigrant Communities Voter Registration </a:t>
            </a:r>
          </a:p>
        </p:txBody>
      </p:sp>
      <p:pic>
        <p:nvPicPr>
          <p:cNvPr id="4" name="Picture Placeholder 3" descr="A person showing a person something on a computer&#10;&#10;Description automatically generated with low confidence">
            <a:extLst>
              <a:ext uri="{FF2B5EF4-FFF2-40B4-BE49-F238E27FC236}">
                <a16:creationId xmlns:a16="http://schemas.microsoft.com/office/drawing/2014/main" id="{78106CE9-BB60-D312-5C06-C7DEB8ED73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8" name="Picture Placeholder 7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D0CDBFCD-81D8-6B1E-3D1E-3556B7EC48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2474" r="12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417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784393"/>
            <a:ext cx="4857749" cy="2125161"/>
          </a:xfrm>
        </p:spPr>
        <p:txBody>
          <a:bodyPr/>
          <a:lstStyle/>
          <a:p>
            <a:r>
              <a:rPr lang="en-US" dirty="0"/>
              <a:t>Texas Automotive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TAP has donated and volunteered hours with the Department of Neighborhoods since 2017. </a:t>
            </a:r>
          </a:p>
        </p:txBody>
      </p:sp>
      <p:pic>
        <p:nvPicPr>
          <p:cNvPr id="6" name="Picture Placeholder 5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CE40162C-168A-CC82-3E9C-E7E0FD559F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0028" b="10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43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7175"/>
            <a:ext cx="11582400" cy="550546"/>
          </a:xfrm>
        </p:spPr>
        <p:txBody>
          <a:bodyPr/>
          <a:lstStyle/>
          <a:p>
            <a:r>
              <a:rPr lang="en-US" sz="2800" dirty="0"/>
              <a:t>Office of Neighborhood Engagement Volunteer Initiatives Program  </a:t>
            </a:r>
          </a:p>
        </p:txBody>
      </p:sp>
      <p:pic>
        <p:nvPicPr>
          <p:cNvPr id="8" name="Picture Placeholder 7" descr="A picture containing text, clothing, sock, different&#10;&#10;Description automatically generated">
            <a:extLst>
              <a:ext uri="{FF2B5EF4-FFF2-40B4-BE49-F238E27FC236}">
                <a16:creationId xmlns:a16="http://schemas.microsoft.com/office/drawing/2014/main" id="{C7CF3D09-3837-96AF-F805-6EE74D531A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12" name="Picture Placeholder 11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CC4D7B07-251E-3D99-F435-B1B5939E20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2526" b="12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4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2441"/>
            <a:ext cx="11582400" cy="335280"/>
          </a:xfrm>
        </p:spPr>
        <p:txBody>
          <a:bodyPr/>
          <a:lstStyle/>
          <a:p>
            <a:r>
              <a:rPr lang="en-US" sz="2400" dirty="0"/>
              <a:t>VOLUNTEER INITIATIVES PROGRAM “STOCKINGS FOR SENIORS”</a:t>
            </a:r>
          </a:p>
        </p:txBody>
      </p:sp>
      <p:pic>
        <p:nvPicPr>
          <p:cNvPr id="10" name="Picture Placeholder 9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98040987-998F-085E-CC94-52409F9423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B2F1F9-5B63-7316-1750-9829612162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2474" r="12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29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784393"/>
            <a:ext cx="4857749" cy="2125161"/>
          </a:xfrm>
        </p:spPr>
        <p:txBody>
          <a:bodyPr/>
          <a:lstStyle/>
          <a:p>
            <a:r>
              <a:rPr lang="en-US" dirty="0"/>
              <a:t>NAN and Company Properties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Nan and Company have donated and volunteered hours with the Department of Neighborhoods since 2017.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42B5C9-4B95-52D7-6CAF-76C7A9B2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939453"/>
            <a:ext cx="4191000" cy="48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1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00" y="472441"/>
            <a:ext cx="11582400" cy="335280"/>
          </a:xfrm>
        </p:spPr>
        <p:txBody>
          <a:bodyPr/>
          <a:lstStyle/>
          <a:p>
            <a:r>
              <a:rPr lang="en-US" sz="2800" dirty="0"/>
              <a:t>Office of Neighborhood Engagement Volunteer Initiative Program </a:t>
            </a:r>
          </a:p>
        </p:txBody>
      </p:sp>
      <p:pic>
        <p:nvPicPr>
          <p:cNvPr id="4" name="Picture Placeholder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F578AA09-5590-1FB9-515C-00348408D87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12" name="Picture Placeholder 11" descr="A picture containing person, indoor, floor, wall&#10;&#10;Description automatically generated">
            <a:extLst>
              <a:ext uri="{FF2B5EF4-FFF2-40B4-BE49-F238E27FC236}">
                <a16:creationId xmlns:a16="http://schemas.microsoft.com/office/drawing/2014/main" id="{FC1680E2-6CC8-2872-2699-8EEC56177D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2474" r="12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33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66782" y="1937857"/>
            <a:ext cx="5126135" cy="2271239"/>
          </a:xfrm>
        </p:spPr>
        <p:txBody>
          <a:bodyPr/>
          <a:lstStyle/>
          <a:p>
            <a:r>
              <a:rPr lang="en-US" sz="4000" dirty="0"/>
              <a:t>Neighborhood Recovery Community Development Corporation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647501"/>
            <a:ext cx="4659681" cy="1065410"/>
          </a:xfrm>
        </p:spPr>
        <p:txBody>
          <a:bodyPr/>
          <a:lstStyle/>
          <a:p>
            <a:r>
              <a:rPr lang="en-US" sz="2400" dirty="0"/>
              <a:t>NRCDC Houston partners with</a:t>
            </a:r>
          </a:p>
          <a:p>
            <a:r>
              <a:rPr lang="en-US" sz="2400" dirty="0"/>
              <a:t>A Month Of Service program.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D0207C-3605-38FD-F6E8-DF3DB9B1A2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8598" y="2620397"/>
            <a:ext cx="4957402" cy="14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81" y="504825"/>
            <a:ext cx="11582400" cy="653666"/>
          </a:xfrm>
        </p:spPr>
        <p:txBody>
          <a:bodyPr/>
          <a:lstStyle/>
          <a:p>
            <a:r>
              <a:rPr lang="en-US" sz="2800" dirty="0"/>
              <a:t> Mayor’s Volunteer Appreciation Awards 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176C439B-2D8B-9E9D-C1A8-0B7325B3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36282" y="1800983"/>
            <a:ext cx="4940725" cy="329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:a16="http://schemas.microsoft.com/office/drawing/2014/main" id="{DE9192DF-3085-2ED3-7CF6-13E386B9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687713" y="1811278"/>
            <a:ext cx="5113444" cy="340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7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1582400" cy="541021"/>
          </a:xfrm>
        </p:spPr>
        <p:txBody>
          <a:bodyPr/>
          <a:lstStyle/>
          <a:p>
            <a:r>
              <a:rPr lang="en-US" sz="2800" dirty="0"/>
              <a:t>Office of Neighborhood Engagement A Month of Service  </a:t>
            </a:r>
          </a:p>
        </p:txBody>
      </p:sp>
      <p:pic>
        <p:nvPicPr>
          <p:cNvPr id="4" name="Picture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D11382-000D-D70F-E039-91AEF1E0FE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186" r="2186"/>
          <a:stretch>
            <a:fillRect/>
          </a:stretch>
        </p:blipFill>
        <p:spPr/>
      </p:pic>
      <p:pic>
        <p:nvPicPr>
          <p:cNvPr id="7" name="Picture Placeholder 6" descr="A group of people standing in a room with a table full of items&#10;&#10;Description automatically generated with low confidence">
            <a:extLst>
              <a:ext uri="{FF2B5EF4-FFF2-40B4-BE49-F238E27FC236}">
                <a16:creationId xmlns:a16="http://schemas.microsoft.com/office/drawing/2014/main" id="{29F6D44A-B738-DF18-EF3E-1E8571366E8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4330" r="1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81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108026"/>
            <a:ext cx="4857749" cy="2125161"/>
          </a:xfrm>
        </p:spPr>
        <p:txBody>
          <a:bodyPr/>
          <a:lstStyle/>
          <a:p>
            <a:r>
              <a:rPr lang="en-US" dirty="0"/>
              <a:t>Lone Star Legal Aid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Lone Star Legal Aid partners with A Month Of Service Program.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5A6EB-E75E-47AA-A6BE-61D5707F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1669" y="1677533"/>
            <a:ext cx="5094513" cy="26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2440"/>
            <a:ext cx="11582400" cy="461009"/>
          </a:xfrm>
        </p:spPr>
        <p:txBody>
          <a:bodyPr/>
          <a:lstStyle/>
          <a:p>
            <a:r>
              <a:rPr lang="en-US" sz="2800" dirty="0"/>
              <a:t>Office of Neighborhood Engagement A Month of Service.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29C6B-C0BB-14DD-8E2B-AFD42A868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68" y="1517475"/>
            <a:ext cx="4968963" cy="3502268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BC7E9CCF-A21D-FAA8-2488-088D7EE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584" y="1530848"/>
            <a:ext cx="5838616" cy="35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108026"/>
            <a:ext cx="4857749" cy="2125161"/>
          </a:xfrm>
        </p:spPr>
        <p:txBody>
          <a:bodyPr/>
          <a:lstStyle/>
          <a:p>
            <a:r>
              <a:rPr lang="en-US" dirty="0"/>
              <a:t>Houston Bar Association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Houston Bar Association partners with A Month Of Service Program.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C3510-7336-1D99-3C5D-68F65224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6032" y="1357066"/>
            <a:ext cx="3330402" cy="331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8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B1A5712-D85C-B40F-B994-7443B5D14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18" r="-2" b="2185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E003BAA-28B9-39A6-49FA-45EFF5B96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90" r="-2" b="193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Office of Neighborhood Engagement</a:t>
            </a: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Month of Service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776004"/>
            <a:ext cx="4857749" cy="2125161"/>
          </a:xfrm>
        </p:spPr>
        <p:txBody>
          <a:bodyPr/>
          <a:lstStyle/>
          <a:p>
            <a:r>
              <a:rPr lang="en-US" dirty="0"/>
              <a:t>Houston Volunteer Lawyers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Houston Volunteer Lawyers partners with A Month Of Service Program.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49D36-4BA6-8DBB-C7B7-2683CD294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9625" y="2304096"/>
            <a:ext cx="4857749" cy="22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dirty="0">
                <a:solidFill>
                  <a:schemeClr val="tx1"/>
                </a:solidFill>
                <a:ea typeface="+mj-ea"/>
              </a:rPr>
              <a:t>Office of Neighborhood Engagement A Month of Service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A10D39-BC39-110A-DE42-5C9A3F71E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45237" y="1079495"/>
            <a:ext cx="3685032" cy="4769965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FEBD7A00-B38F-FA8A-B9BE-2E19B1B1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6" y="1962826"/>
            <a:ext cx="3685032" cy="3003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122342"/>
            <a:ext cx="4857749" cy="2125161"/>
          </a:xfrm>
        </p:spPr>
        <p:txBody>
          <a:bodyPr/>
          <a:lstStyle/>
          <a:p>
            <a:r>
              <a:rPr lang="en-US" dirty="0"/>
              <a:t>TSU Earl Carl Institute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TSU Earl Carl Institute partners with A Month Of Service program.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59346-081E-CC70-1D8E-3B8EF5CEA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65934" y="1458591"/>
            <a:ext cx="3624381" cy="36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3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244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6" y="640080"/>
            <a:ext cx="497694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Office of Neighborhood Engagement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Month of Service  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1E778B-9809-B137-32AE-892F2916A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7727"/>
            <a:ext cx="5459470" cy="39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893450"/>
            <a:ext cx="4857749" cy="2125161"/>
          </a:xfrm>
        </p:spPr>
        <p:txBody>
          <a:bodyPr/>
          <a:lstStyle/>
          <a:p>
            <a:r>
              <a:rPr lang="en-US" dirty="0"/>
              <a:t>Harris Central Appraisal District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98868" y="4448048"/>
            <a:ext cx="4659681" cy="1479724"/>
          </a:xfrm>
        </p:spPr>
        <p:txBody>
          <a:bodyPr/>
          <a:lstStyle/>
          <a:p>
            <a:r>
              <a:rPr lang="en-US" sz="2400" dirty="0"/>
              <a:t>Harris Central Appraisal District partners with A Month Of Service program.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FB773-0D71-8E0A-9B23-2C2B9DF5E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67" b="18567"/>
          <a:stretch/>
        </p:blipFill>
        <p:spPr>
          <a:xfrm>
            <a:off x="868796" y="1005841"/>
            <a:ext cx="5665417" cy="45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Volunteer Appreciation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5816" y="2279344"/>
            <a:ext cx="4659681" cy="2125161"/>
          </a:xfrm>
        </p:spPr>
        <p:txBody>
          <a:bodyPr/>
          <a:lstStyle/>
          <a:p>
            <a:r>
              <a:rPr lang="en-US" dirty="0"/>
              <a:t>Cherrelle Duncan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Cherrelle volunteers with Complete Communities University.   </a:t>
            </a:r>
          </a:p>
        </p:txBody>
      </p:sp>
      <p:pic>
        <p:nvPicPr>
          <p:cNvPr id="10" name="Picture Placeholder 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EFC98D3-FAC5-4E7C-B97B-9524C40E4C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5" b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87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72440"/>
            <a:ext cx="11582400" cy="501995"/>
          </a:xfrm>
        </p:spPr>
        <p:txBody>
          <a:bodyPr/>
          <a:lstStyle/>
          <a:p>
            <a:r>
              <a:rPr lang="en-US" sz="2800" dirty="0"/>
              <a:t>Office of Neighborhood Engagement A Month of Service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1BC1FE1-4BFB-75E1-074C-01910133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80" y="1523999"/>
            <a:ext cx="5028102" cy="4359565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D1F020-C815-DF5A-B3C1-E0D0DACB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036" y="1523999"/>
            <a:ext cx="5477164" cy="44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Community Engagement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1750837"/>
            <a:ext cx="4857749" cy="2125161"/>
          </a:xfrm>
        </p:spPr>
        <p:txBody>
          <a:bodyPr/>
          <a:lstStyle/>
          <a:p>
            <a:r>
              <a:rPr lang="en-US" dirty="0"/>
              <a:t>Harris County Tax Office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930538" y="4976949"/>
            <a:ext cx="5129944" cy="735962"/>
          </a:xfrm>
        </p:spPr>
        <p:txBody>
          <a:bodyPr/>
          <a:lstStyle/>
          <a:p>
            <a:r>
              <a:rPr lang="en-US" sz="2400" dirty="0"/>
              <a:t>Harris County Tax Office partners with A Month of Service program. </a:t>
            </a:r>
            <a:br>
              <a:rPr lang="en-US" sz="2400"/>
            </a:br>
            <a:r>
              <a:rPr lang="en-US" sz="2400"/>
              <a:t>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9CD2E-57BB-8C1D-9C25-E2AA99F80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8405" y="1568523"/>
            <a:ext cx="3615408" cy="363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Office of Neighborhood Engagement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Month of Service </a:t>
            </a:r>
          </a:p>
        </p:txBody>
      </p:sp>
      <p:pic>
        <p:nvPicPr>
          <p:cNvPr id="8" name="Picture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376FF-4D7C-CCA4-9FAA-34F0B342338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2214" b="2214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Picture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247F42-1B12-806A-E43E-704CDF4A02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8347" r="-3" b="-3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1DEF2F4B-6C84-8A41-209B-2412C3ED366B}"/>
              </a:ext>
            </a:extLst>
          </p:cNvPr>
          <p:cNvSpPr/>
          <p:nvPr/>
        </p:nvSpPr>
        <p:spPr>
          <a:xfrm>
            <a:off x="-3573590" y="2383156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9918547-742D-680D-94DA-3FD22D2DEBF1}"/>
              </a:ext>
            </a:extLst>
          </p:cNvPr>
          <p:cNvSpPr/>
          <p:nvPr/>
        </p:nvSpPr>
        <p:spPr>
          <a:xfrm rot="20477471">
            <a:off x="-3554756" y="3691279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A3AECC80-B1A3-3BDD-37DB-06381810F290}"/>
              </a:ext>
            </a:extLst>
          </p:cNvPr>
          <p:cNvSpPr/>
          <p:nvPr/>
        </p:nvSpPr>
        <p:spPr>
          <a:xfrm rot="19209252">
            <a:off x="-3045717" y="5065902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348D5D33-8413-CB7F-814C-D43CD7E99C2A}"/>
              </a:ext>
            </a:extLst>
          </p:cNvPr>
          <p:cNvSpPr/>
          <p:nvPr/>
        </p:nvSpPr>
        <p:spPr>
          <a:xfrm rot="18081590">
            <a:off x="-2174164" y="5989010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72FAF0E-2AF1-0371-8100-C5271B1ED467}"/>
              </a:ext>
            </a:extLst>
          </p:cNvPr>
          <p:cNvSpPr/>
          <p:nvPr/>
        </p:nvSpPr>
        <p:spPr>
          <a:xfrm rot="16200000">
            <a:off x="-282399" y="6735353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0268F02-A4CB-D551-BF20-762524C49395}"/>
              </a:ext>
            </a:extLst>
          </p:cNvPr>
          <p:cNvSpPr/>
          <p:nvPr/>
        </p:nvSpPr>
        <p:spPr>
          <a:xfrm rot="14923121">
            <a:off x="1189426" y="6789178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D25A6AA9-E7C2-EFF3-1AE8-24779C77D5BE}"/>
              </a:ext>
            </a:extLst>
          </p:cNvPr>
          <p:cNvSpPr/>
          <p:nvPr/>
        </p:nvSpPr>
        <p:spPr>
          <a:xfrm rot="13275136">
            <a:off x="2796443" y="5910973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F1854454-6C12-433D-080A-D76DB1BA8E9C}"/>
              </a:ext>
            </a:extLst>
          </p:cNvPr>
          <p:cNvSpPr/>
          <p:nvPr/>
        </p:nvSpPr>
        <p:spPr>
          <a:xfrm rot="11604923">
            <a:off x="3871868" y="4579285"/>
            <a:ext cx="908873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E3EAFA86-59BF-82E0-B330-0E7EE1275E45}"/>
              </a:ext>
            </a:extLst>
          </p:cNvPr>
          <p:cNvSpPr/>
          <p:nvPr/>
        </p:nvSpPr>
        <p:spPr>
          <a:xfrm rot="10225908">
            <a:off x="4243669" y="2932605"/>
            <a:ext cx="8300722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198222A-317A-5FD7-776A-61075FD6C366}"/>
              </a:ext>
            </a:extLst>
          </p:cNvPr>
          <p:cNvSpPr/>
          <p:nvPr/>
        </p:nvSpPr>
        <p:spPr>
          <a:xfrm rot="9052553">
            <a:off x="3883379" y="1298469"/>
            <a:ext cx="8932851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497C8682-59D4-3E3F-AFFD-42E183BA6F70}"/>
              </a:ext>
            </a:extLst>
          </p:cNvPr>
          <p:cNvSpPr/>
          <p:nvPr/>
        </p:nvSpPr>
        <p:spPr>
          <a:xfrm rot="7575919">
            <a:off x="3052269" y="194286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33126DF2-3D65-17CF-B967-C3C43A3ECF04}"/>
              </a:ext>
            </a:extLst>
          </p:cNvPr>
          <p:cNvSpPr/>
          <p:nvPr/>
        </p:nvSpPr>
        <p:spPr>
          <a:xfrm rot="5568993">
            <a:off x="1077061" y="-747232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989AC74B-71A7-430D-C2EA-1D40DA7FD111}"/>
              </a:ext>
            </a:extLst>
          </p:cNvPr>
          <p:cNvSpPr/>
          <p:nvPr/>
        </p:nvSpPr>
        <p:spPr>
          <a:xfrm rot="4015421">
            <a:off x="-710140" y="-800392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3974BD79-566D-2045-9099-C53C6219D5F5}"/>
              </a:ext>
            </a:extLst>
          </p:cNvPr>
          <p:cNvSpPr/>
          <p:nvPr/>
        </p:nvSpPr>
        <p:spPr>
          <a:xfrm rot="2823661">
            <a:off x="-1870608" y="-160767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8D4F3179-BAF3-9C1B-7D94-B687E95A2DF6}"/>
              </a:ext>
            </a:extLst>
          </p:cNvPr>
          <p:cNvSpPr/>
          <p:nvPr/>
        </p:nvSpPr>
        <p:spPr>
          <a:xfrm rot="1507863">
            <a:off x="-2942734" y="828970"/>
            <a:ext cx="7739974" cy="1157591"/>
          </a:xfrm>
          <a:prstGeom prst="rtTriangl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97A4D2F-1AE8-4024-816B-7CEC9868FEF4}"/>
              </a:ext>
            </a:extLst>
          </p:cNvPr>
          <p:cNvSpPr/>
          <p:nvPr/>
        </p:nvSpPr>
        <p:spPr>
          <a:xfrm>
            <a:off x="1524000" y="1407765"/>
            <a:ext cx="9109308" cy="40868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139" y="3086381"/>
            <a:ext cx="8495832" cy="1975562"/>
          </a:xfrm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600" dirty="0">
                <a:solidFill>
                  <a:srgbClr val="EF8821"/>
                </a:solidFill>
                <a:latin typeface="Verdana Pro Black" panose="020B0A04030504040204" pitchFamily="34" charset="0"/>
              </a:rPr>
              <a:t>Spotlight </a:t>
            </a:r>
            <a:r>
              <a:rPr lang="en-US" sz="5600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VolunteerS</a:t>
            </a:r>
            <a:endParaRPr lang="en-US" sz="5600" spc="250" dirty="0">
              <a:solidFill>
                <a:srgbClr val="EF8821"/>
              </a:solidFill>
              <a:latin typeface="Abadi" panose="020B0604020104020204" pitchFamily="34" charset="0"/>
            </a:endParaRPr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0F8B5962-75E3-96BD-543A-05DDDC16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57" y="1009538"/>
            <a:ext cx="8149102" cy="34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F61CCDE-B4C8-64EA-80BF-2638BE29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6000" y="2366418"/>
            <a:ext cx="5162549" cy="21251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000" dirty="0">
                <a:solidFill>
                  <a:srgbClr val="EF8821"/>
                </a:solidFill>
                <a:latin typeface="Verdana Pro Black" panose="020B0A04030504040204" pitchFamily="34" charset="0"/>
              </a:rPr>
              <a:t>Anagharanga Mudigere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887819"/>
            <a:ext cx="4659681" cy="763406"/>
          </a:xfrm>
        </p:spPr>
        <p:txBody>
          <a:bodyPr/>
          <a:lstStyle/>
          <a:p>
            <a:r>
              <a:rPr lang="en-US" sz="2400" dirty="0"/>
              <a:t>UNITE AND INSPIRE</a:t>
            </a:r>
          </a:p>
        </p:txBody>
      </p:sp>
      <p:pic>
        <p:nvPicPr>
          <p:cNvPr id="6" name="Picture Placeholder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B8891A4-C581-09EB-DDDB-9E4DD28D382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402" r="1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07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371725"/>
            <a:ext cx="4857749" cy="1646886"/>
          </a:xfrm>
        </p:spPr>
        <p:txBody>
          <a:bodyPr/>
          <a:lstStyle/>
          <a:p>
            <a:r>
              <a:rPr lang="en-US" sz="5000" dirty="0">
                <a:solidFill>
                  <a:srgbClr val="EF8821"/>
                </a:solidFill>
                <a:latin typeface="Verdana Pro Black" panose="020B0A04030504040204" pitchFamily="34" charset="0"/>
              </a:rPr>
              <a:t>Dana Vazquez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65816" y="4902531"/>
            <a:ext cx="4659681" cy="763406"/>
          </a:xfrm>
        </p:spPr>
        <p:txBody>
          <a:bodyPr/>
          <a:lstStyle/>
          <a:p>
            <a:r>
              <a:rPr lang="en-US" sz="2400" dirty="0"/>
              <a:t>KEEP HOUSTON BEAUTIFUL </a:t>
            </a:r>
          </a:p>
        </p:txBody>
      </p:sp>
      <p:pic>
        <p:nvPicPr>
          <p:cNvPr id="8" name="Picture Placeholder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4FA72F0-9623-7806-FE73-96CD5D3861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5" b="35"/>
          <a:stretch>
            <a:fillRect/>
          </a:stretch>
        </p:blipFill>
        <p:spPr/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AD3B055D-F18F-1677-EB4E-94EB29B85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27" name="Title 10">
            <a:extLst>
              <a:ext uri="{FF2B5EF4-FFF2-40B4-BE49-F238E27FC236}">
                <a16:creationId xmlns:a16="http://schemas.microsoft.com/office/drawing/2014/main" id="{2577AD45-1616-ADF5-D055-560CD73D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7808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86000"/>
            <a:ext cx="4857749" cy="17326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Eddie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Orum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65816" y="4872051"/>
            <a:ext cx="4659681" cy="763406"/>
          </a:xfrm>
        </p:spPr>
        <p:txBody>
          <a:bodyPr/>
          <a:lstStyle/>
          <a:p>
            <a:r>
              <a:rPr lang="en-US" sz="2400" dirty="0"/>
              <a:t>ALZHEIMER’S ASSOCIATION</a:t>
            </a:r>
          </a:p>
        </p:txBody>
      </p:sp>
      <p:pic>
        <p:nvPicPr>
          <p:cNvPr id="10" name="Picture Placeholder 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4C3ED3B-C6FA-1CD1-16BF-4DD11BCCBD1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72" r="1372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897EE1-728D-A951-0DE0-1BE1B441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CEA50DC8-5222-B084-2B43-BF2FDE32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11682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171700"/>
            <a:ext cx="4857749" cy="18469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Emma Phillips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905805"/>
            <a:ext cx="4659681" cy="763406"/>
          </a:xfrm>
        </p:spPr>
        <p:txBody>
          <a:bodyPr/>
          <a:lstStyle/>
          <a:p>
            <a:r>
              <a:rPr lang="en-US" sz="2400" dirty="0"/>
              <a:t>PAIR HOUSTON </a:t>
            </a:r>
          </a:p>
        </p:txBody>
      </p:sp>
      <p:pic>
        <p:nvPicPr>
          <p:cNvPr id="8" name="Picture Placeholder 7" descr="A picture containing person, outdoor, suit&#10;&#10;Description automatically generated">
            <a:extLst>
              <a:ext uri="{FF2B5EF4-FFF2-40B4-BE49-F238E27FC236}">
                <a16:creationId xmlns:a16="http://schemas.microsoft.com/office/drawing/2014/main" id="{0373BB71-6D8C-6945-7F58-2B0D20DC1F5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6690" b="16690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CA2C6EC-65B7-952D-D412-BAB418EA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B6B1FCD5-D1E3-B919-2B93-C416D713D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118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James Robin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898185"/>
            <a:ext cx="4659681" cy="763406"/>
          </a:xfrm>
        </p:spPr>
        <p:txBody>
          <a:bodyPr/>
          <a:lstStyle/>
          <a:p>
            <a:r>
              <a:rPr lang="en-US" sz="2400" dirty="0"/>
              <a:t>UNITED WAY OF GREATER HOUSTON</a:t>
            </a:r>
          </a:p>
        </p:txBody>
      </p:sp>
      <p:pic>
        <p:nvPicPr>
          <p:cNvPr id="8" name="Picture Placeholder 7" descr="A picture containing person, person, glasses, wearing&#10;&#10;Description automatically generated">
            <a:extLst>
              <a:ext uri="{FF2B5EF4-FFF2-40B4-BE49-F238E27FC236}">
                <a16:creationId xmlns:a16="http://schemas.microsoft.com/office/drawing/2014/main" id="{3EEC7E2B-2462-D1D1-DCC2-97A41B1EE3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5775" b="5775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F7BC4A-3432-C19F-135F-7EA397C1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A412DCF5-B58E-0027-3882-B3850590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7811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LaToya Hurley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13118" y="4887139"/>
            <a:ext cx="4659681" cy="763406"/>
          </a:xfrm>
        </p:spPr>
        <p:txBody>
          <a:bodyPr/>
          <a:lstStyle/>
          <a:p>
            <a:r>
              <a:rPr lang="en-US" sz="2400" dirty="0"/>
              <a:t>SURVIVEHER</a:t>
            </a:r>
          </a:p>
        </p:txBody>
      </p:sp>
      <p:pic>
        <p:nvPicPr>
          <p:cNvPr id="7" name="Picture Placeholder 6" descr="A picture containing person, clothing, person, posing&#10;&#10;Description automatically generated">
            <a:extLst>
              <a:ext uri="{FF2B5EF4-FFF2-40B4-BE49-F238E27FC236}">
                <a16:creationId xmlns:a16="http://schemas.microsoft.com/office/drawing/2014/main" id="{15CB41D9-798F-1029-5C46-DBA8829577B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0574" b="10574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0A73527-4539-2A9D-A226-C54FA26E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5EB52055-17CE-EE6C-5760-0AC1C529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32656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81" y="504825"/>
            <a:ext cx="11582400" cy="653666"/>
          </a:xfrm>
        </p:spPr>
        <p:txBody>
          <a:bodyPr/>
          <a:lstStyle/>
          <a:p>
            <a:r>
              <a:rPr lang="en-US" sz="2800" dirty="0"/>
              <a:t>Office of Neighborhood Engagement  Complete Communities University 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176C439B-2D8B-9E9D-C1A8-0B7325B3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" y="1595119"/>
            <a:ext cx="4940725" cy="370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:a16="http://schemas.microsoft.com/office/drawing/2014/main" id="{DE9192DF-3085-2ED3-7CF6-13E386B9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13" y="1595119"/>
            <a:ext cx="5113444" cy="383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2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Lawrence “Scott”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Magelssen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949505"/>
            <a:ext cx="4659681" cy="763406"/>
          </a:xfrm>
        </p:spPr>
        <p:txBody>
          <a:bodyPr/>
          <a:lstStyle/>
          <a:p>
            <a:r>
              <a:rPr lang="en-US" sz="2400" dirty="0"/>
              <a:t>GALVESTON-HOUSTON</a:t>
            </a:r>
          </a:p>
        </p:txBody>
      </p:sp>
      <p:pic>
        <p:nvPicPr>
          <p:cNvPr id="6" name="Picture Placeholder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F56679E-52F3-425F-EF1B-B8BFB3B172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871" b="12871"/>
          <a:stretch>
            <a:fillRect/>
          </a:stretch>
        </p:blipFill>
        <p:spPr/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F2A0786-5015-39B3-82AE-2380F60F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59D6A8A5-A565-2881-FC50-181E53B39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1911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Linda Davenport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99833" y="4933562"/>
            <a:ext cx="4659681" cy="763406"/>
          </a:xfrm>
        </p:spPr>
        <p:txBody>
          <a:bodyPr/>
          <a:lstStyle/>
          <a:p>
            <a:r>
              <a:rPr lang="en-US" sz="2400" dirty="0"/>
              <a:t>LORD OF THE STREETS</a:t>
            </a:r>
          </a:p>
        </p:txBody>
      </p:sp>
      <p:pic>
        <p:nvPicPr>
          <p:cNvPr id="6" name="Picture Placeholder 5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6FF136F2-5D8B-587A-84E7-E2D9A5B17ED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485" b="1485"/>
          <a:stretch>
            <a:fillRect/>
          </a:stretch>
        </p:blipFill>
        <p:spPr/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3CF1766-E0AF-92F9-87DC-FCF074F1B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72C775DA-A007-2CAF-1545-49AAF9E0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3233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Linda Rincon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65816" y="4902531"/>
            <a:ext cx="4659681" cy="763406"/>
          </a:xfrm>
        </p:spPr>
        <p:txBody>
          <a:bodyPr/>
          <a:lstStyle/>
          <a:p>
            <a:r>
              <a:rPr lang="en-US" sz="2400" dirty="0"/>
              <a:t>HOUSTON TOOLBANK</a:t>
            </a:r>
          </a:p>
        </p:txBody>
      </p:sp>
      <p:pic>
        <p:nvPicPr>
          <p:cNvPr id="8" name="Picture Placeholder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7651688D-90DE-C7EF-F6A4-D2D7509C02D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2526" r="12526"/>
          <a:stretch>
            <a:fillRect/>
          </a:stretch>
        </p:blipFill>
        <p:spPr>
          <a:xfrm rot="5400000">
            <a:off x="1220788" y="1143000"/>
            <a:ext cx="4568825" cy="4572000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9B238BA-5A32-309A-9593-185038846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FC0E0206-E72F-C929-8330-AAFC85CA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1828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Lindsay Kelly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98868" y="4907145"/>
            <a:ext cx="4659681" cy="763406"/>
          </a:xfrm>
        </p:spPr>
        <p:txBody>
          <a:bodyPr/>
          <a:lstStyle/>
          <a:p>
            <a:r>
              <a:rPr lang="en-US" sz="2400" dirty="0"/>
              <a:t>ADULT EDUCATION CENTER</a:t>
            </a:r>
          </a:p>
        </p:txBody>
      </p:sp>
      <p:pic>
        <p:nvPicPr>
          <p:cNvPr id="7" name="Picture Placeholder 6" descr="A person taking a selfie&#10;&#10;Description automatically generated">
            <a:extLst>
              <a:ext uri="{FF2B5EF4-FFF2-40B4-BE49-F238E27FC236}">
                <a16:creationId xmlns:a16="http://schemas.microsoft.com/office/drawing/2014/main" id="{356854FE-B042-7219-D930-2D786B7D714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781" r="13781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76DFBBE-5CC0-86E7-CA8D-46FD17097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43D92FCD-7B31-B4BA-84C6-4258834F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7800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MaryBeth Pappas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Baun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99833" y="4873584"/>
            <a:ext cx="4659681" cy="763406"/>
          </a:xfrm>
        </p:spPr>
        <p:txBody>
          <a:bodyPr/>
          <a:lstStyle/>
          <a:p>
            <a:r>
              <a:rPr lang="en-US" sz="2400" dirty="0"/>
              <a:t>TERJA FOUNDATION</a:t>
            </a:r>
          </a:p>
        </p:txBody>
      </p:sp>
      <p:pic>
        <p:nvPicPr>
          <p:cNvPr id="8" name="Picture Placeholder 7" descr="A picture containing person, person, outdoor, smiling&#10;&#10;Description automatically generated">
            <a:extLst>
              <a:ext uri="{FF2B5EF4-FFF2-40B4-BE49-F238E27FC236}">
                <a16:creationId xmlns:a16="http://schemas.microsoft.com/office/drawing/2014/main" id="{4670AADA-EAE6-931E-9BCC-40CAA0ABED7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5945" b="15945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6568B78-E34F-6128-1006-213647D65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CECD4BB2-3386-5C7C-AC25-FA1515CD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5885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Matthew Catching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65816" y="4888824"/>
            <a:ext cx="4659681" cy="763406"/>
          </a:xfrm>
        </p:spPr>
        <p:txBody>
          <a:bodyPr/>
          <a:lstStyle/>
          <a:p>
            <a:r>
              <a:rPr lang="en-US" sz="2400" dirty="0"/>
              <a:t>HIGHER UP TEXAS</a:t>
            </a:r>
          </a:p>
        </p:txBody>
      </p:sp>
      <p:pic>
        <p:nvPicPr>
          <p:cNvPr id="7" name="Picture Placeholder 6" descr="A picture containing Teams&#10;&#10;Description automatically generated">
            <a:extLst>
              <a:ext uri="{FF2B5EF4-FFF2-40B4-BE49-F238E27FC236}">
                <a16:creationId xmlns:a16="http://schemas.microsoft.com/office/drawing/2014/main" id="{1EA811A6-DC80-131A-851D-94B1B04CA38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652" r="16652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07D09B1-AC63-93B6-E22A-CB03B6284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CB0786DF-17E2-DBC5-0C06-D327CF5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15771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Michael Roger Allen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873584"/>
            <a:ext cx="4659681" cy="763406"/>
          </a:xfrm>
        </p:spPr>
        <p:txBody>
          <a:bodyPr/>
          <a:lstStyle/>
          <a:p>
            <a:r>
              <a:rPr lang="en-US" sz="2400" dirty="0"/>
              <a:t>THE WOODS PROJECT</a:t>
            </a:r>
          </a:p>
        </p:txBody>
      </p:sp>
      <p:pic>
        <p:nvPicPr>
          <p:cNvPr id="8" name="Picture Placeholder 7" descr="A picture containing text, items, marketplace, shop&#10;&#10;Description automatically generated">
            <a:extLst>
              <a:ext uri="{FF2B5EF4-FFF2-40B4-BE49-F238E27FC236}">
                <a16:creationId xmlns:a16="http://schemas.microsoft.com/office/drawing/2014/main" id="{0BA3A60E-3811-353C-A87C-A24F5D3DFE5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1855" r="21855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E58CBC9-DBF1-CACD-2DA2-65F33805B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FC6EAE27-7AF0-9340-8E78-04649BD24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32645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Namra</a:t>
            </a:r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 Hafeez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00800" y="4902531"/>
            <a:ext cx="4659681" cy="763406"/>
          </a:xfrm>
        </p:spPr>
        <p:txBody>
          <a:bodyPr/>
          <a:lstStyle/>
          <a:p>
            <a:r>
              <a:rPr lang="en-US" sz="2400" dirty="0"/>
              <a:t>THE ALLIANCE TEXAS</a:t>
            </a:r>
          </a:p>
        </p:txBody>
      </p:sp>
      <p:pic>
        <p:nvPicPr>
          <p:cNvPr id="7" name="Picture Placeholder 6" descr="A picture containing tree, person, outdoor, clothing&#10;&#10;Description automatically generated">
            <a:extLst>
              <a:ext uri="{FF2B5EF4-FFF2-40B4-BE49-F238E27FC236}">
                <a16:creationId xmlns:a16="http://schemas.microsoft.com/office/drawing/2014/main" id="{DFF68A28-07D8-AF8B-90DA-A10AB9F8ED1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5" b="35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1953A4C-8649-B425-6BB7-9690365EB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584F4015-1D95-9C6B-49C0-91B80CC4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0493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Owen Zhang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98868" y="4907145"/>
            <a:ext cx="4659681" cy="763406"/>
          </a:xfrm>
        </p:spPr>
        <p:txBody>
          <a:bodyPr/>
          <a:lstStyle/>
          <a:p>
            <a:r>
              <a:rPr lang="en-US" sz="2400" dirty="0"/>
              <a:t>AMERICAN RED CROSS</a:t>
            </a:r>
          </a:p>
        </p:txBody>
      </p:sp>
      <p:pic>
        <p:nvPicPr>
          <p:cNvPr id="8" name="Picture Placeholder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CE98722-F1D4-3FBB-A1B7-CBCC55BEA36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5" b="35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0ADAD74-4ADB-D60B-E231-B490A54B7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D9ED5A2C-AFC3-CF83-218F-226A545D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30529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Patty Godfrey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30833" y="4890367"/>
            <a:ext cx="4659681" cy="763406"/>
          </a:xfrm>
        </p:spPr>
        <p:txBody>
          <a:bodyPr/>
          <a:lstStyle/>
          <a:p>
            <a:r>
              <a:rPr lang="en-US" sz="2400" dirty="0"/>
              <a:t>SNOWDROP FOUNDATION</a:t>
            </a:r>
          </a:p>
        </p:txBody>
      </p:sp>
      <p:pic>
        <p:nvPicPr>
          <p:cNvPr id="7" name="Picture Placeholder 6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E15A9F71-8592-47A5-5BC5-454E6AD77E6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9904" b="19904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6A55154-5156-DC4A-A386-5DD9D3AA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A88B16B9-5DC6-4009-3211-8241B046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13125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Volunteer appreciation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799" y="2262566"/>
            <a:ext cx="4659681" cy="2125161"/>
          </a:xfrm>
        </p:spPr>
        <p:txBody>
          <a:bodyPr/>
          <a:lstStyle/>
          <a:p>
            <a:r>
              <a:rPr lang="en-US" dirty="0"/>
              <a:t>Claudia Ortega-Hogue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/>
              <a:t>Claudia is a </a:t>
            </a:r>
            <a:r>
              <a:rPr lang="en-US" sz="2400" dirty="0"/>
              <a:t>member of the Mayor’s Office of New Americans Advisory Council. </a:t>
            </a:r>
          </a:p>
        </p:txBody>
      </p:sp>
      <p:pic>
        <p:nvPicPr>
          <p:cNvPr id="8" name="Picture Placeholder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05CD401-3712-0C92-1D5A-749AE80E6CA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5" b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55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Richard Norman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Stabell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30833" y="4931468"/>
            <a:ext cx="4659681" cy="763406"/>
          </a:xfrm>
        </p:spPr>
        <p:txBody>
          <a:bodyPr/>
          <a:lstStyle/>
          <a:p>
            <a:r>
              <a:rPr lang="en-US" sz="2400" dirty="0"/>
              <a:t>HOUSTON GROUND ANGELS</a:t>
            </a:r>
          </a:p>
        </p:txBody>
      </p:sp>
      <p:pic>
        <p:nvPicPr>
          <p:cNvPr id="8" name="Picture Placeholder 7" descr="A picture containing person, person, indoor, blue&#10;&#10;Description automatically generated">
            <a:extLst>
              <a:ext uri="{FF2B5EF4-FFF2-40B4-BE49-F238E27FC236}">
                <a16:creationId xmlns:a16="http://schemas.microsoft.com/office/drawing/2014/main" id="{176580EE-2BBD-C2A3-E705-83C450521B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E304643-C7CF-C124-6153-950CBFE0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DB3D642B-2D17-C6EA-7629-EDBC5071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4159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Richard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Remels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791202" y="4929368"/>
            <a:ext cx="5521232" cy="763406"/>
          </a:xfrm>
        </p:spPr>
        <p:txBody>
          <a:bodyPr/>
          <a:lstStyle/>
          <a:p>
            <a:r>
              <a:rPr lang="en-US" sz="2400" dirty="0"/>
              <a:t>GULF COAST REGIONAL BLOOD CENTER</a:t>
            </a:r>
          </a:p>
        </p:txBody>
      </p:sp>
      <p:pic>
        <p:nvPicPr>
          <p:cNvPr id="7" name="Picture Placeholder 6" descr="A person wearing a blue shirt&#10;&#10;Description automatically generated">
            <a:extLst>
              <a:ext uri="{FF2B5EF4-FFF2-40B4-BE49-F238E27FC236}">
                <a16:creationId xmlns:a16="http://schemas.microsoft.com/office/drawing/2014/main" id="{CF99385B-25E0-1EDB-7D2D-9562EA98A8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38C72B-CBC4-2B75-BAE4-B69B41EB5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CA4B17B8-B2F4-CC6B-EF17-D573813F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3614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Stephen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Bernardoni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99833" y="4567802"/>
            <a:ext cx="4659681" cy="763406"/>
          </a:xfrm>
        </p:spPr>
        <p:txBody>
          <a:bodyPr/>
          <a:lstStyle/>
          <a:p>
            <a:r>
              <a:rPr lang="en-US" sz="2400" dirty="0"/>
              <a:t>PARK HOUSTON </a:t>
            </a:r>
          </a:p>
        </p:txBody>
      </p:sp>
      <p:pic>
        <p:nvPicPr>
          <p:cNvPr id="8" name="Picture Placeholder 7" descr="A picture containing person, wall, indoor, smiling&#10;&#10;Description automatically generated">
            <a:extLst>
              <a:ext uri="{FF2B5EF4-FFF2-40B4-BE49-F238E27FC236}">
                <a16:creationId xmlns:a16="http://schemas.microsoft.com/office/drawing/2014/main" id="{CBB1C644-6C9C-83BB-96C9-185845D8C2A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B9D694C-E5D5-87EA-4364-C86E715D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7" name="Title 10">
            <a:extLst>
              <a:ext uri="{FF2B5EF4-FFF2-40B4-BE49-F238E27FC236}">
                <a16:creationId xmlns:a16="http://schemas.microsoft.com/office/drawing/2014/main" id="{61EEF44A-C40B-6671-F74A-9599E631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22473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Tiffany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Iwasyk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9247" y="4886308"/>
            <a:ext cx="4659681" cy="763406"/>
          </a:xfrm>
        </p:spPr>
        <p:txBody>
          <a:bodyPr/>
          <a:lstStyle/>
          <a:p>
            <a:r>
              <a:rPr lang="en-US" sz="2400" dirty="0"/>
              <a:t>HEART TO HEART HOSPICE</a:t>
            </a:r>
          </a:p>
        </p:txBody>
      </p:sp>
      <p:pic>
        <p:nvPicPr>
          <p:cNvPr id="7" name="Picture Placeholder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30DE906-F2EC-C4C2-566F-F666065A2B9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2526" r="12526"/>
          <a:stretch>
            <a:fillRect/>
          </a:stretch>
        </p:blipFill>
        <p:spPr>
          <a:xfrm rot="5400000">
            <a:off x="1220788" y="1143000"/>
            <a:ext cx="4568825" cy="4572000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73F1FF-7ABE-2667-EE7F-8AF9879F3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ADAA8919-6BF7-E00A-D544-825DC771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3846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800" y="2209800"/>
            <a:ext cx="4857749" cy="18088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EF8821"/>
                </a:solidFill>
                <a:latin typeface="Verdana Pro Black" panose="020B0A04030504040204" pitchFamily="34" charset="0"/>
              </a:rPr>
              <a:t>Vanessa Santos </a:t>
            </a:r>
            <a:r>
              <a:rPr lang="en-US" dirty="0" err="1">
                <a:solidFill>
                  <a:srgbClr val="EF8821"/>
                </a:solidFill>
                <a:latin typeface="Verdana Pro Black" panose="020B0A04030504040204" pitchFamily="34" charset="0"/>
              </a:rPr>
              <a:t>Tarcha</a:t>
            </a:r>
            <a:endParaRPr lang="en-US" dirty="0">
              <a:solidFill>
                <a:srgbClr val="EF8821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99833" y="4933562"/>
            <a:ext cx="4659681" cy="763406"/>
          </a:xfrm>
        </p:spPr>
        <p:txBody>
          <a:bodyPr/>
          <a:lstStyle/>
          <a:p>
            <a:r>
              <a:rPr lang="en-US" sz="2400" dirty="0"/>
              <a:t>LIFE ANIMAL SHELTER</a:t>
            </a:r>
          </a:p>
        </p:txBody>
      </p:sp>
      <p:pic>
        <p:nvPicPr>
          <p:cNvPr id="6" name="Picture Placeholder 5" descr="A person and a dog&#10;&#10;Description automatically generated with low confidence">
            <a:extLst>
              <a:ext uri="{FF2B5EF4-FFF2-40B4-BE49-F238E27FC236}">
                <a16:creationId xmlns:a16="http://schemas.microsoft.com/office/drawing/2014/main" id="{2F971152-F04B-3086-3C45-672FE7CBE52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526" b="12526"/>
          <a:stretch>
            <a:fillRect/>
          </a:stretch>
        </p:blipFill>
        <p:spPr/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3CF1766-E0AF-92F9-87DC-FCF074F1B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04961"/>
            <a:ext cx="4343400" cy="1861457"/>
          </a:xfrm>
          <a:prstGeom prst="rect">
            <a:avLst/>
          </a:prstGeom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72C775DA-A007-2CAF-1545-49AAF9E0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20" y="1661832"/>
            <a:ext cx="47897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600" dirty="0"/>
              <a:t>Spotlight Volunteer</a:t>
            </a:r>
          </a:p>
        </p:txBody>
      </p:sp>
    </p:spTree>
    <p:extLst>
      <p:ext uri="{BB962C8B-B14F-4D97-AF65-F5344CB8AC3E}">
        <p14:creationId xmlns:p14="http://schemas.microsoft.com/office/powerpoint/2010/main" val="36857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91427" y="3659409"/>
            <a:ext cx="4857749" cy="8791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800" dirty="0" err="1">
                <a:solidFill>
                  <a:srgbClr val="EF8821"/>
                </a:solidFill>
              </a:rPr>
              <a:t>Tarynn</a:t>
            </a:r>
            <a:r>
              <a:rPr lang="en-US" sz="5800" dirty="0">
                <a:solidFill>
                  <a:srgbClr val="EF8821"/>
                </a:solidFill>
              </a:rPr>
              <a:t> Brewer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186627" y="5016611"/>
            <a:ext cx="4659681" cy="763406"/>
          </a:xfrm>
        </p:spPr>
        <p:txBody>
          <a:bodyPr/>
          <a:lstStyle/>
          <a:p>
            <a:r>
              <a:rPr lang="en-US" sz="2200" spc="300" dirty="0">
                <a:latin typeface="Abadi" panose="020B0604020104020204" pitchFamily="34" charset="0"/>
              </a:rPr>
              <a:t>NOMINATED BY</a:t>
            </a:r>
            <a:br>
              <a:rPr lang="en-US" sz="2200" spc="300" dirty="0">
                <a:latin typeface="Abadi" panose="020B0604020104020204" pitchFamily="34" charset="0"/>
              </a:rPr>
            </a:br>
            <a:r>
              <a:rPr lang="en-US" sz="1900" spc="300" dirty="0" err="1">
                <a:latin typeface="Abadi" panose="020B0604020104020204" pitchFamily="34" charset="0"/>
              </a:rPr>
              <a:t>Asekun</a:t>
            </a:r>
            <a:r>
              <a:rPr lang="en-US" sz="1900" spc="300" dirty="0">
                <a:latin typeface="Abadi" panose="020B0604020104020204" pitchFamily="34" charset="0"/>
              </a:rPr>
              <a:t> </a:t>
            </a:r>
            <a:r>
              <a:rPr lang="en-US" sz="1900" spc="300" dirty="0" err="1">
                <a:latin typeface="Abadi" panose="020B0604020104020204" pitchFamily="34" charset="0"/>
              </a:rPr>
              <a:t>Kuforiji</a:t>
            </a:r>
            <a:br>
              <a:rPr lang="en-US" sz="1900" spc="300" dirty="0">
                <a:latin typeface="Abadi" panose="020B0604020104020204" pitchFamily="34" charset="0"/>
              </a:rPr>
            </a:br>
            <a:r>
              <a:rPr lang="en-US" sz="1900" spc="300" dirty="0">
                <a:latin typeface="Abadi" panose="020B0604020104020204" pitchFamily="34" charset="0"/>
              </a:rPr>
              <a:t>American Red Cross </a:t>
            </a:r>
          </a:p>
        </p:txBody>
      </p:sp>
      <p:pic>
        <p:nvPicPr>
          <p:cNvPr id="7" name="Picture Placeholder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3CF535B-D412-5A39-C0E2-1C0957B39C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2195" b="22195"/>
          <a:stretch>
            <a:fillRect/>
          </a:stretch>
        </p:blipFill>
        <p:spPr>
          <a:xfrm>
            <a:off x="6374882" y="1145087"/>
            <a:ext cx="4572000" cy="456782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62A253B-A234-C44D-688C-5C425A02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045" y="2101452"/>
            <a:ext cx="5094514" cy="461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100" dirty="0">
                <a:solidFill>
                  <a:schemeClr val="bg1"/>
                </a:solidFill>
              </a:rPr>
              <a:t>Joan Waite Hanlon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Memorial Award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For outstanding professionalism in </a:t>
            </a:r>
            <a:br>
              <a:rPr lang="en-US" sz="2400" b="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volunteer management</a:t>
            </a:r>
            <a:br>
              <a:rPr lang="en-US" sz="2400" b="0" dirty="0">
                <a:solidFill>
                  <a:schemeClr val="bg1"/>
                </a:solidFill>
              </a:rPr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297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72172-DF49-4EC9-93B9-2BFDC6C3770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37762" y="1893451"/>
            <a:ext cx="5622720" cy="1987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Mayor’s Volunteer Appreciation Awards Ceremony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C99E3A-8B54-4F6E-A458-FD4436D8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265" y="1038685"/>
            <a:ext cx="4789714" cy="46166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1A9DB-7CFF-6ED8-4D30-C2EC6CBE4A70}"/>
              </a:ext>
            </a:extLst>
          </p:cNvPr>
          <p:cNvSpPr/>
          <p:nvPr/>
        </p:nvSpPr>
        <p:spPr>
          <a:xfrm>
            <a:off x="708660" y="4823569"/>
            <a:ext cx="10755884" cy="14431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B7EF6B-7BBD-D0D5-947E-F14E1FDCF52A}"/>
              </a:ext>
            </a:extLst>
          </p:cNvPr>
          <p:cNvSpPr/>
          <p:nvPr/>
        </p:nvSpPr>
        <p:spPr>
          <a:xfrm>
            <a:off x="1485202" y="4951934"/>
            <a:ext cx="2066519" cy="1214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E7911EE-2AB3-6406-B855-4A9C8AB8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25" y="5010717"/>
            <a:ext cx="1870472" cy="10688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244342-8742-4133-8ED5-C4A0F110A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534" y="4904014"/>
            <a:ext cx="3114675" cy="13348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B70301E-78FE-BC9D-50EF-3CA15F688622}"/>
              </a:ext>
            </a:extLst>
          </p:cNvPr>
          <p:cNvSpPr/>
          <p:nvPr/>
        </p:nvSpPr>
        <p:spPr>
          <a:xfrm>
            <a:off x="1273815" y="969563"/>
            <a:ext cx="3657600" cy="3657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5E160AC-172E-3483-058F-F8E273CF7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8527" y="-317309"/>
            <a:ext cx="10477162" cy="6136624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49AB3811-6B43-F0A3-0071-4BCEDB7A0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863" y="4964744"/>
            <a:ext cx="1988181" cy="11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5"/>
    </mc:Choice>
    <mc:Fallback xmlns="">
      <p:transition spd="slow" advTm="747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81" y="823211"/>
            <a:ext cx="9105609" cy="335280"/>
          </a:xfrm>
        </p:spPr>
        <p:txBody>
          <a:bodyPr/>
          <a:lstStyle/>
          <a:p>
            <a:r>
              <a:rPr lang="en-US" sz="2800" dirty="0"/>
              <a:t>Office of New Americans and Immigrant Communities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9D7C6D94-C6E7-5655-AB40-E9FF3913B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55" y="1610139"/>
            <a:ext cx="6157870" cy="4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36D2926-32FC-43FB-A551-426D00BF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Volunteer appreciation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DC7E0-449F-774A-9A59-32B212E65B7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0799" y="2262566"/>
            <a:ext cx="4659681" cy="2125161"/>
          </a:xfrm>
        </p:spPr>
        <p:txBody>
          <a:bodyPr/>
          <a:lstStyle/>
          <a:p>
            <a:r>
              <a:rPr lang="en-US" dirty="0"/>
              <a:t>Esmeralda Luna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D5DED-09DA-5443-A621-DEA8C7BCE5D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sz="2400" dirty="0"/>
              <a:t>Esmeralda assists permanent residents with their applications for naturalization.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59FA62E-83D9-9640-5F57-5C6EB37D43A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7141" b="7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8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5"/>
    </mc:Choice>
    <mc:Fallback xmlns="">
      <p:transition spd="slow" advTm="821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7B0281-B861-4868-8017-30EDD17E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9937"/>
            <a:ext cx="8075802" cy="335280"/>
          </a:xfrm>
        </p:spPr>
        <p:txBody>
          <a:bodyPr/>
          <a:lstStyle/>
          <a:p>
            <a:r>
              <a:rPr lang="en-US" sz="2800" dirty="0"/>
              <a:t>Office of New Americans and Immigrant Communities</a:t>
            </a:r>
          </a:p>
        </p:txBody>
      </p:sp>
      <p:pic>
        <p:nvPicPr>
          <p:cNvPr id="12" name="Picture Placeholder 11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DD2490B1-A5C4-245B-242B-9B41575096A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2474" r="12474"/>
          <a:stretch>
            <a:fillRect/>
          </a:stretch>
        </p:blipFill>
        <p:spPr/>
      </p:pic>
      <p:pic>
        <p:nvPicPr>
          <p:cNvPr id="10" name="Picture Placeholder 9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30A6BDBD-BA63-48D9-1340-08E18BB291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7530" b="27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91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"/>
    </mc:Choice>
    <mc:Fallback xmlns="">
      <p:transition spd="slow" advTm="7790"/>
    </mc:Fallback>
  </mc:AlternateContent>
</p:sld>
</file>

<file path=ppt/theme/theme1.xml><?xml version="1.0" encoding="utf-8"?>
<a:theme xmlns:a="http://schemas.openxmlformats.org/drawingml/2006/main" name="Office Theme">
  <a:themeElements>
    <a:clrScheme name="award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6DB3"/>
      </a:accent1>
      <a:accent2>
        <a:srgbClr val="7865A8"/>
      </a:accent2>
      <a:accent3>
        <a:srgbClr val="489000"/>
      </a:accent3>
      <a:accent4>
        <a:srgbClr val="E5B824"/>
      </a:accent4>
      <a:accent5>
        <a:srgbClr val="BE352D"/>
      </a:accent5>
      <a:accent6>
        <a:srgbClr val="C7631C"/>
      </a:accent6>
      <a:hlink>
        <a:srgbClr val="0563C1"/>
      </a:hlink>
      <a:folHlink>
        <a:srgbClr val="C00000"/>
      </a:folHlink>
    </a:clrScheme>
    <a:fontScheme name="Custom 57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060843_win32_fixed" id="{06E6C5AC-D482-4209-8C32-054F200C97DD}" vid="{08CB2993-D860-43AB-9E09-03664D3CD4F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E6DB8E-214A-4E9C-9482-2C6F248472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F2C43D-3906-466C-9C91-8777BBFED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1DD965-3018-4EFF-97BC-47EAE6B5725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Senior superlatives awards</Template>
  <TotalTime>18537</TotalTime>
  <Words>823</Words>
  <Application>Microsoft Office PowerPoint</Application>
  <PresentationFormat>Widescreen</PresentationFormat>
  <Paragraphs>181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Abadi</vt:lpstr>
      <vt:lpstr>Arial</vt:lpstr>
      <vt:lpstr>Avenir Next LT Pro</vt:lpstr>
      <vt:lpstr>Calibri</vt:lpstr>
      <vt:lpstr>Franklin Gothic Book</vt:lpstr>
      <vt:lpstr>Franklin Gothic Demi</vt:lpstr>
      <vt:lpstr>Verdana Pro Black</vt:lpstr>
      <vt:lpstr>Office Theme</vt:lpstr>
      <vt:lpstr>Welcome </vt:lpstr>
      <vt:lpstr>President’s volunteer service award recipients </vt:lpstr>
      <vt:lpstr> Mayor’s Volunteer Appreciation Awards </vt:lpstr>
      <vt:lpstr>Mayor’s Volunteer Appreciation Award</vt:lpstr>
      <vt:lpstr>Office of Neighborhood Engagement  Complete Communities University </vt:lpstr>
      <vt:lpstr>Mayor’s Volunteer appreciation Award</vt:lpstr>
      <vt:lpstr>Office of New Americans and Immigrant Communities </vt:lpstr>
      <vt:lpstr>Mayor’s Volunteer appreciation Award</vt:lpstr>
      <vt:lpstr>Office of New Americans and Immigrant Communities</vt:lpstr>
      <vt:lpstr>Mayor’s Volunteer appreciation award</vt:lpstr>
      <vt:lpstr>Office of New Americans and Immigrant Communities  </vt:lpstr>
      <vt:lpstr>Mayor’s volunteer appreciation award</vt:lpstr>
      <vt:lpstr>Office of New Americans and Immigrant Communities  </vt:lpstr>
      <vt:lpstr>Mayors volunteer appreciation award</vt:lpstr>
      <vt:lpstr>Office of New Americans and Immigrant Communities </vt:lpstr>
      <vt:lpstr>Mayor’s Next Generation Award</vt:lpstr>
      <vt:lpstr>Office of Neighborhood Engagement Volunteer Initiatives Program   </vt:lpstr>
      <vt:lpstr>Mayor’s Community Engagement Award</vt:lpstr>
      <vt:lpstr>Office of Neighborhood Engagement Volunteer Initiatives Program</vt:lpstr>
      <vt:lpstr>Mayor’s Community Engagement Award</vt:lpstr>
      <vt:lpstr>Office of New Americans and Immigrant Communities </vt:lpstr>
      <vt:lpstr>Mayor’s Community Engagement Award</vt:lpstr>
      <vt:lpstr>New Americans and Immigrant Communities Voter Registration </vt:lpstr>
      <vt:lpstr>Mayor’s Community Engagement Award</vt:lpstr>
      <vt:lpstr>Office of Neighborhood Engagement Volunteer Initiatives Program  </vt:lpstr>
      <vt:lpstr>VOLUNTEER INITIATIVES PROGRAM “STOCKINGS FOR SENIORS”</vt:lpstr>
      <vt:lpstr>Mayor’s Community Engagement Award</vt:lpstr>
      <vt:lpstr>Office of Neighborhood Engagement Volunteer Initiative Program </vt:lpstr>
      <vt:lpstr>Mayor’s Community Engagement Award</vt:lpstr>
      <vt:lpstr>Office of Neighborhood Engagement A Month of Service  </vt:lpstr>
      <vt:lpstr>Mayor’s Community Engagement Award</vt:lpstr>
      <vt:lpstr>Office of Neighborhood Engagement A Month of Service. </vt:lpstr>
      <vt:lpstr>Mayor’s Community Engagement Award</vt:lpstr>
      <vt:lpstr>Office of Neighborhood Engagement A Month of Service  </vt:lpstr>
      <vt:lpstr>Mayor’s Community Engagement Award</vt:lpstr>
      <vt:lpstr>Office of Neighborhood Engagement A Month of Service </vt:lpstr>
      <vt:lpstr>Mayor’s Community Engagement Award</vt:lpstr>
      <vt:lpstr>Office of Neighborhood Engagement A Month of Service  </vt:lpstr>
      <vt:lpstr>Mayor’s Community Engagement Award</vt:lpstr>
      <vt:lpstr>Office of Neighborhood Engagement A Month of Service </vt:lpstr>
      <vt:lpstr>Mayor’s Community Engagement Award</vt:lpstr>
      <vt:lpstr>Office of Neighborhood Engagement A Month of Service </vt:lpstr>
      <vt:lpstr>Spotlight VolunteerS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Spotlight Volunteer</vt:lpstr>
      <vt:lpstr>Joan Waite Hanlon  Memorial Award For outstanding professionalism in  volunteer management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Green, Paul - DON</dc:creator>
  <cp:lastModifiedBy>Vigil, Evangelina - DON</cp:lastModifiedBy>
  <cp:revision>66</cp:revision>
  <dcterms:created xsi:type="dcterms:W3CDTF">2022-03-06T15:59:47Z</dcterms:created>
  <dcterms:modified xsi:type="dcterms:W3CDTF">2023-05-04T19:56:28Z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